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1"/>
  </p:notesMasterIdLst>
  <p:sldIdLst>
    <p:sldId id="256" r:id="rId5"/>
    <p:sldId id="257" r:id="rId6"/>
    <p:sldId id="258" r:id="rId7"/>
    <p:sldId id="259" r:id="rId8"/>
    <p:sldId id="260" r:id="rId9"/>
    <p:sldId id="261" r:id="rId10"/>
    <p:sldId id="271" r:id="rId11"/>
    <p:sldId id="273" r:id="rId12"/>
    <p:sldId id="277" r:id="rId13"/>
    <p:sldId id="276" r:id="rId14"/>
    <p:sldId id="274" r:id="rId15"/>
    <p:sldId id="278" r:id="rId16"/>
    <p:sldId id="280" r:id="rId17"/>
    <p:sldId id="281" r:id="rId18"/>
    <p:sldId id="283" r:id="rId19"/>
    <p:sldId id="264" r:id="rId20"/>
    <p:sldId id="262" r:id="rId21"/>
    <p:sldId id="263" r:id="rId22"/>
    <p:sldId id="268" r:id="rId23"/>
    <p:sldId id="265" r:id="rId24"/>
    <p:sldId id="287" r:id="rId25"/>
    <p:sldId id="266" r:id="rId26"/>
    <p:sldId id="289" r:id="rId27"/>
    <p:sldId id="267" r:id="rId28"/>
    <p:sldId id="285" r:id="rId29"/>
    <p:sldId id="269" r:id="rId30"/>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1D7A75F-F6EF-4480-BB54-AB748707EB1C}" v="7" dt="2026-08-27T21:51:40.50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494"/>
    <p:restoredTop sz="94610"/>
  </p:normalViewPr>
  <p:slideViewPr>
    <p:cSldViewPr snapToGrid="0" snapToObjects="1">
      <p:cViewPr varScale="1">
        <p:scale>
          <a:sx n="87" d="100"/>
          <a:sy n="87" d="100"/>
        </p:scale>
        <p:origin x="60" y="4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ableStyles" Target="tableStyles.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681390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1732D4-2FBA-748D-0194-2DA7FF799B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D28127-0A3E-1D12-FF1A-A300019012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AE4C98-B75A-7CB5-C2F2-90C3122B5DB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E2136CF-6265-9FCD-B6C9-0CD2B2D9BC98}"/>
              </a:ext>
            </a:extLst>
          </p:cNvPr>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8656764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30175136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hyperlink" Target="https://www.rawpixel.com/search/microscope"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hyperlink" Target="https://www.rawpixel.com/search/microscope"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xml"/><Relationship Id="rId5" Type="http://schemas.openxmlformats.org/officeDocument/2006/relationships/image" Target="../media/image7.jpeg"/><Relationship Id="rId4" Type="http://schemas.openxmlformats.org/officeDocument/2006/relationships/image" Target="../media/image6.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hyperlink" Target="https://www.rawpixel.com/search/microscope"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hyperlink" Target="https://www.rawpixel.com/search/microscope"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hyperlink" Target="https://www.rawpixel.com/search/microscope" TargetMode="Externa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hyperlink" Target="https://www.rawpixel.com/search/microscope"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hyperlink" Target="https://www.rawpixel.com/search/microscope" TargetMode="External"/></Relationships>
</file>

<file path=ppt/slides/_rels/slide2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41A47"/>
        </a:solidFill>
        <a:effectLst/>
      </p:bgPr>
    </p:bg>
    <p:spTree>
      <p:nvGrpSpPr>
        <p:cNvPr id="1" name=""/>
        <p:cNvGrpSpPr/>
        <p:nvPr/>
      </p:nvGrpSpPr>
      <p:grpSpPr>
        <a:xfrm>
          <a:off x="0" y="0"/>
          <a:ext cx="0" cy="0"/>
          <a:chOff x="0" y="0"/>
          <a:chExt cx="0" cy="0"/>
        </a:xfrm>
      </p:grpSpPr>
      <p:sp>
        <p:nvSpPr>
          <p:cNvPr id="2" name="Shape 0"/>
          <p:cNvSpPr/>
          <p:nvPr/>
        </p:nvSpPr>
        <p:spPr>
          <a:xfrm>
            <a:off x="8778240" y="-1645920"/>
            <a:ext cx="5029200" cy="5029200"/>
          </a:xfrm>
          <a:prstGeom prst="ellipse">
            <a:avLst/>
          </a:prstGeom>
          <a:solidFill>
            <a:srgbClr val="1E2761"/>
          </a:solidFill>
          <a:ln/>
        </p:spPr>
        <p:txBody>
          <a:bodyPr/>
          <a:lstStyle/>
          <a:p>
            <a:endParaRPr lang="en-US"/>
          </a:p>
        </p:txBody>
      </p:sp>
      <p:sp>
        <p:nvSpPr>
          <p:cNvPr id="3" name="Shape 1"/>
          <p:cNvSpPr/>
          <p:nvPr/>
        </p:nvSpPr>
        <p:spPr>
          <a:xfrm>
            <a:off x="9692640" y="-731520"/>
            <a:ext cx="3200400" cy="3200400"/>
          </a:xfrm>
          <a:prstGeom prst="ellipse">
            <a:avLst/>
          </a:prstGeom>
          <a:solidFill>
            <a:srgbClr val="CADCFC">
              <a:alpha val="12000"/>
            </a:srgbClr>
          </a:solidFill>
          <a:ln/>
        </p:spPr>
        <p:txBody>
          <a:bodyPr/>
          <a:lstStyle/>
          <a:p>
            <a:endParaRPr lang="en-US"/>
          </a:p>
        </p:txBody>
      </p:sp>
      <p:sp>
        <p:nvSpPr>
          <p:cNvPr id="4" name="Shape 2"/>
          <p:cNvSpPr/>
          <p:nvPr/>
        </p:nvSpPr>
        <p:spPr>
          <a:xfrm>
            <a:off x="-1371600" y="4754880"/>
            <a:ext cx="3291840" cy="3291840"/>
          </a:xfrm>
          <a:prstGeom prst="ellipse">
            <a:avLst/>
          </a:prstGeom>
          <a:solidFill>
            <a:srgbClr val="1E2761"/>
          </a:solidFill>
          <a:ln/>
        </p:spPr>
        <p:txBody>
          <a:bodyPr/>
          <a:lstStyle/>
          <a:p>
            <a:endParaRPr lang="en-US"/>
          </a:p>
        </p:txBody>
      </p:sp>
      <p:sp>
        <p:nvSpPr>
          <p:cNvPr id="5" name="Text 3"/>
          <p:cNvSpPr/>
          <p:nvPr/>
        </p:nvSpPr>
        <p:spPr>
          <a:xfrm>
            <a:off x="822960" y="1965960"/>
            <a:ext cx="7315200" cy="365760"/>
          </a:xfrm>
          <a:prstGeom prst="rect">
            <a:avLst/>
          </a:prstGeom>
          <a:noFill/>
          <a:ln/>
        </p:spPr>
        <p:txBody>
          <a:bodyPr wrap="square" rtlCol="0" anchor="ctr"/>
          <a:lstStyle/>
          <a:p>
            <a:pPr marL="0" indent="0">
              <a:buNone/>
            </a:pPr>
            <a:r>
              <a:rPr lang="en-US" sz="1300" b="1" kern="0" spc="300" dirty="0">
                <a:solidFill>
                  <a:srgbClr val="CADCFC"/>
                </a:solidFill>
                <a:latin typeface="Calibri" pitchFamily="34" charset="0"/>
                <a:ea typeface="Calibri" pitchFamily="34" charset="-122"/>
                <a:cs typeface="Calibri" pitchFamily="34" charset="-120"/>
              </a:rPr>
              <a:t>Amanda Richards and Shelly Kinney Present:</a:t>
            </a:r>
            <a:endParaRPr lang="en-US" sz="1300" dirty="0"/>
          </a:p>
        </p:txBody>
      </p:sp>
      <p:sp>
        <p:nvSpPr>
          <p:cNvPr id="6" name="Text 4"/>
          <p:cNvSpPr/>
          <p:nvPr/>
        </p:nvSpPr>
        <p:spPr>
          <a:xfrm>
            <a:off x="777240" y="2331720"/>
            <a:ext cx="8961120" cy="1737360"/>
          </a:xfrm>
          <a:prstGeom prst="rect">
            <a:avLst/>
          </a:prstGeom>
          <a:noFill/>
          <a:ln/>
        </p:spPr>
        <p:txBody>
          <a:bodyPr wrap="square" rtlCol="0" anchor="ctr"/>
          <a:lstStyle/>
          <a:p>
            <a:pPr marL="0" indent="0">
              <a:lnSpc>
                <a:spcPts val="4600"/>
              </a:lnSpc>
              <a:buNone/>
            </a:pPr>
            <a:r>
              <a:rPr lang="en-US" sz="4200" b="1" dirty="0">
                <a:solidFill>
                  <a:srgbClr val="FFFFFF"/>
                </a:solidFill>
                <a:latin typeface="Cambria" pitchFamily="34" charset="0"/>
                <a:ea typeface="Cambria" pitchFamily="34" charset="-122"/>
                <a:cs typeface="Cambria" pitchFamily="34" charset="-120"/>
              </a:rPr>
              <a:t>Under the Microscope: Future Medical Cost Reports and Life Care Plans</a:t>
            </a:r>
            <a:endParaRPr lang="en-US" sz="4200" dirty="0"/>
          </a:p>
        </p:txBody>
      </p:sp>
      <p:sp>
        <p:nvSpPr>
          <p:cNvPr id="7" name="Text 5"/>
          <p:cNvSpPr/>
          <p:nvPr/>
        </p:nvSpPr>
        <p:spPr>
          <a:xfrm>
            <a:off x="822960" y="4251960"/>
            <a:ext cx="7863840" cy="822960"/>
          </a:xfrm>
          <a:prstGeom prst="rect">
            <a:avLst/>
          </a:prstGeom>
          <a:noFill/>
          <a:ln/>
        </p:spPr>
        <p:txBody>
          <a:bodyPr wrap="square" rtlCol="0" anchor="ctr"/>
          <a:lstStyle/>
          <a:p>
            <a:pPr>
              <a:lnSpc>
                <a:spcPts val="2000"/>
              </a:lnSpc>
            </a:pPr>
            <a:r>
              <a:rPr lang="en-US" sz="1500" b="1" i="1" kern="0" spc="300" dirty="0">
                <a:solidFill>
                  <a:srgbClr val="CADCFC"/>
                </a:solidFill>
                <a:latin typeface="Calibri" pitchFamily="34" charset="0"/>
                <a:ea typeface="Calibri" pitchFamily="34" charset="-122"/>
                <a:cs typeface="Calibri" pitchFamily="34" charset="-120"/>
              </a:rPr>
              <a:t>Tactics for bringing life care costs back to reality</a:t>
            </a:r>
            <a:endParaRPr lang="en-US" sz="1600" dirty="0"/>
          </a:p>
          <a:p>
            <a:pPr marL="0" indent="0">
              <a:lnSpc>
                <a:spcPts val="2000"/>
              </a:lnSpc>
              <a:buNone/>
            </a:pPr>
            <a:endParaRPr lang="en-US" sz="1500" dirty="0"/>
          </a:p>
        </p:txBody>
      </p:sp>
      <p:sp>
        <p:nvSpPr>
          <p:cNvPr id="8" name="Shape 6"/>
          <p:cNvSpPr/>
          <p:nvPr/>
        </p:nvSpPr>
        <p:spPr>
          <a:xfrm>
            <a:off x="822960" y="5212080"/>
            <a:ext cx="1005840" cy="0"/>
          </a:xfrm>
          <a:prstGeom prst="line">
            <a:avLst/>
          </a:prstGeom>
          <a:noFill/>
          <a:ln w="38100">
            <a:solidFill>
              <a:srgbClr val="B0362A"/>
            </a:solidFill>
            <a:prstDash val="solid"/>
          </a:ln>
        </p:spPr>
        <p:txBody>
          <a:bodyPr/>
          <a:lstStyle/>
          <a:p>
            <a:endParaRPr lang="en-US"/>
          </a:p>
        </p:txBody>
      </p:sp>
      <p:sp>
        <p:nvSpPr>
          <p:cNvPr id="9" name="Text 7"/>
          <p:cNvSpPr/>
          <p:nvPr/>
        </p:nvSpPr>
        <p:spPr>
          <a:xfrm>
            <a:off x="822960" y="6263640"/>
            <a:ext cx="8229600" cy="320040"/>
          </a:xfrm>
          <a:prstGeom prst="rect">
            <a:avLst/>
          </a:prstGeom>
          <a:noFill/>
          <a:ln/>
        </p:spPr>
        <p:txBody>
          <a:bodyPr wrap="square" rtlCol="0" anchor="ctr"/>
          <a:lstStyle/>
          <a:p>
            <a:pPr marL="0" indent="0">
              <a:buNone/>
            </a:pPr>
            <a:r>
              <a:rPr lang="en-US" sz="1100" dirty="0">
                <a:solidFill>
                  <a:srgbClr val="5B6072"/>
                </a:solidFill>
                <a:latin typeface="Calibri" pitchFamily="34" charset="0"/>
                <a:ea typeface="Calibri" pitchFamily="34" charset="-122"/>
                <a:cs typeface="Calibri" pitchFamily="34" charset="-120"/>
              </a:rPr>
              <a:t>Prepared for Iowa Defense Council  Association Annual Conference - 2026</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2545236" y="457200"/>
            <a:ext cx="3489803" cy="320040"/>
          </a:xfrm>
          <a:prstGeom prst="rect">
            <a:avLst/>
          </a:prstGeom>
          <a:noFill/>
          <a:ln/>
        </p:spPr>
        <p:txBody>
          <a:bodyPr wrap="square" rtlCol="0" anchor="ctr"/>
          <a:lstStyle/>
          <a:p>
            <a:pPr marL="0" indent="0">
              <a:buNone/>
            </a:pPr>
            <a:r>
              <a:rPr lang="en-US" sz="1300" b="1" kern="0" spc="200" dirty="0">
                <a:solidFill>
                  <a:srgbClr val="B0362A"/>
                </a:solidFill>
                <a:latin typeface="Calibri" pitchFamily="34" charset="0"/>
                <a:ea typeface="Calibri" pitchFamily="34" charset="-122"/>
                <a:cs typeface="Calibri" pitchFamily="34" charset="-120"/>
              </a:rPr>
              <a:t>THE STAKES</a:t>
            </a:r>
            <a:endParaRPr lang="en-US" sz="1300" dirty="0"/>
          </a:p>
        </p:txBody>
      </p:sp>
      <p:sp>
        <p:nvSpPr>
          <p:cNvPr id="3" name="Text 1"/>
          <p:cNvSpPr/>
          <p:nvPr/>
        </p:nvSpPr>
        <p:spPr>
          <a:xfrm>
            <a:off x="2460396" y="777240"/>
            <a:ext cx="7689444" cy="640080"/>
          </a:xfrm>
          <a:prstGeom prst="rect">
            <a:avLst/>
          </a:prstGeom>
          <a:noFill/>
          <a:ln/>
        </p:spPr>
        <p:txBody>
          <a:bodyPr wrap="square" rtlCol="0" anchor="ctr"/>
          <a:lstStyle/>
          <a:p>
            <a:pPr marL="0" indent="0">
              <a:buNone/>
            </a:pPr>
            <a:r>
              <a:rPr lang="en-US" sz="3000" b="1" dirty="0">
                <a:solidFill>
                  <a:srgbClr val="1E2761"/>
                </a:solidFill>
                <a:latin typeface="Cambria" pitchFamily="34" charset="0"/>
                <a:ea typeface="Cambria" pitchFamily="34" charset="-122"/>
                <a:cs typeface="Cambria" pitchFamily="34" charset="-120"/>
              </a:rPr>
              <a:t>Future Care Costs Can Drive Damages</a:t>
            </a:r>
            <a:endParaRPr lang="en-US" sz="3000" dirty="0"/>
          </a:p>
        </p:txBody>
      </p:sp>
      <p:sp>
        <p:nvSpPr>
          <p:cNvPr id="4" name="Shape 2"/>
          <p:cNvSpPr/>
          <p:nvPr/>
        </p:nvSpPr>
        <p:spPr>
          <a:xfrm>
            <a:off x="548640" y="1783080"/>
            <a:ext cx="5120640" cy="4206240"/>
          </a:xfrm>
          <a:prstGeom prst="rect">
            <a:avLst/>
          </a:prstGeom>
          <a:solidFill>
            <a:srgbClr val="1E2761"/>
          </a:solidFill>
          <a:ln/>
        </p:spPr>
        <p:txBody>
          <a:bodyPr/>
          <a:lstStyle/>
          <a:p>
            <a:endParaRPr lang="en-US"/>
          </a:p>
        </p:txBody>
      </p:sp>
      <p:sp>
        <p:nvSpPr>
          <p:cNvPr id="5" name="Text 3"/>
          <p:cNvSpPr/>
          <p:nvPr/>
        </p:nvSpPr>
        <p:spPr>
          <a:xfrm>
            <a:off x="548640" y="2148840"/>
            <a:ext cx="5120640" cy="1463040"/>
          </a:xfrm>
          <a:prstGeom prst="rect">
            <a:avLst/>
          </a:prstGeom>
          <a:noFill/>
          <a:ln/>
        </p:spPr>
        <p:txBody>
          <a:bodyPr wrap="square" rtlCol="0" anchor="ctr"/>
          <a:lstStyle/>
          <a:p>
            <a:pPr marL="0" indent="0" algn="ctr">
              <a:buNone/>
            </a:pPr>
            <a:r>
              <a:rPr lang="en-US" sz="7800" b="1" dirty="0">
                <a:solidFill>
                  <a:srgbClr val="FFFFFF"/>
                </a:solidFill>
                <a:latin typeface="Cambria" pitchFamily="34" charset="0"/>
                <a:ea typeface="Cambria" pitchFamily="34" charset="-122"/>
                <a:cs typeface="Cambria" pitchFamily="34" charset="-120"/>
              </a:rPr>
              <a:t>7–8</a:t>
            </a:r>
            <a:endParaRPr lang="en-US" sz="7800" dirty="0"/>
          </a:p>
        </p:txBody>
      </p:sp>
      <p:sp>
        <p:nvSpPr>
          <p:cNvPr id="6" name="Text 4"/>
          <p:cNvSpPr/>
          <p:nvPr/>
        </p:nvSpPr>
        <p:spPr>
          <a:xfrm>
            <a:off x="548640" y="3429000"/>
            <a:ext cx="5120640" cy="365760"/>
          </a:xfrm>
          <a:prstGeom prst="rect">
            <a:avLst/>
          </a:prstGeom>
          <a:noFill/>
          <a:ln/>
        </p:spPr>
        <p:txBody>
          <a:bodyPr wrap="square" rtlCol="0" anchor="ctr"/>
          <a:lstStyle/>
          <a:p>
            <a:pPr marL="0" indent="0" algn="ctr">
              <a:buNone/>
            </a:pPr>
            <a:r>
              <a:rPr lang="en-US" sz="1400" b="1" kern="0" spc="200" dirty="0">
                <a:solidFill>
                  <a:srgbClr val="CADCFC"/>
                </a:solidFill>
                <a:latin typeface="Calibri" pitchFamily="34" charset="0"/>
                <a:ea typeface="Calibri" pitchFamily="34" charset="-122"/>
                <a:cs typeface="Calibri" pitchFamily="34" charset="-120"/>
              </a:rPr>
              <a:t>FIGURE PLANS</a:t>
            </a:r>
            <a:endParaRPr lang="en-US" sz="1400" dirty="0"/>
          </a:p>
        </p:txBody>
      </p:sp>
      <p:sp>
        <p:nvSpPr>
          <p:cNvPr id="7" name="Text 5"/>
          <p:cNvSpPr/>
          <p:nvPr/>
        </p:nvSpPr>
        <p:spPr>
          <a:xfrm>
            <a:off x="1005840" y="4114800"/>
            <a:ext cx="4206240" cy="1645920"/>
          </a:xfrm>
          <a:prstGeom prst="rect">
            <a:avLst/>
          </a:prstGeom>
          <a:noFill/>
          <a:ln/>
        </p:spPr>
        <p:txBody>
          <a:bodyPr wrap="square" rtlCol="0" anchor="ctr"/>
          <a:lstStyle/>
          <a:p>
            <a:pPr marL="0" indent="0" algn="ctr">
              <a:lnSpc>
                <a:spcPts val="1900"/>
              </a:lnSpc>
              <a:buNone/>
            </a:pPr>
            <a:r>
              <a:rPr lang="en-US" sz="1300" dirty="0">
                <a:solidFill>
                  <a:srgbClr val="CADCFC"/>
                </a:solidFill>
                <a:latin typeface="Calibri" pitchFamily="34" charset="0"/>
                <a:ea typeface="Calibri" pitchFamily="34" charset="-122"/>
                <a:cs typeface="Calibri" pitchFamily="34" charset="-120"/>
              </a:rPr>
              <a:t>Life care plans can become the largest single component of economic damages in catastrophic injury cases — and a persuasive lever for a large jury award.</a:t>
            </a:r>
            <a:endParaRPr lang="en-US" sz="1300" dirty="0"/>
          </a:p>
        </p:txBody>
      </p:sp>
      <p:sp>
        <p:nvSpPr>
          <p:cNvPr id="8" name="Shape 6"/>
          <p:cNvSpPr/>
          <p:nvPr/>
        </p:nvSpPr>
        <p:spPr>
          <a:xfrm>
            <a:off x="6080760" y="1828800"/>
            <a:ext cx="457200" cy="457200"/>
          </a:xfrm>
          <a:prstGeom prst="ellipse">
            <a:avLst/>
          </a:prstGeom>
          <a:solidFill>
            <a:srgbClr val="B0362A"/>
          </a:solidFill>
          <a:ln/>
        </p:spPr>
        <p:txBody>
          <a:bodyPr/>
          <a:lstStyle/>
          <a:p>
            <a:endParaRPr lang="en-US"/>
          </a:p>
        </p:txBody>
      </p:sp>
      <p:sp>
        <p:nvSpPr>
          <p:cNvPr id="9" name="Text 7"/>
          <p:cNvSpPr/>
          <p:nvPr/>
        </p:nvSpPr>
        <p:spPr>
          <a:xfrm>
            <a:off x="6080760" y="1828800"/>
            <a:ext cx="457200" cy="457200"/>
          </a:xfrm>
          <a:prstGeom prst="rect">
            <a:avLst/>
          </a:prstGeom>
          <a:noFill/>
          <a:ln/>
        </p:spPr>
        <p:txBody>
          <a:bodyPr wrap="square"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1</a:t>
            </a:r>
            <a:endParaRPr lang="en-US" sz="1800" dirty="0"/>
          </a:p>
        </p:txBody>
      </p:sp>
      <p:sp>
        <p:nvSpPr>
          <p:cNvPr id="10" name="Text 8"/>
          <p:cNvSpPr/>
          <p:nvPr/>
        </p:nvSpPr>
        <p:spPr>
          <a:xfrm>
            <a:off x="6720840" y="1783080"/>
            <a:ext cx="4846320" cy="365760"/>
          </a:xfrm>
          <a:prstGeom prst="rect">
            <a:avLst/>
          </a:prstGeom>
          <a:noFill/>
          <a:ln/>
        </p:spPr>
        <p:txBody>
          <a:bodyPr wrap="square" rtlCol="0" anchor="ctr"/>
          <a:lstStyle/>
          <a:p>
            <a:pPr marL="0" indent="0">
              <a:buNone/>
            </a:pPr>
            <a:r>
              <a:rPr lang="en-US" sz="1600" b="1" dirty="0">
                <a:solidFill>
                  <a:srgbClr val="1E2761"/>
                </a:solidFill>
                <a:latin typeface="Cambria" pitchFamily="34" charset="0"/>
                <a:ea typeface="Cambria" pitchFamily="34" charset="-122"/>
                <a:cs typeface="Cambria" pitchFamily="34" charset="-120"/>
              </a:rPr>
              <a:t>Not Physician-Driven</a:t>
            </a:r>
            <a:endParaRPr lang="en-US" sz="1600" dirty="0"/>
          </a:p>
        </p:txBody>
      </p:sp>
      <p:sp>
        <p:nvSpPr>
          <p:cNvPr id="11" name="Text 9"/>
          <p:cNvSpPr/>
          <p:nvPr/>
        </p:nvSpPr>
        <p:spPr>
          <a:xfrm>
            <a:off x="6720840" y="2176272"/>
            <a:ext cx="4846320" cy="868680"/>
          </a:xfrm>
          <a:prstGeom prst="rect">
            <a:avLst/>
          </a:prstGeom>
          <a:noFill/>
          <a:ln/>
        </p:spPr>
        <p:txBody>
          <a:bodyPr wrap="square" rtlCol="0" anchor="ctr"/>
          <a:lstStyle/>
          <a:p>
            <a:pPr marL="0" indent="0">
              <a:lnSpc>
                <a:spcPts val="1700"/>
              </a:lnSpc>
              <a:buNone/>
            </a:pPr>
            <a:r>
              <a:rPr lang="en-US" sz="1250" dirty="0">
                <a:solidFill>
                  <a:srgbClr val="222533"/>
                </a:solidFill>
                <a:latin typeface="Calibri" pitchFamily="34" charset="0"/>
                <a:ea typeface="Calibri" pitchFamily="34" charset="-122"/>
                <a:cs typeface="Calibri" pitchFamily="34" charset="-120"/>
              </a:rPr>
              <a:t>Plans are not built by the treating team — and only the most expensive option may be presented.</a:t>
            </a:r>
            <a:endParaRPr lang="en-US" sz="1250" dirty="0"/>
          </a:p>
        </p:txBody>
      </p:sp>
      <p:sp>
        <p:nvSpPr>
          <p:cNvPr id="12" name="Shape 10"/>
          <p:cNvSpPr/>
          <p:nvPr/>
        </p:nvSpPr>
        <p:spPr>
          <a:xfrm>
            <a:off x="6080760" y="3246120"/>
            <a:ext cx="457200" cy="457200"/>
          </a:xfrm>
          <a:prstGeom prst="ellipse">
            <a:avLst/>
          </a:prstGeom>
          <a:solidFill>
            <a:srgbClr val="B0362A"/>
          </a:solidFill>
          <a:ln/>
        </p:spPr>
        <p:txBody>
          <a:bodyPr/>
          <a:lstStyle/>
          <a:p>
            <a:endParaRPr lang="en-US"/>
          </a:p>
        </p:txBody>
      </p:sp>
      <p:sp>
        <p:nvSpPr>
          <p:cNvPr id="13" name="Text 11"/>
          <p:cNvSpPr/>
          <p:nvPr/>
        </p:nvSpPr>
        <p:spPr>
          <a:xfrm>
            <a:off x="6080760" y="3246120"/>
            <a:ext cx="457200" cy="457200"/>
          </a:xfrm>
          <a:prstGeom prst="rect">
            <a:avLst/>
          </a:prstGeom>
          <a:noFill/>
          <a:ln/>
        </p:spPr>
        <p:txBody>
          <a:bodyPr wrap="square"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2</a:t>
            </a:r>
            <a:endParaRPr lang="en-US" sz="1800" dirty="0"/>
          </a:p>
        </p:txBody>
      </p:sp>
      <p:sp>
        <p:nvSpPr>
          <p:cNvPr id="14" name="Text 12"/>
          <p:cNvSpPr/>
          <p:nvPr/>
        </p:nvSpPr>
        <p:spPr>
          <a:xfrm>
            <a:off x="6720840" y="3200400"/>
            <a:ext cx="4846320" cy="365760"/>
          </a:xfrm>
          <a:prstGeom prst="rect">
            <a:avLst/>
          </a:prstGeom>
          <a:noFill/>
          <a:ln/>
        </p:spPr>
        <p:txBody>
          <a:bodyPr wrap="square" rtlCol="0" anchor="ctr"/>
          <a:lstStyle/>
          <a:p>
            <a:pPr marL="0" indent="0">
              <a:buNone/>
            </a:pPr>
            <a:r>
              <a:rPr lang="en-US" sz="1600" b="1" dirty="0">
                <a:solidFill>
                  <a:srgbClr val="1E2761"/>
                </a:solidFill>
                <a:latin typeface="Cambria" pitchFamily="34" charset="0"/>
                <a:ea typeface="Cambria" pitchFamily="34" charset="-122"/>
                <a:cs typeface="Cambria" pitchFamily="34" charset="-120"/>
              </a:rPr>
              <a:t>A Persuasion Tool</a:t>
            </a:r>
            <a:endParaRPr lang="en-US" sz="1600" dirty="0"/>
          </a:p>
        </p:txBody>
      </p:sp>
      <p:sp>
        <p:nvSpPr>
          <p:cNvPr id="15" name="Text 13"/>
          <p:cNvSpPr/>
          <p:nvPr/>
        </p:nvSpPr>
        <p:spPr>
          <a:xfrm>
            <a:off x="6720840" y="3593592"/>
            <a:ext cx="4846320" cy="868680"/>
          </a:xfrm>
          <a:prstGeom prst="rect">
            <a:avLst/>
          </a:prstGeom>
          <a:noFill/>
          <a:ln/>
        </p:spPr>
        <p:txBody>
          <a:bodyPr wrap="square" rtlCol="0" anchor="ctr"/>
          <a:lstStyle/>
          <a:p>
            <a:pPr marL="0" indent="0">
              <a:lnSpc>
                <a:spcPts val="1700"/>
              </a:lnSpc>
              <a:buNone/>
            </a:pPr>
            <a:r>
              <a:rPr lang="en-US" sz="1250" dirty="0">
                <a:solidFill>
                  <a:srgbClr val="222533"/>
                </a:solidFill>
                <a:latin typeface="Calibri" pitchFamily="34" charset="0"/>
                <a:ea typeface="Calibri" pitchFamily="34" charset="-122"/>
                <a:cs typeface="Calibri" pitchFamily="34" charset="-120"/>
              </a:rPr>
              <a:t>In the right case, an inflated plan supports a large award even with little relationship to what the plaintiff actually needs.</a:t>
            </a:r>
            <a:endParaRPr lang="en-US" sz="1250" dirty="0"/>
          </a:p>
        </p:txBody>
      </p:sp>
      <p:sp>
        <p:nvSpPr>
          <p:cNvPr id="16" name="Shape 14"/>
          <p:cNvSpPr/>
          <p:nvPr/>
        </p:nvSpPr>
        <p:spPr>
          <a:xfrm>
            <a:off x="6080760" y="4663440"/>
            <a:ext cx="457200" cy="457200"/>
          </a:xfrm>
          <a:prstGeom prst="ellipse">
            <a:avLst/>
          </a:prstGeom>
          <a:solidFill>
            <a:srgbClr val="B0362A"/>
          </a:solidFill>
          <a:ln/>
        </p:spPr>
        <p:txBody>
          <a:bodyPr/>
          <a:lstStyle/>
          <a:p>
            <a:endParaRPr lang="en-US"/>
          </a:p>
        </p:txBody>
      </p:sp>
      <p:sp>
        <p:nvSpPr>
          <p:cNvPr id="17" name="Text 15"/>
          <p:cNvSpPr/>
          <p:nvPr/>
        </p:nvSpPr>
        <p:spPr>
          <a:xfrm>
            <a:off x="6080760" y="4663440"/>
            <a:ext cx="457200" cy="457200"/>
          </a:xfrm>
          <a:prstGeom prst="rect">
            <a:avLst/>
          </a:prstGeom>
          <a:noFill/>
          <a:ln/>
        </p:spPr>
        <p:txBody>
          <a:bodyPr wrap="square"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3</a:t>
            </a:r>
            <a:endParaRPr lang="en-US" sz="1800" dirty="0"/>
          </a:p>
        </p:txBody>
      </p:sp>
      <p:sp>
        <p:nvSpPr>
          <p:cNvPr id="18" name="Text 16"/>
          <p:cNvSpPr/>
          <p:nvPr/>
        </p:nvSpPr>
        <p:spPr>
          <a:xfrm>
            <a:off x="6720840" y="4617720"/>
            <a:ext cx="4846320" cy="365760"/>
          </a:xfrm>
          <a:prstGeom prst="rect">
            <a:avLst/>
          </a:prstGeom>
          <a:noFill/>
          <a:ln/>
        </p:spPr>
        <p:txBody>
          <a:bodyPr wrap="square" rtlCol="0" anchor="ctr"/>
          <a:lstStyle/>
          <a:p>
            <a:pPr marL="0" indent="0">
              <a:buNone/>
            </a:pPr>
            <a:r>
              <a:rPr lang="en-US" sz="1600" b="1" dirty="0">
                <a:solidFill>
                  <a:srgbClr val="1E2761"/>
                </a:solidFill>
                <a:latin typeface="Cambria" pitchFamily="34" charset="0"/>
                <a:ea typeface="Cambria" pitchFamily="34" charset="-122"/>
                <a:cs typeface="Cambria" pitchFamily="34" charset="-120"/>
              </a:rPr>
              <a:t>The Real Question</a:t>
            </a:r>
            <a:endParaRPr lang="en-US" sz="1600" dirty="0"/>
          </a:p>
        </p:txBody>
      </p:sp>
      <p:sp>
        <p:nvSpPr>
          <p:cNvPr id="19" name="Text 17"/>
          <p:cNvSpPr/>
          <p:nvPr/>
        </p:nvSpPr>
        <p:spPr>
          <a:xfrm>
            <a:off x="6720840" y="5010912"/>
            <a:ext cx="4846320" cy="868680"/>
          </a:xfrm>
          <a:prstGeom prst="rect">
            <a:avLst/>
          </a:prstGeom>
          <a:noFill/>
          <a:ln/>
        </p:spPr>
        <p:txBody>
          <a:bodyPr wrap="square" rtlCol="0" anchor="ctr"/>
          <a:lstStyle/>
          <a:p>
            <a:pPr marL="0" indent="0">
              <a:lnSpc>
                <a:spcPts val="1700"/>
              </a:lnSpc>
              <a:buNone/>
            </a:pPr>
            <a:r>
              <a:rPr lang="en-US" sz="1250" dirty="0">
                <a:solidFill>
                  <a:srgbClr val="222533"/>
                </a:solidFill>
                <a:latin typeface="Calibri" pitchFamily="34" charset="0"/>
                <a:ea typeface="Calibri" pitchFamily="34" charset="-122"/>
                <a:cs typeface="Calibri" pitchFamily="34" charset="-120"/>
              </a:rPr>
              <a:t>Is the plan injured-plaintiff centered — or expert driven? That distinction is where the defense case is built.</a:t>
            </a:r>
            <a:endParaRPr lang="en-US" sz="1250" dirty="0"/>
          </a:p>
        </p:txBody>
      </p:sp>
      <p:sp>
        <p:nvSpPr>
          <p:cNvPr id="20" name="Text 18"/>
          <p:cNvSpPr/>
          <p:nvPr/>
        </p:nvSpPr>
        <p:spPr>
          <a:xfrm>
            <a:off x="11551615" y="6446520"/>
            <a:ext cx="457200" cy="274320"/>
          </a:xfrm>
          <a:prstGeom prst="rect">
            <a:avLst/>
          </a:prstGeom>
          <a:noFill/>
          <a:ln/>
        </p:spPr>
        <p:txBody>
          <a:bodyPr wrap="square" rtlCol="0" anchor="ctr"/>
          <a:lstStyle/>
          <a:p>
            <a:pPr marL="0" indent="0" algn="r">
              <a:buNone/>
            </a:pPr>
            <a:r>
              <a:rPr lang="en-US" sz="1000" dirty="0">
                <a:solidFill>
                  <a:srgbClr val="5B6072"/>
                </a:solidFill>
                <a:latin typeface="Calibri" pitchFamily="34" charset="0"/>
                <a:ea typeface="Calibri" pitchFamily="34" charset="-122"/>
                <a:cs typeface="Calibri" pitchFamily="34" charset="-120"/>
              </a:rPr>
              <a:t> </a:t>
            </a:r>
            <a:endParaRPr lang="en-US" sz="1000" dirty="0"/>
          </a:p>
        </p:txBody>
      </p:sp>
      <p:pic>
        <p:nvPicPr>
          <p:cNvPr id="22" name="Picture 21" descr="A drawing of a microscope&#10;&#10;AI-generated content may be incorrect.">
            <a:extLst>
              <a:ext uri="{FF2B5EF4-FFF2-40B4-BE49-F238E27FC236}">
                <a16:creationId xmlns:a16="http://schemas.microsoft.com/office/drawing/2014/main" id="{147A042C-586D-4B2A-2B28-6ABBCF84D036}"/>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695698" y="353033"/>
            <a:ext cx="1204746" cy="1204746"/>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5F7FC"/>
        </a:solidFill>
        <a:effectLst/>
      </p:bgPr>
    </p:bg>
    <p:spTree>
      <p:nvGrpSpPr>
        <p:cNvPr id="1" name=""/>
        <p:cNvGrpSpPr/>
        <p:nvPr/>
      </p:nvGrpSpPr>
      <p:grpSpPr>
        <a:xfrm>
          <a:off x="0" y="0"/>
          <a:ext cx="0" cy="0"/>
          <a:chOff x="0" y="0"/>
          <a:chExt cx="0" cy="0"/>
        </a:xfrm>
      </p:grpSpPr>
      <p:sp>
        <p:nvSpPr>
          <p:cNvPr id="2" name="Text 0"/>
          <p:cNvSpPr/>
          <p:nvPr/>
        </p:nvSpPr>
        <p:spPr>
          <a:xfrm>
            <a:off x="548640" y="411480"/>
            <a:ext cx="7315200" cy="320040"/>
          </a:xfrm>
          <a:prstGeom prst="rect">
            <a:avLst/>
          </a:prstGeom>
          <a:noFill/>
          <a:ln/>
        </p:spPr>
        <p:txBody>
          <a:bodyPr wrap="square" rtlCol="0" anchor="ctr"/>
          <a:lstStyle/>
          <a:p>
            <a:pPr marL="0" indent="0">
              <a:buNone/>
            </a:pPr>
            <a:r>
              <a:rPr lang="en-US" sz="1300" b="1" kern="0" spc="200" dirty="0">
                <a:solidFill>
                  <a:srgbClr val="B0362A"/>
                </a:solidFill>
                <a:latin typeface="Calibri" pitchFamily="34" charset="0"/>
                <a:ea typeface="Calibri" pitchFamily="34" charset="-122"/>
                <a:cs typeface="Calibri" pitchFamily="34" charset="-120"/>
              </a:rPr>
              <a:t>THE DEFENSE FRAMEWORK</a:t>
            </a:r>
            <a:endParaRPr lang="en-US" sz="1300" dirty="0"/>
          </a:p>
        </p:txBody>
      </p:sp>
      <p:sp>
        <p:nvSpPr>
          <p:cNvPr id="3" name="Text 1"/>
          <p:cNvSpPr/>
          <p:nvPr/>
        </p:nvSpPr>
        <p:spPr>
          <a:xfrm>
            <a:off x="548640" y="731520"/>
            <a:ext cx="10515600" cy="594360"/>
          </a:xfrm>
          <a:prstGeom prst="rect">
            <a:avLst/>
          </a:prstGeom>
          <a:noFill/>
          <a:ln/>
        </p:spPr>
        <p:txBody>
          <a:bodyPr wrap="square" rtlCol="0" anchor="ctr"/>
          <a:lstStyle/>
          <a:p>
            <a:pPr marL="0" indent="0">
              <a:buNone/>
            </a:pPr>
            <a:r>
              <a:rPr lang="en-US" sz="2700" b="1" dirty="0">
                <a:solidFill>
                  <a:srgbClr val="1E2761"/>
                </a:solidFill>
                <a:latin typeface="Cambria" pitchFamily="34" charset="0"/>
                <a:ea typeface="Cambria" pitchFamily="34" charset="-122"/>
                <a:cs typeface="Cambria" pitchFamily="34" charset="-120"/>
              </a:rPr>
              <a:t>Six Areas of Defense You Can Master</a:t>
            </a:r>
            <a:endParaRPr lang="en-US" sz="2700" dirty="0"/>
          </a:p>
        </p:txBody>
      </p:sp>
      <p:sp>
        <p:nvSpPr>
          <p:cNvPr id="4" name="Shape 2"/>
          <p:cNvSpPr/>
          <p:nvPr/>
        </p:nvSpPr>
        <p:spPr>
          <a:xfrm>
            <a:off x="548640" y="1600200"/>
            <a:ext cx="3520440" cy="2331720"/>
          </a:xfrm>
          <a:prstGeom prst="rect">
            <a:avLst/>
          </a:prstGeom>
          <a:solidFill>
            <a:srgbClr val="FFFFFF"/>
          </a:solidFill>
          <a:ln/>
          <a:effectLst>
            <a:outerShdw blurRad="76200" dist="25400" dir="5400000" algn="bl" rotWithShape="0">
              <a:srgbClr val="999999">
                <a:alpha val="25000"/>
              </a:srgbClr>
            </a:outerShdw>
          </a:effectLst>
        </p:spPr>
        <p:txBody>
          <a:bodyPr/>
          <a:lstStyle/>
          <a:p>
            <a:endParaRPr lang="en-US"/>
          </a:p>
        </p:txBody>
      </p:sp>
      <p:sp>
        <p:nvSpPr>
          <p:cNvPr id="5" name="Shape 3"/>
          <p:cNvSpPr/>
          <p:nvPr/>
        </p:nvSpPr>
        <p:spPr>
          <a:xfrm>
            <a:off x="777240" y="1828800"/>
            <a:ext cx="502920" cy="502920"/>
          </a:xfrm>
          <a:prstGeom prst="ellipse">
            <a:avLst/>
          </a:prstGeom>
          <a:solidFill>
            <a:srgbClr val="1E2761"/>
          </a:solidFill>
          <a:ln/>
        </p:spPr>
        <p:txBody>
          <a:bodyPr/>
          <a:lstStyle/>
          <a:p>
            <a:endParaRPr lang="en-US"/>
          </a:p>
        </p:txBody>
      </p:sp>
      <p:sp>
        <p:nvSpPr>
          <p:cNvPr id="6" name="Text 4"/>
          <p:cNvSpPr/>
          <p:nvPr/>
        </p:nvSpPr>
        <p:spPr>
          <a:xfrm>
            <a:off x="777240" y="1828800"/>
            <a:ext cx="502920" cy="502920"/>
          </a:xfrm>
          <a:prstGeom prst="rect">
            <a:avLst/>
          </a:prstGeom>
          <a:noFill/>
          <a:ln/>
        </p:spPr>
        <p:txBody>
          <a:bodyPr wrap="square" rtlCol="0" anchor="ctr"/>
          <a:lstStyle/>
          <a:p>
            <a:pPr marL="0" indent="0" algn="ctr">
              <a:buNone/>
            </a:pPr>
            <a:r>
              <a:rPr lang="en-US" sz="2000" b="1" dirty="0">
                <a:solidFill>
                  <a:srgbClr val="FFFFFF"/>
                </a:solidFill>
                <a:latin typeface="Calibri" pitchFamily="34" charset="0"/>
                <a:ea typeface="Calibri" pitchFamily="34" charset="-122"/>
                <a:cs typeface="Calibri" pitchFamily="34" charset="-120"/>
              </a:rPr>
              <a:t>1</a:t>
            </a:r>
            <a:endParaRPr lang="en-US" sz="2000" dirty="0"/>
          </a:p>
        </p:txBody>
      </p:sp>
      <p:sp>
        <p:nvSpPr>
          <p:cNvPr id="7" name="Text 5"/>
          <p:cNvSpPr/>
          <p:nvPr/>
        </p:nvSpPr>
        <p:spPr>
          <a:xfrm>
            <a:off x="777240" y="2468880"/>
            <a:ext cx="3063240" cy="594360"/>
          </a:xfrm>
          <a:prstGeom prst="rect">
            <a:avLst/>
          </a:prstGeom>
          <a:noFill/>
          <a:ln/>
        </p:spPr>
        <p:txBody>
          <a:bodyPr wrap="square" rtlCol="0" anchor="ctr"/>
          <a:lstStyle/>
          <a:p>
            <a:pPr marL="0" indent="0">
              <a:lnSpc>
                <a:spcPts val="1600"/>
              </a:lnSpc>
              <a:buNone/>
            </a:pPr>
            <a:r>
              <a:rPr lang="en-US" sz="1400" b="1" dirty="0">
                <a:solidFill>
                  <a:srgbClr val="1E2761"/>
                </a:solidFill>
                <a:latin typeface="Cambria" pitchFamily="34" charset="0"/>
                <a:ea typeface="Cambria" pitchFamily="34" charset="-122"/>
                <a:cs typeface="Cambria" pitchFamily="34" charset="-120"/>
              </a:rPr>
              <a:t>Pre-Morbid vs. Post-Injury Needs</a:t>
            </a:r>
            <a:endParaRPr lang="en-US" sz="1400" dirty="0"/>
          </a:p>
        </p:txBody>
      </p:sp>
      <p:sp>
        <p:nvSpPr>
          <p:cNvPr id="8" name="Text 6"/>
          <p:cNvSpPr/>
          <p:nvPr/>
        </p:nvSpPr>
        <p:spPr>
          <a:xfrm>
            <a:off x="777240" y="3063240"/>
            <a:ext cx="3063240" cy="822960"/>
          </a:xfrm>
          <a:prstGeom prst="rect">
            <a:avLst/>
          </a:prstGeom>
          <a:noFill/>
          <a:ln/>
        </p:spPr>
        <p:txBody>
          <a:bodyPr wrap="square" rtlCol="0" anchor="ctr"/>
          <a:lstStyle/>
          <a:p>
            <a:pPr marL="0" indent="0">
              <a:lnSpc>
                <a:spcPts val="1400"/>
              </a:lnSpc>
              <a:buNone/>
            </a:pPr>
            <a:r>
              <a:rPr lang="en-US" sz="1100" dirty="0">
                <a:solidFill>
                  <a:srgbClr val="222533"/>
                </a:solidFill>
                <a:latin typeface="Calibri" pitchFamily="34" charset="0"/>
                <a:ea typeface="Calibri" pitchFamily="34" charset="-122"/>
                <a:cs typeface="Calibri" pitchFamily="34" charset="-120"/>
              </a:rPr>
              <a:t>Isolate pre-existing conditions using pre-accident medical, tax, and employment records.</a:t>
            </a:r>
            <a:endParaRPr lang="en-US" sz="1100" dirty="0"/>
          </a:p>
        </p:txBody>
      </p:sp>
      <p:sp>
        <p:nvSpPr>
          <p:cNvPr id="9" name="Shape 7"/>
          <p:cNvSpPr/>
          <p:nvPr/>
        </p:nvSpPr>
        <p:spPr>
          <a:xfrm>
            <a:off x="4297680" y="1600200"/>
            <a:ext cx="3520440" cy="2331720"/>
          </a:xfrm>
          <a:prstGeom prst="rect">
            <a:avLst/>
          </a:prstGeom>
          <a:solidFill>
            <a:srgbClr val="FFFFFF"/>
          </a:solidFill>
          <a:ln/>
          <a:effectLst>
            <a:outerShdw blurRad="76200" dist="25400" dir="5400000" algn="bl" rotWithShape="0">
              <a:srgbClr val="999999">
                <a:alpha val="25000"/>
              </a:srgbClr>
            </a:outerShdw>
          </a:effectLst>
        </p:spPr>
        <p:txBody>
          <a:bodyPr/>
          <a:lstStyle/>
          <a:p>
            <a:endParaRPr lang="en-US"/>
          </a:p>
        </p:txBody>
      </p:sp>
      <p:sp>
        <p:nvSpPr>
          <p:cNvPr id="10" name="Shape 8"/>
          <p:cNvSpPr/>
          <p:nvPr/>
        </p:nvSpPr>
        <p:spPr>
          <a:xfrm>
            <a:off x="4526280" y="1828800"/>
            <a:ext cx="502920" cy="502920"/>
          </a:xfrm>
          <a:prstGeom prst="ellipse">
            <a:avLst/>
          </a:prstGeom>
          <a:solidFill>
            <a:srgbClr val="1E2761"/>
          </a:solidFill>
          <a:ln/>
        </p:spPr>
        <p:txBody>
          <a:bodyPr/>
          <a:lstStyle/>
          <a:p>
            <a:endParaRPr lang="en-US"/>
          </a:p>
        </p:txBody>
      </p:sp>
      <p:sp>
        <p:nvSpPr>
          <p:cNvPr id="11" name="Text 9"/>
          <p:cNvSpPr/>
          <p:nvPr/>
        </p:nvSpPr>
        <p:spPr>
          <a:xfrm>
            <a:off x="4526280" y="1828800"/>
            <a:ext cx="502920" cy="502920"/>
          </a:xfrm>
          <a:prstGeom prst="rect">
            <a:avLst/>
          </a:prstGeom>
          <a:noFill/>
          <a:ln/>
        </p:spPr>
        <p:txBody>
          <a:bodyPr wrap="square" rtlCol="0" anchor="ctr"/>
          <a:lstStyle/>
          <a:p>
            <a:pPr marL="0" indent="0" algn="ctr">
              <a:buNone/>
            </a:pPr>
            <a:r>
              <a:rPr lang="en-US" sz="2000" b="1" dirty="0">
                <a:solidFill>
                  <a:srgbClr val="FFFFFF"/>
                </a:solidFill>
                <a:latin typeface="Calibri" pitchFamily="34" charset="0"/>
                <a:ea typeface="Calibri" pitchFamily="34" charset="-122"/>
                <a:cs typeface="Calibri" pitchFamily="34" charset="-120"/>
              </a:rPr>
              <a:t>2</a:t>
            </a:r>
            <a:endParaRPr lang="en-US" sz="2000" dirty="0"/>
          </a:p>
        </p:txBody>
      </p:sp>
      <p:sp>
        <p:nvSpPr>
          <p:cNvPr id="12" name="Text 10"/>
          <p:cNvSpPr/>
          <p:nvPr/>
        </p:nvSpPr>
        <p:spPr>
          <a:xfrm>
            <a:off x="4526280" y="2468880"/>
            <a:ext cx="3063240" cy="594360"/>
          </a:xfrm>
          <a:prstGeom prst="rect">
            <a:avLst/>
          </a:prstGeom>
          <a:noFill/>
          <a:ln/>
        </p:spPr>
        <p:txBody>
          <a:bodyPr wrap="square" rtlCol="0" anchor="ctr"/>
          <a:lstStyle/>
          <a:p>
            <a:pPr marL="0" indent="0">
              <a:lnSpc>
                <a:spcPts val="1600"/>
              </a:lnSpc>
              <a:buNone/>
            </a:pPr>
            <a:r>
              <a:rPr lang="en-US" sz="1400" b="1" dirty="0">
                <a:solidFill>
                  <a:srgbClr val="1E2761"/>
                </a:solidFill>
                <a:latin typeface="Cambria" pitchFamily="34" charset="0"/>
                <a:ea typeface="Cambria" pitchFamily="34" charset="-122"/>
                <a:cs typeface="Cambria" pitchFamily="34" charset="-120"/>
              </a:rPr>
              <a:t>Unsubstantiated Medical Recommendations</a:t>
            </a:r>
            <a:endParaRPr lang="en-US" sz="1400" dirty="0"/>
          </a:p>
        </p:txBody>
      </p:sp>
      <p:sp>
        <p:nvSpPr>
          <p:cNvPr id="13" name="Text 11"/>
          <p:cNvSpPr/>
          <p:nvPr/>
        </p:nvSpPr>
        <p:spPr>
          <a:xfrm>
            <a:off x="4526280" y="3063240"/>
            <a:ext cx="3063240" cy="822960"/>
          </a:xfrm>
          <a:prstGeom prst="rect">
            <a:avLst/>
          </a:prstGeom>
          <a:noFill/>
          <a:ln/>
        </p:spPr>
        <p:txBody>
          <a:bodyPr wrap="square" rtlCol="0" anchor="ctr"/>
          <a:lstStyle/>
          <a:p>
            <a:pPr marL="0" indent="0">
              <a:lnSpc>
                <a:spcPts val="1400"/>
              </a:lnSpc>
              <a:buNone/>
            </a:pPr>
            <a:r>
              <a:rPr lang="en-US" sz="1100" dirty="0">
                <a:solidFill>
                  <a:srgbClr val="222533"/>
                </a:solidFill>
                <a:latin typeface="Calibri" pitchFamily="34" charset="0"/>
                <a:ea typeface="Calibri" pitchFamily="34" charset="-122"/>
                <a:cs typeface="Calibri" pitchFamily="34" charset="-120"/>
              </a:rPr>
              <a:t>Use a skilled life care planner to cross-reference every line item against official medical guidance in the records and evidence-based treatment guidelines.</a:t>
            </a:r>
            <a:endParaRPr lang="en-US" sz="1100" dirty="0"/>
          </a:p>
        </p:txBody>
      </p:sp>
      <p:sp>
        <p:nvSpPr>
          <p:cNvPr id="14" name="Shape 12"/>
          <p:cNvSpPr/>
          <p:nvPr/>
        </p:nvSpPr>
        <p:spPr>
          <a:xfrm>
            <a:off x="8046720" y="1600200"/>
            <a:ext cx="3520440" cy="2331720"/>
          </a:xfrm>
          <a:prstGeom prst="rect">
            <a:avLst/>
          </a:prstGeom>
          <a:solidFill>
            <a:srgbClr val="FFFFFF"/>
          </a:solidFill>
          <a:ln/>
          <a:effectLst>
            <a:outerShdw blurRad="76200" dist="25400" dir="5400000" algn="bl" rotWithShape="0">
              <a:srgbClr val="999999">
                <a:alpha val="25000"/>
              </a:srgbClr>
            </a:outerShdw>
          </a:effectLst>
        </p:spPr>
        <p:txBody>
          <a:bodyPr/>
          <a:lstStyle/>
          <a:p>
            <a:endParaRPr lang="en-US"/>
          </a:p>
        </p:txBody>
      </p:sp>
      <p:sp>
        <p:nvSpPr>
          <p:cNvPr id="15" name="Shape 13"/>
          <p:cNvSpPr/>
          <p:nvPr/>
        </p:nvSpPr>
        <p:spPr>
          <a:xfrm>
            <a:off x="8275320" y="1828800"/>
            <a:ext cx="502920" cy="502920"/>
          </a:xfrm>
          <a:prstGeom prst="ellipse">
            <a:avLst/>
          </a:prstGeom>
          <a:solidFill>
            <a:srgbClr val="1E2761"/>
          </a:solidFill>
          <a:ln/>
        </p:spPr>
        <p:txBody>
          <a:bodyPr/>
          <a:lstStyle/>
          <a:p>
            <a:endParaRPr lang="en-US"/>
          </a:p>
        </p:txBody>
      </p:sp>
      <p:sp>
        <p:nvSpPr>
          <p:cNvPr id="16" name="Text 14"/>
          <p:cNvSpPr/>
          <p:nvPr/>
        </p:nvSpPr>
        <p:spPr>
          <a:xfrm>
            <a:off x="8275320" y="1828800"/>
            <a:ext cx="502920" cy="502920"/>
          </a:xfrm>
          <a:prstGeom prst="rect">
            <a:avLst/>
          </a:prstGeom>
          <a:noFill/>
          <a:ln/>
        </p:spPr>
        <p:txBody>
          <a:bodyPr wrap="square" rtlCol="0" anchor="ctr"/>
          <a:lstStyle/>
          <a:p>
            <a:pPr marL="0" indent="0" algn="ctr">
              <a:buNone/>
            </a:pPr>
            <a:r>
              <a:rPr lang="en-US" sz="2000" b="1" dirty="0">
                <a:solidFill>
                  <a:srgbClr val="FFFFFF"/>
                </a:solidFill>
                <a:latin typeface="Calibri" pitchFamily="34" charset="0"/>
                <a:ea typeface="Calibri" pitchFamily="34" charset="-122"/>
                <a:cs typeface="Calibri" pitchFamily="34" charset="-120"/>
              </a:rPr>
              <a:t>3</a:t>
            </a:r>
            <a:endParaRPr lang="en-US" sz="2000" dirty="0"/>
          </a:p>
        </p:txBody>
      </p:sp>
      <p:sp>
        <p:nvSpPr>
          <p:cNvPr id="17" name="Text 15"/>
          <p:cNvSpPr/>
          <p:nvPr/>
        </p:nvSpPr>
        <p:spPr>
          <a:xfrm>
            <a:off x="8275320" y="2468880"/>
            <a:ext cx="3063240" cy="594360"/>
          </a:xfrm>
          <a:prstGeom prst="rect">
            <a:avLst/>
          </a:prstGeom>
          <a:noFill/>
          <a:ln/>
        </p:spPr>
        <p:txBody>
          <a:bodyPr wrap="square" rtlCol="0" anchor="ctr"/>
          <a:lstStyle/>
          <a:p>
            <a:pPr marL="0" indent="0">
              <a:lnSpc>
                <a:spcPts val="1600"/>
              </a:lnSpc>
              <a:buNone/>
            </a:pPr>
            <a:r>
              <a:rPr lang="en-US" sz="1400" b="1" dirty="0">
                <a:solidFill>
                  <a:srgbClr val="1E2761"/>
                </a:solidFill>
                <a:latin typeface="Cambria" pitchFamily="34" charset="0"/>
                <a:ea typeface="Cambria" pitchFamily="34" charset="-122"/>
                <a:cs typeface="Cambria" pitchFamily="34" charset="-120"/>
              </a:rPr>
              <a:t>Exorbitant Caregiver Support</a:t>
            </a:r>
            <a:endParaRPr lang="en-US" sz="1400" dirty="0"/>
          </a:p>
        </p:txBody>
      </p:sp>
      <p:sp>
        <p:nvSpPr>
          <p:cNvPr id="18" name="Text 16"/>
          <p:cNvSpPr/>
          <p:nvPr/>
        </p:nvSpPr>
        <p:spPr>
          <a:xfrm>
            <a:off x="8275320" y="3063240"/>
            <a:ext cx="3063240" cy="822960"/>
          </a:xfrm>
          <a:prstGeom prst="rect">
            <a:avLst/>
          </a:prstGeom>
          <a:noFill/>
          <a:ln/>
        </p:spPr>
        <p:txBody>
          <a:bodyPr wrap="square" rtlCol="0" anchor="ctr"/>
          <a:lstStyle/>
          <a:p>
            <a:pPr marL="0" indent="0">
              <a:lnSpc>
                <a:spcPts val="1400"/>
              </a:lnSpc>
              <a:buNone/>
            </a:pPr>
            <a:r>
              <a:rPr lang="en-US" sz="1100" dirty="0">
                <a:solidFill>
                  <a:srgbClr val="222533"/>
                </a:solidFill>
                <a:latin typeface="Calibri" pitchFamily="34" charset="0"/>
                <a:ea typeface="Calibri" pitchFamily="34" charset="-122"/>
                <a:cs typeface="Calibri" pitchFamily="34" charset="-120"/>
              </a:rPr>
              <a:t>Test whether “24/7 skilled nursing” is truly required, or the care can be provided in other ways.</a:t>
            </a:r>
            <a:endParaRPr lang="en-US" sz="1100" dirty="0"/>
          </a:p>
        </p:txBody>
      </p:sp>
      <p:sp>
        <p:nvSpPr>
          <p:cNvPr id="19" name="Shape 17"/>
          <p:cNvSpPr/>
          <p:nvPr/>
        </p:nvSpPr>
        <p:spPr>
          <a:xfrm>
            <a:off x="548640" y="4206240"/>
            <a:ext cx="3520440" cy="2331720"/>
          </a:xfrm>
          <a:prstGeom prst="rect">
            <a:avLst/>
          </a:prstGeom>
          <a:solidFill>
            <a:srgbClr val="FFFFFF"/>
          </a:solidFill>
          <a:ln/>
          <a:effectLst>
            <a:outerShdw blurRad="76200" dist="25400" dir="5400000" algn="bl" rotWithShape="0">
              <a:srgbClr val="999999">
                <a:alpha val="25000"/>
              </a:srgbClr>
            </a:outerShdw>
          </a:effectLst>
        </p:spPr>
        <p:txBody>
          <a:bodyPr/>
          <a:lstStyle/>
          <a:p>
            <a:endParaRPr lang="en-US"/>
          </a:p>
        </p:txBody>
      </p:sp>
      <p:sp>
        <p:nvSpPr>
          <p:cNvPr id="20" name="Shape 18"/>
          <p:cNvSpPr/>
          <p:nvPr/>
        </p:nvSpPr>
        <p:spPr>
          <a:xfrm>
            <a:off x="777240" y="4434840"/>
            <a:ext cx="502920" cy="502920"/>
          </a:xfrm>
          <a:prstGeom prst="ellipse">
            <a:avLst/>
          </a:prstGeom>
          <a:solidFill>
            <a:srgbClr val="1E2761"/>
          </a:solidFill>
          <a:ln/>
        </p:spPr>
        <p:txBody>
          <a:bodyPr/>
          <a:lstStyle/>
          <a:p>
            <a:endParaRPr lang="en-US"/>
          </a:p>
        </p:txBody>
      </p:sp>
      <p:sp>
        <p:nvSpPr>
          <p:cNvPr id="21" name="Text 19"/>
          <p:cNvSpPr/>
          <p:nvPr/>
        </p:nvSpPr>
        <p:spPr>
          <a:xfrm>
            <a:off x="777240" y="4434840"/>
            <a:ext cx="502920" cy="502920"/>
          </a:xfrm>
          <a:prstGeom prst="rect">
            <a:avLst/>
          </a:prstGeom>
          <a:noFill/>
          <a:ln/>
        </p:spPr>
        <p:txBody>
          <a:bodyPr wrap="square" rtlCol="0" anchor="ctr"/>
          <a:lstStyle/>
          <a:p>
            <a:pPr marL="0" indent="0" algn="ctr">
              <a:buNone/>
            </a:pPr>
            <a:r>
              <a:rPr lang="en-US" sz="2000" b="1" dirty="0">
                <a:solidFill>
                  <a:srgbClr val="FFFFFF"/>
                </a:solidFill>
                <a:latin typeface="Calibri" pitchFamily="34" charset="0"/>
                <a:ea typeface="Calibri" pitchFamily="34" charset="-122"/>
                <a:cs typeface="Calibri" pitchFamily="34" charset="-120"/>
              </a:rPr>
              <a:t>4</a:t>
            </a:r>
            <a:endParaRPr lang="en-US" sz="2000" dirty="0"/>
          </a:p>
        </p:txBody>
      </p:sp>
      <p:sp>
        <p:nvSpPr>
          <p:cNvPr id="22" name="Text 20"/>
          <p:cNvSpPr/>
          <p:nvPr/>
        </p:nvSpPr>
        <p:spPr>
          <a:xfrm>
            <a:off x="777240" y="5074920"/>
            <a:ext cx="3063240" cy="594360"/>
          </a:xfrm>
          <a:prstGeom prst="rect">
            <a:avLst/>
          </a:prstGeom>
          <a:noFill/>
          <a:ln/>
        </p:spPr>
        <p:txBody>
          <a:bodyPr wrap="square" rtlCol="0" anchor="ctr"/>
          <a:lstStyle/>
          <a:p>
            <a:pPr marL="0" indent="0">
              <a:lnSpc>
                <a:spcPts val="1600"/>
              </a:lnSpc>
              <a:buNone/>
            </a:pPr>
            <a:r>
              <a:rPr lang="en-US" sz="1400" b="1" dirty="0">
                <a:solidFill>
                  <a:srgbClr val="1E2761"/>
                </a:solidFill>
                <a:latin typeface="Cambria" pitchFamily="34" charset="0"/>
                <a:ea typeface="Cambria" pitchFamily="34" charset="-122"/>
                <a:cs typeface="Cambria" pitchFamily="34" charset="-120"/>
              </a:rPr>
              <a:t>Life Expectancy Data</a:t>
            </a:r>
            <a:endParaRPr lang="en-US" sz="1400" dirty="0"/>
          </a:p>
        </p:txBody>
      </p:sp>
      <p:sp>
        <p:nvSpPr>
          <p:cNvPr id="23" name="Text 21"/>
          <p:cNvSpPr/>
          <p:nvPr/>
        </p:nvSpPr>
        <p:spPr>
          <a:xfrm>
            <a:off x="777240" y="5669280"/>
            <a:ext cx="3063240" cy="822960"/>
          </a:xfrm>
          <a:prstGeom prst="rect">
            <a:avLst/>
          </a:prstGeom>
          <a:noFill/>
          <a:ln/>
        </p:spPr>
        <p:txBody>
          <a:bodyPr wrap="square" rtlCol="0" anchor="ctr"/>
          <a:lstStyle/>
          <a:p>
            <a:pPr marL="0" indent="0">
              <a:lnSpc>
                <a:spcPts val="1400"/>
              </a:lnSpc>
              <a:buNone/>
            </a:pPr>
            <a:r>
              <a:rPr lang="en-US" sz="1100" dirty="0">
                <a:solidFill>
                  <a:srgbClr val="222533"/>
                </a:solidFill>
                <a:latin typeface="Calibri" pitchFamily="34" charset="0"/>
                <a:ea typeface="Calibri" pitchFamily="34" charset="-122"/>
                <a:cs typeface="Calibri" pitchFamily="34" charset="-120"/>
              </a:rPr>
              <a:t>Confirm mortality assumptions correctly reflect the impact of the individual’s health conditions.</a:t>
            </a:r>
            <a:endParaRPr lang="en-US" sz="1100" dirty="0"/>
          </a:p>
        </p:txBody>
      </p:sp>
      <p:sp>
        <p:nvSpPr>
          <p:cNvPr id="24" name="Shape 22"/>
          <p:cNvSpPr/>
          <p:nvPr/>
        </p:nvSpPr>
        <p:spPr>
          <a:xfrm>
            <a:off x="4297680" y="4206240"/>
            <a:ext cx="3520440" cy="2331720"/>
          </a:xfrm>
          <a:prstGeom prst="rect">
            <a:avLst/>
          </a:prstGeom>
          <a:solidFill>
            <a:srgbClr val="FFFFFF"/>
          </a:solidFill>
          <a:ln/>
          <a:effectLst>
            <a:outerShdw blurRad="76200" dist="25400" dir="5400000" algn="bl" rotWithShape="0">
              <a:srgbClr val="999999">
                <a:alpha val="25000"/>
              </a:srgbClr>
            </a:outerShdw>
          </a:effectLst>
        </p:spPr>
        <p:txBody>
          <a:bodyPr/>
          <a:lstStyle/>
          <a:p>
            <a:endParaRPr lang="en-US"/>
          </a:p>
        </p:txBody>
      </p:sp>
      <p:sp>
        <p:nvSpPr>
          <p:cNvPr id="25" name="Shape 23"/>
          <p:cNvSpPr/>
          <p:nvPr/>
        </p:nvSpPr>
        <p:spPr>
          <a:xfrm>
            <a:off x="4526280" y="4434840"/>
            <a:ext cx="502920" cy="502920"/>
          </a:xfrm>
          <a:prstGeom prst="ellipse">
            <a:avLst/>
          </a:prstGeom>
          <a:solidFill>
            <a:srgbClr val="1E2761"/>
          </a:solidFill>
          <a:ln/>
        </p:spPr>
        <p:txBody>
          <a:bodyPr/>
          <a:lstStyle/>
          <a:p>
            <a:endParaRPr lang="en-US"/>
          </a:p>
        </p:txBody>
      </p:sp>
      <p:sp>
        <p:nvSpPr>
          <p:cNvPr id="26" name="Text 24"/>
          <p:cNvSpPr/>
          <p:nvPr/>
        </p:nvSpPr>
        <p:spPr>
          <a:xfrm>
            <a:off x="4526280" y="4434840"/>
            <a:ext cx="502920" cy="502920"/>
          </a:xfrm>
          <a:prstGeom prst="rect">
            <a:avLst/>
          </a:prstGeom>
          <a:noFill/>
          <a:ln/>
        </p:spPr>
        <p:txBody>
          <a:bodyPr wrap="square" rtlCol="0" anchor="ctr"/>
          <a:lstStyle/>
          <a:p>
            <a:pPr marL="0" indent="0" algn="ctr">
              <a:buNone/>
            </a:pPr>
            <a:r>
              <a:rPr lang="en-US" sz="2000" b="1" dirty="0">
                <a:solidFill>
                  <a:srgbClr val="FFFFFF"/>
                </a:solidFill>
                <a:latin typeface="Calibri" pitchFamily="34" charset="0"/>
                <a:ea typeface="Calibri" pitchFamily="34" charset="-122"/>
                <a:cs typeface="Calibri" pitchFamily="34" charset="-120"/>
              </a:rPr>
              <a:t>5</a:t>
            </a:r>
            <a:endParaRPr lang="en-US" sz="2000" dirty="0"/>
          </a:p>
        </p:txBody>
      </p:sp>
      <p:sp>
        <p:nvSpPr>
          <p:cNvPr id="27" name="Text 25"/>
          <p:cNvSpPr/>
          <p:nvPr/>
        </p:nvSpPr>
        <p:spPr>
          <a:xfrm>
            <a:off x="4526280" y="5074920"/>
            <a:ext cx="3063240" cy="594360"/>
          </a:xfrm>
          <a:prstGeom prst="rect">
            <a:avLst/>
          </a:prstGeom>
          <a:noFill/>
          <a:ln/>
        </p:spPr>
        <p:txBody>
          <a:bodyPr wrap="square" rtlCol="0" anchor="ctr"/>
          <a:lstStyle/>
          <a:p>
            <a:pPr marL="0" indent="0">
              <a:lnSpc>
                <a:spcPts val="1600"/>
              </a:lnSpc>
              <a:buNone/>
            </a:pPr>
            <a:r>
              <a:rPr lang="en-US" sz="1400" b="1" dirty="0">
                <a:solidFill>
                  <a:srgbClr val="1E2761"/>
                </a:solidFill>
                <a:latin typeface="Cambria" pitchFamily="34" charset="0"/>
                <a:ea typeface="Cambria" pitchFamily="34" charset="-122"/>
                <a:cs typeface="Cambria" pitchFamily="34" charset="-120"/>
              </a:rPr>
              <a:t>Independent Medical Exams</a:t>
            </a:r>
            <a:endParaRPr lang="en-US" sz="1400" dirty="0"/>
          </a:p>
        </p:txBody>
      </p:sp>
      <p:sp>
        <p:nvSpPr>
          <p:cNvPr id="28" name="Text 26"/>
          <p:cNvSpPr/>
          <p:nvPr/>
        </p:nvSpPr>
        <p:spPr>
          <a:xfrm>
            <a:off x="4526280" y="5669280"/>
            <a:ext cx="3063240" cy="822960"/>
          </a:xfrm>
          <a:prstGeom prst="rect">
            <a:avLst/>
          </a:prstGeom>
          <a:noFill/>
          <a:ln/>
        </p:spPr>
        <p:txBody>
          <a:bodyPr wrap="square" rtlCol="0" anchor="ctr"/>
          <a:lstStyle/>
          <a:p>
            <a:pPr marL="0" indent="0">
              <a:lnSpc>
                <a:spcPts val="1400"/>
              </a:lnSpc>
              <a:buNone/>
            </a:pPr>
            <a:r>
              <a:rPr lang="en-US" sz="1100" dirty="0">
                <a:solidFill>
                  <a:srgbClr val="222533"/>
                </a:solidFill>
                <a:latin typeface="Calibri" pitchFamily="34" charset="0"/>
                <a:ea typeface="Calibri" pitchFamily="34" charset="-122"/>
                <a:cs typeface="Calibri" pitchFamily="34" charset="-120"/>
              </a:rPr>
              <a:t>Anchor your LCP rebuttal to CME/IME findings for clinical credibility at trial.</a:t>
            </a:r>
            <a:endParaRPr lang="en-US" sz="1100" dirty="0"/>
          </a:p>
        </p:txBody>
      </p:sp>
      <p:sp>
        <p:nvSpPr>
          <p:cNvPr id="29" name="Shape 27"/>
          <p:cNvSpPr/>
          <p:nvPr/>
        </p:nvSpPr>
        <p:spPr>
          <a:xfrm>
            <a:off x="8046720" y="4206240"/>
            <a:ext cx="3520440" cy="2331720"/>
          </a:xfrm>
          <a:prstGeom prst="rect">
            <a:avLst/>
          </a:prstGeom>
          <a:solidFill>
            <a:srgbClr val="FFFFFF"/>
          </a:solidFill>
          <a:ln/>
          <a:effectLst>
            <a:outerShdw blurRad="76200" dist="25400" dir="5400000" algn="bl" rotWithShape="0">
              <a:srgbClr val="999999">
                <a:alpha val="25000"/>
              </a:srgbClr>
            </a:outerShdw>
          </a:effectLst>
        </p:spPr>
        <p:txBody>
          <a:bodyPr/>
          <a:lstStyle/>
          <a:p>
            <a:endParaRPr lang="en-US"/>
          </a:p>
        </p:txBody>
      </p:sp>
      <p:sp>
        <p:nvSpPr>
          <p:cNvPr id="30" name="Shape 28"/>
          <p:cNvSpPr/>
          <p:nvPr/>
        </p:nvSpPr>
        <p:spPr>
          <a:xfrm>
            <a:off x="8275320" y="4434840"/>
            <a:ext cx="502920" cy="502920"/>
          </a:xfrm>
          <a:prstGeom prst="ellipse">
            <a:avLst/>
          </a:prstGeom>
          <a:solidFill>
            <a:srgbClr val="1E2761"/>
          </a:solidFill>
          <a:ln/>
        </p:spPr>
        <p:txBody>
          <a:bodyPr/>
          <a:lstStyle/>
          <a:p>
            <a:endParaRPr lang="en-US"/>
          </a:p>
        </p:txBody>
      </p:sp>
      <p:sp>
        <p:nvSpPr>
          <p:cNvPr id="31" name="Text 29"/>
          <p:cNvSpPr/>
          <p:nvPr/>
        </p:nvSpPr>
        <p:spPr>
          <a:xfrm>
            <a:off x="8275320" y="4434840"/>
            <a:ext cx="502920" cy="502920"/>
          </a:xfrm>
          <a:prstGeom prst="rect">
            <a:avLst/>
          </a:prstGeom>
          <a:noFill/>
          <a:ln/>
        </p:spPr>
        <p:txBody>
          <a:bodyPr wrap="square" rtlCol="0" anchor="ctr"/>
          <a:lstStyle/>
          <a:p>
            <a:pPr marL="0" indent="0" algn="ctr">
              <a:buNone/>
            </a:pPr>
            <a:r>
              <a:rPr lang="en-US" sz="2000" b="1" dirty="0">
                <a:solidFill>
                  <a:srgbClr val="FFFFFF"/>
                </a:solidFill>
                <a:latin typeface="Calibri" pitchFamily="34" charset="0"/>
                <a:ea typeface="Calibri" pitchFamily="34" charset="-122"/>
                <a:cs typeface="Calibri" pitchFamily="34" charset="-120"/>
              </a:rPr>
              <a:t>6</a:t>
            </a:r>
            <a:endParaRPr lang="en-US" sz="2000" dirty="0"/>
          </a:p>
        </p:txBody>
      </p:sp>
      <p:sp>
        <p:nvSpPr>
          <p:cNvPr id="32" name="Text 30"/>
          <p:cNvSpPr/>
          <p:nvPr/>
        </p:nvSpPr>
        <p:spPr>
          <a:xfrm>
            <a:off x="8275320" y="5074920"/>
            <a:ext cx="3063240" cy="594360"/>
          </a:xfrm>
          <a:prstGeom prst="rect">
            <a:avLst/>
          </a:prstGeom>
          <a:noFill/>
          <a:ln/>
        </p:spPr>
        <p:txBody>
          <a:bodyPr wrap="square" rtlCol="0" anchor="ctr"/>
          <a:lstStyle/>
          <a:p>
            <a:pPr marL="0" indent="0">
              <a:lnSpc>
                <a:spcPts val="1600"/>
              </a:lnSpc>
              <a:buNone/>
            </a:pPr>
            <a:r>
              <a:rPr lang="en-US" sz="1400" b="1" dirty="0">
                <a:solidFill>
                  <a:srgbClr val="1E2761"/>
                </a:solidFill>
                <a:latin typeface="Cambria" pitchFamily="34" charset="0"/>
                <a:ea typeface="Cambria" pitchFamily="34" charset="-122"/>
                <a:cs typeface="Cambria" pitchFamily="34" charset="-120"/>
              </a:rPr>
              <a:t>Methodological Standards</a:t>
            </a:r>
            <a:endParaRPr lang="en-US" sz="1400" dirty="0"/>
          </a:p>
        </p:txBody>
      </p:sp>
      <p:sp>
        <p:nvSpPr>
          <p:cNvPr id="33" name="Text 31"/>
          <p:cNvSpPr/>
          <p:nvPr/>
        </p:nvSpPr>
        <p:spPr>
          <a:xfrm>
            <a:off x="8275320" y="5669280"/>
            <a:ext cx="3063240" cy="822960"/>
          </a:xfrm>
          <a:prstGeom prst="rect">
            <a:avLst/>
          </a:prstGeom>
          <a:noFill/>
          <a:ln/>
        </p:spPr>
        <p:txBody>
          <a:bodyPr wrap="square" rtlCol="0" anchor="ctr"/>
          <a:lstStyle/>
          <a:p>
            <a:pPr marL="0" indent="0">
              <a:lnSpc>
                <a:spcPts val="1400"/>
              </a:lnSpc>
              <a:buNone/>
            </a:pPr>
            <a:r>
              <a:rPr lang="en-US" sz="1100" dirty="0">
                <a:solidFill>
                  <a:srgbClr val="222533"/>
                </a:solidFill>
                <a:latin typeface="Calibri" pitchFamily="34" charset="0"/>
                <a:ea typeface="Calibri" pitchFamily="34" charset="-122"/>
                <a:cs typeface="Calibri" pitchFamily="34" charset="-120"/>
              </a:rPr>
              <a:t>Measure the planner's training and methods against applicable standards of practice.</a:t>
            </a:r>
            <a:endParaRPr lang="en-US" sz="1100" dirty="0"/>
          </a:p>
        </p:txBody>
      </p:sp>
      <p:sp>
        <p:nvSpPr>
          <p:cNvPr id="34" name="Text 32"/>
          <p:cNvSpPr/>
          <p:nvPr/>
        </p:nvSpPr>
        <p:spPr>
          <a:xfrm>
            <a:off x="11551615" y="6446520"/>
            <a:ext cx="457200" cy="274320"/>
          </a:xfrm>
          <a:prstGeom prst="rect">
            <a:avLst/>
          </a:prstGeom>
          <a:noFill/>
          <a:ln/>
        </p:spPr>
        <p:txBody>
          <a:bodyPr wrap="square" rtlCol="0" anchor="ctr"/>
          <a:lstStyle/>
          <a:p>
            <a:pPr marL="0" indent="0" algn="r">
              <a:buNone/>
            </a:pPr>
            <a:r>
              <a:rPr lang="en-US" sz="1000" dirty="0">
                <a:solidFill>
                  <a:srgbClr val="5B6072"/>
                </a:solidFill>
                <a:latin typeface="Calibri" pitchFamily="34" charset="0"/>
                <a:ea typeface="Calibri" pitchFamily="34" charset="-122"/>
                <a:cs typeface="Calibri" pitchFamily="34" charset="-120"/>
              </a:rPr>
              <a:t> </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2469822" y="457200"/>
            <a:ext cx="3565217" cy="320040"/>
          </a:xfrm>
          <a:prstGeom prst="rect">
            <a:avLst/>
          </a:prstGeom>
          <a:noFill/>
          <a:ln/>
        </p:spPr>
        <p:txBody>
          <a:bodyPr wrap="square" rtlCol="0" anchor="ctr"/>
          <a:lstStyle/>
          <a:p>
            <a:pPr marL="0" indent="0">
              <a:buNone/>
            </a:pPr>
            <a:r>
              <a:rPr lang="en-US" sz="1300" b="1" kern="0" spc="200" dirty="0">
                <a:solidFill>
                  <a:srgbClr val="B0362A"/>
                </a:solidFill>
                <a:latin typeface="Calibri" pitchFamily="34" charset="0"/>
                <a:ea typeface="Calibri" pitchFamily="34" charset="-122"/>
                <a:cs typeface="Calibri" pitchFamily="34" charset="-120"/>
              </a:rPr>
              <a:t>PROCESS</a:t>
            </a:r>
            <a:endParaRPr lang="en-US" sz="1300" dirty="0"/>
          </a:p>
        </p:txBody>
      </p:sp>
      <p:sp>
        <p:nvSpPr>
          <p:cNvPr id="3" name="Text 1"/>
          <p:cNvSpPr/>
          <p:nvPr/>
        </p:nvSpPr>
        <p:spPr>
          <a:xfrm>
            <a:off x="2469822" y="777240"/>
            <a:ext cx="7680018" cy="640080"/>
          </a:xfrm>
          <a:prstGeom prst="rect">
            <a:avLst/>
          </a:prstGeom>
          <a:noFill/>
          <a:ln/>
        </p:spPr>
        <p:txBody>
          <a:bodyPr wrap="square" rtlCol="0" anchor="ctr"/>
          <a:lstStyle/>
          <a:p>
            <a:pPr marL="0" indent="0">
              <a:buNone/>
            </a:pPr>
            <a:r>
              <a:rPr lang="en-US" sz="2800" b="1" dirty="0">
                <a:solidFill>
                  <a:srgbClr val="1E2761"/>
                </a:solidFill>
                <a:latin typeface="Cambria" pitchFamily="34" charset="0"/>
                <a:ea typeface="Cambria" pitchFamily="34" charset="-122"/>
                <a:cs typeface="Cambria" pitchFamily="34" charset="-120"/>
              </a:rPr>
              <a:t>The Life Care Plan Analysis/Rebuttal</a:t>
            </a:r>
            <a:endParaRPr lang="en-US" sz="2800" dirty="0"/>
          </a:p>
        </p:txBody>
      </p:sp>
      <p:sp>
        <p:nvSpPr>
          <p:cNvPr id="4" name="Shape 2"/>
          <p:cNvSpPr/>
          <p:nvPr/>
        </p:nvSpPr>
        <p:spPr>
          <a:xfrm>
            <a:off x="548640" y="1691640"/>
            <a:ext cx="6675120" cy="4251960"/>
          </a:xfrm>
          <a:prstGeom prst="rect">
            <a:avLst/>
          </a:prstGeom>
          <a:solidFill>
            <a:srgbClr val="F5F7FC"/>
          </a:solidFill>
          <a:ln/>
        </p:spPr>
        <p:txBody>
          <a:bodyPr/>
          <a:lstStyle/>
          <a:p>
            <a:endParaRPr lang="en-US"/>
          </a:p>
        </p:txBody>
      </p:sp>
      <p:sp>
        <p:nvSpPr>
          <p:cNvPr id="5" name="Text 3"/>
          <p:cNvSpPr/>
          <p:nvPr/>
        </p:nvSpPr>
        <p:spPr>
          <a:xfrm>
            <a:off x="914400" y="1965960"/>
            <a:ext cx="5943600" cy="3749040"/>
          </a:xfrm>
          <a:prstGeom prst="rect">
            <a:avLst/>
          </a:prstGeom>
          <a:noFill/>
          <a:ln/>
        </p:spPr>
        <p:txBody>
          <a:bodyPr wrap="square" rtlCol="0" anchor="ctr"/>
          <a:lstStyle/>
          <a:p>
            <a:pPr marL="0" indent="0">
              <a:lnSpc>
                <a:spcPts val="2400"/>
              </a:lnSpc>
              <a:buNone/>
            </a:pPr>
            <a:r>
              <a:rPr lang="en-US" sz="1450" dirty="0">
                <a:solidFill>
                  <a:srgbClr val="222533"/>
                </a:solidFill>
                <a:latin typeface="Calibri" pitchFamily="34" charset="0"/>
                <a:ea typeface="Calibri" pitchFamily="34" charset="-122"/>
                <a:cs typeface="Calibri" pitchFamily="34" charset="-120"/>
              </a:rPr>
              <a:t>A critical evaluation and response to the plaintiff's original life care plan  </a:t>
            </a:r>
            <a:endParaRPr lang="en-US" sz="1450" dirty="0"/>
          </a:p>
          <a:p>
            <a:pPr marL="0" indent="0">
              <a:lnSpc>
                <a:spcPts val="2400"/>
              </a:lnSpc>
              <a:buNone/>
            </a:pPr>
            <a:endParaRPr lang="en-US" sz="1450" dirty="0"/>
          </a:p>
          <a:p>
            <a:pPr marL="0" indent="0">
              <a:lnSpc>
                <a:spcPts val="2400"/>
              </a:lnSpc>
              <a:buNone/>
            </a:pPr>
            <a:r>
              <a:rPr lang="en-US" sz="1450" dirty="0">
                <a:solidFill>
                  <a:srgbClr val="222533"/>
                </a:solidFill>
                <a:latin typeface="Calibri" pitchFamily="34" charset="0"/>
                <a:ea typeface="Calibri" pitchFamily="34" charset="-122"/>
                <a:cs typeface="Calibri" pitchFamily="34" charset="-120"/>
              </a:rPr>
              <a:t>The rebuttal objectively evaluates and challenges the validity, accuracy, and necessity of the future medical and supportive needs the original plan proposes.</a:t>
            </a:r>
            <a:endParaRPr lang="en-US" sz="1450" dirty="0"/>
          </a:p>
          <a:p>
            <a:pPr marL="0" indent="0">
              <a:lnSpc>
                <a:spcPts val="2400"/>
              </a:lnSpc>
              <a:buNone/>
            </a:pPr>
            <a:endParaRPr lang="en-US" sz="1450" dirty="0"/>
          </a:p>
          <a:p>
            <a:pPr>
              <a:lnSpc>
                <a:spcPts val="2400"/>
              </a:lnSpc>
            </a:pPr>
            <a:r>
              <a:rPr lang="en-US" sz="1450" dirty="0">
                <a:solidFill>
                  <a:srgbClr val="222533"/>
                </a:solidFill>
                <a:latin typeface="Calibri" pitchFamily="34" charset="0"/>
                <a:ea typeface="Calibri" pitchFamily="34" charset="-122"/>
                <a:cs typeface="Calibri" pitchFamily="34" charset="-120"/>
              </a:rPr>
              <a:t>It is typically developed by a defense expert — a Certified Nurse Life Care Planner (CNLCP), Certified Life Care Planner (CLCP), or medical professional (APRN, MD) — who offers differing opinions and an independent cost evaluation. Brownie points if your expert is certified – they know how to best review the life care plan against standards of practice.</a:t>
            </a:r>
            <a:endParaRPr lang="en-US" sz="1450" dirty="0"/>
          </a:p>
        </p:txBody>
      </p:sp>
      <p:sp>
        <p:nvSpPr>
          <p:cNvPr id="6" name="Shape 4"/>
          <p:cNvSpPr/>
          <p:nvPr/>
        </p:nvSpPr>
        <p:spPr>
          <a:xfrm>
            <a:off x="7452360" y="1691640"/>
            <a:ext cx="4160520" cy="4251960"/>
          </a:xfrm>
          <a:prstGeom prst="rect">
            <a:avLst/>
          </a:prstGeom>
          <a:solidFill>
            <a:srgbClr val="1E2761"/>
          </a:solidFill>
          <a:ln/>
        </p:spPr>
        <p:txBody>
          <a:bodyPr/>
          <a:lstStyle/>
          <a:p>
            <a:endParaRPr lang="en-US"/>
          </a:p>
        </p:txBody>
      </p:sp>
      <p:sp>
        <p:nvSpPr>
          <p:cNvPr id="7" name="Text 5"/>
          <p:cNvSpPr/>
          <p:nvPr/>
        </p:nvSpPr>
        <p:spPr>
          <a:xfrm>
            <a:off x="7772400" y="1965960"/>
            <a:ext cx="3566160" cy="320040"/>
          </a:xfrm>
          <a:prstGeom prst="rect">
            <a:avLst/>
          </a:prstGeom>
          <a:noFill/>
          <a:ln/>
        </p:spPr>
        <p:txBody>
          <a:bodyPr wrap="square" rtlCol="0" anchor="ctr"/>
          <a:lstStyle/>
          <a:p>
            <a:pPr marL="0" indent="0">
              <a:buNone/>
            </a:pPr>
            <a:r>
              <a:rPr lang="en-US" sz="1100" b="1" kern="0" spc="200" dirty="0">
                <a:solidFill>
                  <a:srgbClr val="CADCFC"/>
                </a:solidFill>
                <a:latin typeface="Calibri" pitchFamily="34" charset="0"/>
                <a:ea typeface="Calibri" pitchFamily="34" charset="-122"/>
                <a:cs typeface="Calibri" pitchFamily="34" charset="-120"/>
              </a:rPr>
              <a:t>OFTEN PAIRED WITH</a:t>
            </a:r>
            <a:endParaRPr lang="en-US" sz="1100" dirty="0"/>
          </a:p>
        </p:txBody>
      </p:sp>
      <p:sp>
        <p:nvSpPr>
          <p:cNvPr id="8" name="Text 6"/>
          <p:cNvSpPr/>
          <p:nvPr/>
        </p:nvSpPr>
        <p:spPr>
          <a:xfrm>
            <a:off x="7772400" y="2286000"/>
            <a:ext cx="3566160" cy="777240"/>
          </a:xfrm>
          <a:prstGeom prst="rect">
            <a:avLst/>
          </a:prstGeom>
          <a:noFill/>
          <a:ln/>
        </p:spPr>
        <p:txBody>
          <a:bodyPr wrap="square" rtlCol="0" anchor="ctr"/>
          <a:lstStyle/>
          <a:p>
            <a:pPr marL="0" indent="0">
              <a:lnSpc>
                <a:spcPts val="2000"/>
              </a:lnSpc>
              <a:buNone/>
            </a:pPr>
            <a:r>
              <a:rPr lang="en-US" sz="1700" b="1" dirty="0">
                <a:solidFill>
                  <a:srgbClr val="FFFFFF"/>
                </a:solidFill>
                <a:latin typeface="Cambria" pitchFamily="34" charset="0"/>
                <a:ea typeface="Cambria" pitchFamily="34" charset="-122"/>
                <a:cs typeface="Cambria" pitchFamily="34" charset="-120"/>
              </a:rPr>
              <a:t>A Compulsory or Independent Medical Exam</a:t>
            </a:r>
            <a:endParaRPr lang="en-US" sz="1700" dirty="0"/>
          </a:p>
        </p:txBody>
      </p:sp>
      <p:sp>
        <p:nvSpPr>
          <p:cNvPr id="9" name="Text 7"/>
          <p:cNvSpPr/>
          <p:nvPr/>
        </p:nvSpPr>
        <p:spPr>
          <a:xfrm>
            <a:off x="7772400" y="3154680"/>
            <a:ext cx="3566160" cy="1280160"/>
          </a:xfrm>
          <a:prstGeom prst="rect">
            <a:avLst/>
          </a:prstGeom>
          <a:noFill/>
          <a:ln/>
        </p:spPr>
        <p:txBody>
          <a:bodyPr wrap="square" rtlCol="0" anchor="ctr"/>
          <a:lstStyle/>
          <a:p>
            <a:pPr marL="0" indent="0">
              <a:lnSpc>
                <a:spcPts val="1700"/>
              </a:lnSpc>
              <a:buNone/>
            </a:pPr>
            <a:r>
              <a:rPr lang="en-US" sz="1250" dirty="0">
                <a:solidFill>
                  <a:srgbClr val="CADCFC"/>
                </a:solidFill>
                <a:latin typeface="Calibri" pitchFamily="34" charset="0"/>
                <a:ea typeface="Calibri" pitchFamily="34" charset="-122"/>
                <a:cs typeface="Calibri" pitchFamily="34" charset="-120"/>
              </a:rPr>
              <a:t>The rebuttal may occur alongside — or separately from — an alternative life care plan derived from a CME or IME conducted by the defense.</a:t>
            </a:r>
            <a:endParaRPr lang="en-US" sz="1250" dirty="0"/>
          </a:p>
        </p:txBody>
      </p:sp>
      <p:sp>
        <p:nvSpPr>
          <p:cNvPr id="10" name="Shape 8"/>
          <p:cNvSpPr/>
          <p:nvPr/>
        </p:nvSpPr>
        <p:spPr>
          <a:xfrm>
            <a:off x="7772400" y="4572000"/>
            <a:ext cx="3566160" cy="0"/>
          </a:xfrm>
          <a:prstGeom prst="line">
            <a:avLst/>
          </a:prstGeom>
          <a:noFill/>
          <a:ln w="12700">
            <a:solidFill>
              <a:srgbClr val="CADCFC">
                <a:alpha val="60000"/>
              </a:srgbClr>
            </a:solidFill>
            <a:prstDash val="solid"/>
          </a:ln>
        </p:spPr>
        <p:txBody>
          <a:bodyPr/>
          <a:lstStyle/>
          <a:p>
            <a:endParaRPr lang="en-US"/>
          </a:p>
        </p:txBody>
      </p:sp>
      <p:sp>
        <p:nvSpPr>
          <p:cNvPr id="11" name="Text 9"/>
          <p:cNvSpPr/>
          <p:nvPr/>
        </p:nvSpPr>
        <p:spPr>
          <a:xfrm>
            <a:off x="7772400" y="4754880"/>
            <a:ext cx="3566160" cy="1005840"/>
          </a:xfrm>
          <a:prstGeom prst="rect">
            <a:avLst/>
          </a:prstGeom>
          <a:noFill/>
          <a:ln/>
        </p:spPr>
        <p:txBody>
          <a:bodyPr wrap="square" rtlCol="0" anchor="ctr"/>
          <a:lstStyle/>
          <a:p>
            <a:pPr marL="0" indent="0">
              <a:lnSpc>
                <a:spcPts val="1700"/>
              </a:lnSpc>
              <a:buNone/>
            </a:pPr>
            <a:endParaRPr lang="en-US" sz="1250" dirty="0"/>
          </a:p>
        </p:txBody>
      </p:sp>
      <p:sp>
        <p:nvSpPr>
          <p:cNvPr id="12" name="Text 10"/>
          <p:cNvSpPr/>
          <p:nvPr/>
        </p:nvSpPr>
        <p:spPr>
          <a:xfrm>
            <a:off x="11551615" y="6446520"/>
            <a:ext cx="457200" cy="274320"/>
          </a:xfrm>
          <a:prstGeom prst="rect">
            <a:avLst/>
          </a:prstGeom>
          <a:noFill/>
          <a:ln/>
        </p:spPr>
        <p:txBody>
          <a:bodyPr wrap="square" rtlCol="0" anchor="ctr"/>
          <a:lstStyle/>
          <a:p>
            <a:pPr marL="0" indent="0" algn="r">
              <a:buNone/>
            </a:pPr>
            <a:r>
              <a:rPr lang="en-US" sz="1000" dirty="0">
                <a:solidFill>
                  <a:srgbClr val="5B6072"/>
                </a:solidFill>
                <a:latin typeface="Calibri" pitchFamily="34" charset="0"/>
                <a:ea typeface="Calibri" pitchFamily="34" charset="-122"/>
                <a:cs typeface="Calibri" pitchFamily="34" charset="-120"/>
              </a:rPr>
              <a:t> </a:t>
            </a:r>
            <a:endParaRPr lang="en-US" sz="1000" dirty="0"/>
          </a:p>
        </p:txBody>
      </p:sp>
      <p:pic>
        <p:nvPicPr>
          <p:cNvPr id="13" name="Picture 12" descr="A drawing of a microscope&#10;&#10;AI-generated content may be incorrect.">
            <a:extLst>
              <a:ext uri="{FF2B5EF4-FFF2-40B4-BE49-F238E27FC236}">
                <a16:creationId xmlns:a16="http://schemas.microsoft.com/office/drawing/2014/main" id="{BF10E5DF-D7AF-7AED-22C6-BAA499E8F1D6}"/>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695698" y="353033"/>
            <a:ext cx="1204746" cy="1204746"/>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5F7FC"/>
        </a:solidFill>
        <a:effectLst/>
      </p:bgPr>
    </p:bg>
    <p:spTree>
      <p:nvGrpSpPr>
        <p:cNvPr id="1" name=""/>
        <p:cNvGrpSpPr/>
        <p:nvPr/>
      </p:nvGrpSpPr>
      <p:grpSpPr>
        <a:xfrm>
          <a:off x="0" y="0"/>
          <a:ext cx="0" cy="0"/>
          <a:chOff x="0" y="0"/>
          <a:chExt cx="0" cy="0"/>
        </a:xfrm>
      </p:grpSpPr>
      <p:sp>
        <p:nvSpPr>
          <p:cNvPr id="2" name="Text 0"/>
          <p:cNvSpPr/>
          <p:nvPr/>
        </p:nvSpPr>
        <p:spPr>
          <a:xfrm>
            <a:off x="548640" y="411480"/>
            <a:ext cx="5486399" cy="320040"/>
          </a:xfrm>
          <a:prstGeom prst="rect">
            <a:avLst/>
          </a:prstGeom>
          <a:noFill/>
          <a:ln/>
        </p:spPr>
        <p:txBody>
          <a:bodyPr wrap="square" rtlCol="0" anchor="ctr"/>
          <a:lstStyle/>
          <a:p>
            <a:pPr marL="0" indent="0">
              <a:buNone/>
            </a:pPr>
            <a:r>
              <a:rPr lang="en-US" sz="1300" b="1" kern="0" spc="200" dirty="0">
                <a:solidFill>
                  <a:srgbClr val="B0362A"/>
                </a:solidFill>
                <a:latin typeface="Calibri" pitchFamily="34" charset="0"/>
                <a:ea typeface="Calibri" pitchFamily="34" charset="-122"/>
                <a:cs typeface="Calibri" pitchFamily="34" charset="-120"/>
              </a:rPr>
              <a:t>PURPOSE</a:t>
            </a:r>
            <a:endParaRPr lang="en-US" sz="1300" dirty="0"/>
          </a:p>
        </p:txBody>
      </p:sp>
      <p:sp>
        <p:nvSpPr>
          <p:cNvPr id="3" name="Text 1"/>
          <p:cNvSpPr/>
          <p:nvPr/>
        </p:nvSpPr>
        <p:spPr>
          <a:xfrm>
            <a:off x="548640" y="731520"/>
            <a:ext cx="8222059" cy="594360"/>
          </a:xfrm>
          <a:prstGeom prst="rect">
            <a:avLst/>
          </a:prstGeom>
          <a:noFill/>
          <a:ln/>
        </p:spPr>
        <p:txBody>
          <a:bodyPr wrap="square" rtlCol="0" anchor="ctr"/>
          <a:lstStyle/>
          <a:p>
            <a:pPr marL="0" indent="0">
              <a:buNone/>
            </a:pPr>
            <a:r>
              <a:rPr lang="en-US" sz="2700" b="1" dirty="0">
                <a:solidFill>
                  <a:srgbClr val="1E2761"/>
                </a:solidFill>
                <a:latin typeface="Cambria" pitchFamily="34" charset="0"/>
                <a:ea typeface="Cambria" pitchFamily="34" charset="-122"/>
                <a:cs typeface="Cambria" pitchFamily="34" charset="-120"/>
              </a:rPr>
              <a:t>What a Rebuttal Is Designed to Do</a:t>
            </a:r>
            <a:endParaRPr lang="en-US" sz="2700" dirty="0"/>
          </a:p>
        </p:txBody>
      </p:sp>
      <p:sp>
        <p:nvSpPr>
          <p:cNvPr id="4" name="Shape 2"/>
          <p:cNvSpPr/>
          <p:nvPr/>
        </p:nvSpPr>
        <p:spPr>
          <a:xfrm>
            <a:off x="548640" y="1554480"/>
            <a:ext cx="5212080" cy="1920240"/>
          </a:xfrm>
          <a:prstGeom prst="rect">
            <a:avLst/>
          </a:prstGeom>
          <a:solidFill>
            <a:srgbClr val="FFFFFF"/>
          </a:solidFill>
          <a:ln/>
          <a:effectLst>
            <a:outerShdw blurRad="76200" dist="25400" dir="5400000" algn="bl" rotWithShape="0">
              <a:srgbClr val="999999">
                <a:alpha val="25000"/>
              </a:srgbClr>
            </a:outerShdw>
          </a:effectLst>
        </p:spPr>
        <p:txBody>
          <a:bodyPr/>
          <a:lstStyle/>
          <a:p>
            <a:endParaRPr lang="en-US"/>
          </a:p>
        </p:txBody>
      </p:sp>
      <p:sp>
        <p:nvSpPr>
          <p:cNvPr id="5" name="Shape 3"/>
          <p:cNvSpPr/>
          <p:nvPr/>
        </p:nvSpPr>
        <p:spPr>
          <a:xfrm>
            <a:off x="822960" y="1828800"/>
            <a:ext cx="502920" cy="502920"/>
          </a:xfrm>
          <a:prstGeom prst="ellipse">
            <a:avLst/>
          </a:prstGeom>
          <a:solidFill>
            <a:srgbClr val="1E2761"/>
          </a:solidFill>
          <a:ln/>
        </p:spPr>
        <p:txBody>
          <a:bodyPr/>
          <a:lstStyle/>
          <a:p>
            <a:endParaRPr lang="en-US"/>
          </a:p>
        </p:txBody>
      </p:sp>
      <p:sp>
        <p:nvSpPr>
          <p:cNvPr id="6" name="Text 4"/>
          <p:cNvSpPr/>
          <p:nvPr/>
        </p:nvSpPr>
        <p:spPr>
          <a:xfrm>
            <a:off x="822960" y="1828800"/>
            <a:ext cx="502920" cy="502920"/>
          </a:xfrm>
          <a:prstGeom prst="rect">
            <a:avLst/>
          </a:prstGeom>
          <a:noFill/>
          <a:ln/>
        </p:spPr>
        <p:txBody>
          <a:bodyPr wrap="square" rtlCol="0" anchor="ctr"/>
          <a:lstStyle/>
          <a:p>
            <a:pPr marL="0" indent="0" algn="ctr">
              <a:buNone/>
            </a:pPr>
            <a:r>
              <a:rPr lang="en-US" sz="2000" b="1" dirty="0">
                <a:solidFill>
                  <a:srgbClr val="FFFFFF"/>
                </a:solidFill>
                <a:latin typeface="Calibri" pitchFamily="34" charset="0"/>
                <a:ea typeface="Calibri" pitchFamily="34" charset="-122"/>
                <a:cs typeface="Calibri" pitchFamily="34" charset="-120"/>
              </a:rPr>
              <a:t>1</a:t>
            </a:r>
            <a:endParaRPr lang="en-US" sz="2000" dirty="0"/>
          </a:p>
        </p:txBody>
      </p:sp>
      <p:sp>
        <p:nvSpPr>
          <p:cNvPr id="7" name="Text 5"/>
          <p:cNvSpPr/>
          <p:nvPr/>
        </p:nvSpPr>
        <p:spPr>
          <a:xfrm>
            <a:off x="1554480" y="1828800"/>
            <a:ext cx="3931920" cy="502920"/>
          </a:xfrm>
          <a:prstGeom prst="rect">
            <a:avLst/>
          </a:prstGeom>
          <a:noFill/>
          <a:ln/>
        </p:spPr>
        <p:txBody>
          <a:bodyPr wrap="square" rtlCol="0" anchor="ctr"/>
          <a:lstStyle/>
          <a:p>
            <a:pPr marL="0" indent="0">
              <a:buNone/>
            </a:pPr>
            <a:r>
              <a:rPr lang="en-US" sz="1700" b="1" dirty="0">
                <a:solidFill>
                  <a:srgbClr val="1E2761"/>
                </a:solidFill>
                <a:latin typeface="Cambria" pitchFamily="34" charset="0"/>
                <a:ea typeface="Cambria" pitchFamily="34" charset="-122"/>
                <a:cs typeface="Cambria" pitchFamily="34" charset="-120"/>
              </a:rPr>
              <a:t>Challenging Costs</a:t>
            </a:r>
            <a:endParaRPr lang="en-US" sz="1700" dirty="0"/>
          </a:p>
        </p:txBody>
      </p:sp>
      <p:sp>
        <p:nvSpPr>
          <p:cNvPr id="8" name="Text 6"/>
          <p:cNvSpPr/>
          <p:nvPr/>
        </p:nvSpPr>
        <p:spPr>
          <a:xfrm>
            <a:off x="914400" y="2514600"/>
            <a:ext cx="4572000" cy="868680"/>
          </a:xfrm>
          <a:prstGeom prst="rect">
            <a:avLst/>
          </a:prstGeom>
          <a:noFill/>
          <a:ln/>
        </p:spPr>
        <p:txBody>
          <a:bodyPr wrap="square" rtlCol="0" anchor="ctr"/>
          <a:lstStyle/>
          <a:p>
            <a:pPr marL="0" indent="0">
              <a:lnSpc>
                <a:spcPts val="1700"/>
              </a:lnSpc>
              <a:buNone/>
            </a:pPr>
            <a:r>
              <a:rPr lang="en-US" sz="1250" dirty="0">
                <a:solidFill>
                  <a:srgbClr val="222533"/>
                </a:solidFill>
                <a:latin typeface="Calibri" pitchFamily="34" charset="0"/>
                <a:ea typeface="Calibri" pitchFamily="34" charset="-122"/>
                <a:cs typeface="Calibri" pitchFamily="34" charset="-120"/>
              </a:rPr>
              <a:t>Dispute estimated costs as inflated or unnecessary due to cost bias, unrealistic life expectancy, or a failure to follow best practices/practice standards.</a:t>
            </a:r>
            <a:endParaRPr lang="en-US" sz="1250" dirty="0"/>
          </a:p>
        </p:txBody>
      </p:sp>
      <p:sp>
        <p:nvSpPr>
          <p:cNvPr id="9" name="Shape 7"/>
          <p:cNvSpPr/>
          <p:nvPr/>
        </p:nvSpPr>
        <p:spPr>
          <a:xfrm>
            <a:off x="6080760" y="1554480"/>
            <a:ext cx="5212080" cy="1920240"/>
          </a:xfrm>
          <a:prstGeom prst="rect">
            <a:avLst/>
          </a:prstGeom>
          <a:solidFill>
            <a:srgbClr val="FFFFFF"/>
          </a:solidFill>
          <a:ln/>
          <a:effectLst>
            <a:outerShdw blurRad="76200" dist="25400" dir="5400000" algn="bl" rotWithShape="0">
              <a:srgbClr val="999999">
                <a:alpha val="25000"/>
              </a:srgbClr>
            </a:outerShdw>
          </a:effectLst>
        </p:spPr>
        <p:txBody>
          <a:bodyPr/>
          <a:lstStyle/>
          <a:p>
            <a:endParaRPr lang="en-US"/>
          </a:p>
        </p:txBody>
      </p:sp>
      <p:sp>
        <p:nvSpPr>
          <p:cNvPr id="10" name="Shape 8"/>
          <p:cNvSpPr/>
          <p:nvPr/>
        </p:nvSpPr>
        <p:spPr>
          <a:xfrm>
            <a:off x="6355080" y="1828800"/>
            <a:ext cx="502920" cy="502920"/>
          </a:xfrm>
          <a:prstGeom prst="ellipse">
            <a:avLst/>
          </a:prstGeom>
          <a:solidFill>
            <a:srgbClr val="1E2761"/>
          </a:solidFill>
          <a:ln/>
        </p:spPr>
        <p:txBody>
          <a:bodyPr/>
          <a:lstStyle/>
          <a:p>
            <a:endParaRPr lang="en-US"/>
          </a:p>
        </p:txBody>
      </p:sp>
      <p:sp>
        <p:nvSpPr>
          <p:cNvPr id="11" name="Text 9"/>
          <p:cNvSpPr/>
          <p:nvPr/>
        </p:nvSpPr>
        <p:spPr>
          <a:xfrm>
            <a:off x="6355080" y="1828800"/>
            <a:ext cx="502920" cy="502920"/>
          </a:xfrm>
          <a:prstGeom prst="rect">
            <a:avLst/>
          </a:prstGeom>
          <a:noFill/>
          <a:ln/>
        </p:spPr>
        <p:txBody>
          <a:bodyPr wrap="square" rtlCol="0" anchor="ctr"/>
          <a:lstStyle/>
          <a:p>
            <a:pPr marL="0" indent="0" algn="ctr">
              <a:buNone/>
            </a:pPr>
            <a:r>
              <a:rPr lang="en-US" sz="2000" b="1" dirty="0">
                <a:solidFill>
                  <a:srgbClr val="FFFFFF"/>
                </a:solidFill>
                <a:latin typeface="Calibri" pitchFamily="34" charset="0"/>
                <a:ea typeface="Calibri" pitchFamily="34" charset="-122"/>
                <a:cs typeface="Calibri" pitchFamily="34" charset="-120"/>
              </a:rPr>
              <a:t>2</a:t>
            </a:r>
            <a:endParaRPr lang="en-US" sz="2000" dirty="0"/>
          </a:p>
        </p:txBody>
      </p:sp>
      <p:sp>
        <p:nvSpPr>
          <p:cNvPr id="12" name="Text 10"/>
          <p:cNvSpPr/>
          <p:nvPr/>
        </p:nvSpPr>
        <p:spPr>
          <a:xfrm>
            <a:off x="7086600" y="1828800"/>
            <a:ext cx="3931920" cy="502920"/>
          </a:xfrm>
          <a:prstGeom prst="rect">
            <a:avLst/>
          </a:prstGeom>
          <a:noFill/>
          <a:ln/>
        </p:spPr>
        <p:txBody>
          <a:bodyPr wrap="square" rtlCol="0" anchor="ctr"/>
          <a:lstStyle/>
          <a:p>
            <a:pPr marL="0" indent="0">
              <a:buNone/>
            </a:pPr>
            <a:r>
              <a:rPr lang="en-US" sz="1700" b="1" dirty="0">
                <a:solidFill>
                  <a:srgbClr val="1E2761"/>
                </a:solidFill>
                <a:latin typeface="Cambria" pitchFamily="34" charset="0"/>
                <a:ea typeface="Cambria" pitchFamily="34" charset="-122"/>
                <a:cs typeface="Cambria" pitchFamily="34" charset="-120"/>
              </a:rPr>
              <a:t>Disputing Necessity</a:t>
            </a:r>
            <a:endParaRPr lang="en-US" sz="1700" dirty="0"/>
          </a:p>
        </p:txBody>
      </p:sp>
      <p:sp>
        <p:nvSpPr>
          <p:cNvPr id="13" name="Text 11"/>
          <p:cNvSpPr/>
          <p:nvPr/>
        </p:nvSpPr>
        <p:spPr>
          <a:xfrm>
            <a:off x="6446520" y="2514600"/>
            <a:ext cx="4572000" cy="868680"/>
          </a:xfrm>
          <a:prstGeom prst="rect">
            <a:avLst/>
          </a:prstGeom>
          <a:noFill/>
          <a:ln/>
        </p:spPr>
        <p:txBody>
          <a:bodyPr wrap="square" rtlCol="0" anchor="ctr"/>
          <a:lstStyle/>
          <a:p>
            <a:pPr marL="0" indent="0">
              <a:lnSpc>
                <a:spcPts val="1700"/>
              </a:lnSpc>
              <a:buNone/>
            </a:pPr>
            <a:r>
              <a:rPr lang="en-US" sz="1250" dirty="0">
                <a:solidFill>
                  <a:srgbClr val="222533"/>
                </a:solidFill>
                <a:latin typeface="Calibri" pitchFamily="34" charset="0"/>
                <a:ea typeface="Calibri" pitchFamily="34" charset="-122"/>
                <a:cs typeface="Calibri" pitchFamily="34" charset="-120"/>
              </a:rPr>
              <a:t>Demonstrate that specific treatments or services aren't required, or fail to meet the applicable standard of care.</a:t>
            </a:r>
            <a:endParaRPr lang="en-US" sz="1250" dirty="0"/>
          </a:p>
        </p:txBody>
      </p:sp>
      <p:sp>
        <p:nvSpPr>
          <p:cNvPr id="14" name="Shape 12"/>
          <p:cNvSpPr/>
          <p:nvPr/>
        </p:nvSpPr>
        <p:spPr>
          <a:xfrm>
            <a:off x="548640" y="3749040"/>
            <a:ext cx="5212080" cy="1920240"/>
          </a:xfrm>
          <a:prstGeom prst="rect">
            <a:avLst/>
          </a:prstGeom>
          <a:solidFill>
            <a:srgbClr val="FFFFFF"/>
          </a:solidFill>
          <a:ln/>
          <a:effectLst>
            <a:outerShdw blurRad="76200" dist="25400" dir="5400000" algn="bl" rotWithShape="0">
              <a:srgbClr val="999999">
                <a:alpha val="25000"/>
              </a:srgbClr>
            </a:outerShdw>
          </a:effectLst>
        </p:spPr>
        <p:txBody>
          <a:bodyPr/>
          <a:lstStyle/>
          <a:p>
            <a:endParaRPr lang="en-US"/>
          </a:p>
        </p:txBody>
      </p:sp>
      <p:sp>
        <p:nvSpPr>
          <p:cNvPr id="15" name="Shape 13"/>
          <p:cNvSpPr/>
          <p:nvPr/>
        </p:nvSpPr>
        <p:spPr>
          <a:xfrm>
            <a:off x="822960" y="4023360"/>
            <a:ext cx="502920" cy="502920"/>
          </a:xfrm>
          <a:prstGeom prst="ellipse">
            <a:avLst/>
          </a:prstGeom>
          <a:solidFill>
            <a:srgbClr val="1E2761"/>
          </a:solidFill>
          <a:ln/>
        </p:spPr>
        <p:txBody>
          <a:bodyPr/>
          <a:lstStyle/>
          <a:p>
            <a:endParaRPr lang="en-US"/>
          </a:p>
        </p:txBody>
      </p:sp>
      <p:sp>
        <p:nvSpPr>
          <p:cNvPr id="16" name="Text 14"/>
          <p:cNvSpPr/>
          <p:nvPr/>
        </p:nvSpPr>
        <p:spPr>
          <a:xfrm>
            <a:off x="822960" y="4023360"/>
            <a:ext cx="502920" cy="502920"/>
          </a:xfrm>
          <a:prstGeom prst="rect">
            <a:avLst/>
          </a:prstGeom>
          <a:noFill/>
          <a:ln/>
        </p:spPr>
        <p:txBody>
          <a:bodyPr wrap="square" rtlCol="0" anchor="ctr"/>
          <a:lstStyle/>
          <a:p>
            <a:pPr marL="0" indent="0" algn="ctr">
              <a:buNone/>
            </a:pPr>
            <a:r>
              <a:rPr lang="en-US" sz="2000" b="1" dirty="0">
                <a:solidFill>
                  <a:srgbClr val="FFFFFF"/>
                </a:solidFill>
                <a:latin typeface="Calibri" pitchFamily="34" charset="0"/>
                <a:ea typeface="Calibri" pitchFamily="34" charset="-122"/>
                <a:cs typeface="Calibri" pitchFamily="34" charset="-120"/>
              </a:rPr>
              <a:t>3</a:t>
            </a:r>
            <a:endParaRPr lang="en-US" sz="2000" dirty="0"/>
          </a:p>
        </p:txBody>
      </p:sp>
      <p:sp>
        <p:nvSpPr>
          <p:cNvPr id="17" name="Text 15"/>
          <p:cNvSpPr/>
          <p:nvPr/>
        </p:nvSpPr>
        <p:spPr>
          <a:xfrm>
            <a:off x="1554480" y="4023360"/>
            <a:ext cx="3931920" cy="502920"/>
          </a:xfrm>
          <a:prstGeom prst="rect">
            <a:avLst/>
          </a:prstGeom>
          <a:noFill/>
          <a:ln/>
        </p:spPr>
        <p:txBody>
          <a:bodyPr wrap="square" rtlCol="0" anchor="ctr"/>
          <a:lstStyle/>
          <a:p>
            <a:pPr marL="0" indent="0">
              <a:buNone/>
            </a:pPr>
            <a:r>
              <a:rPr lang="en-US" sz="1700" b="1" dirty="0">
                <a:solidFill>
                  <a:srgbClr val="1E2761"/>
                </a:solidFill>
                <a:latin typeface="Cambria" pitchFamily="34" charset="0"/>
                <a:ea typeface="Cambria" pitchFamily="34" charset="-122"/>
                <a:cs typeface="Cambria" pitchFamily="34" charset="-120"/>
              </a:rPr>
              <a:t>Alternative Recommendations</a:t>
            </a:r>
            <a:endParaRPr lang="en-US" sz="1700" dirty="0"/>
          </a:p>
        </p:txBody>
      </p:sp>
      <p:sp>
        <p:nvSpPr>
          <p:cNvPr id="18" name="Text 16"/>
          <p:cNvSpPr/>
          <p:nvPr/>
        </p:nvSpPr>
        <p:spPr>
          <a:xfrm>
            <a:off x="914400" y="4709160"/>
            <a:ext cx="4572000" cy="868680"/>
          </a:xfrm>
          <a:prstGeom prst="rect">
            <a:avLst/>
          </a:prstGeom>
          <a:noFill/>
          <a:ln/>
        </p:spPr>
        <p:txBody>
          <a:bodyPr wrap="square" rtlCol="0" anchor="ctr"/>
          <a:lstStyle/>
          <a:p>
            <a:pPr marL="0" indent="0">
              <a:lnSpc>
                <a:spcPts val="1700"/>
              </a:lnSpc>
              <a:buNone/>
            </a:pPr>
            <a:r>
              <a:rPr lang="en-US" sz="1250" dirty="0">
                <a:solidFill>
                  <a:srgbClr val="222533"/>
                </a:solidFill>
                <a:latin typeface="Calibri" pitchFamily="34" charset="0"/>
                <a:ea typeface="Calibri" pitchFamily="34" charset="-122"/>
                <a:cs typeface="Calibri" pitchFamily="34" charset="-120"/>
              </a:rPr>
              <a:t>Propose alternative treatment or services grounded in the CME/IME provider's own findings.</a:t>
            </a:r>
            <a:endParaRPr lang="en-US" sz="1250" dirty="0"/>
          </a:p>
        </p:txBody>
      </p:sp>
      <p:sp>
        <p:nvSpPr>
          <p:cNvPr id="19" name="Shape 17"/>
          <p:cNvSpPr/>
          <p:nvPr/>
        </p:nvSpPr>
        <p:spPr>
          <a:xfrm>
            <a:off x="6080760" y="3749040"/>
            <a:ext cx="5212080" cy="1920240"/>
          </a:xfrm>
          <a:prstGeom prst="rect">
            <a:avLst/>
          </a:prstGeom>
          <a:solidFill>
            <a:srgbClr val="FFFFFF"/>
          </a:solidFill>
          <a:ln/>
          <a:effectLst>
            <a:outerShdw blurRad="76200" dist="25400" dir="5400000" algn="bl" rotWithShape="0">
              <a:srgbClr val="999999">
                <a:alpha val="25000"/>
              </a:srgbClr>
            </a:outerShdw>
          </a:effectLst>
        </p:spPr>
        <p:txBody>
          <a:bodyPr/>
          <a:lstStyle/>
          <a:p>
            <a:endParaRPr lang="en-US"/>
          </a:p>
        </p:txBody>
      </p:sp>
      <p:sp>
        <p:nvSpPr>
          <p:cNvPr id="20" name="Shape 18"/>
          <p:cNvSpPr/>
          <p:nvPr/>
        </p:nvSpPr>
        <p:spPr>
          <a:xfrm>
            <a:off x="6355080" y="4023360"/>
            <a:ext cx="502920" cy="502920"/>
          </a:xfrm>
          <a:prstGeom prst="ellipse">
            <a:avLst/>
          </a:prstGeom>
          <a:solidFill>
            <a:srgbClr val="1E2761"/>
          </a:solidFill>
          <a:ln/>
        </p:spPr>
        <p:txBody>
          <a:bodyPr/>
          <a:lstStyle/>
          <a:p>
            <a:endParaRPr lang="en-US"/>
          </a:p>
        </p:txBody>
      </p:sp>
      <p:sp>
        <p:nvSpPr>
          <p:cNvPr id="21" name="Text 19"/>
          <p:cNvSpPr/>
          <p:nvPr/>
        </p:nvSpPr>
        <p:spPr>
          <a:xfrm>
            <a:off x="6355080" y="4023360"/>
            <a:ext cx="502920" cy="502920"/>
          </a:xfrm>
          <a:prstGeom prst="rect">
            <a:avLst/>
          </a:prstGeom>
          <a:noFill/>
          <a:ln/>
        </p:spPr>
        <p:txBody>
          <a:bodyPr wrap="square" rtlCol="0" anchor="ctr"/>
          <a:lstStyle/>
          <a:p>
            <a:pPr marL="0" indent="0" algn="ctr">
              <a:buNone/>
            </a:pPr>
            <a:r>
              <a:rPr lang="en-US" sz="2000" b="1" dirty="0">
                <a:solidFill>
                  <a:srgbClr val="FFFFFF"/>
                </a:solidFill>
                <a:latin typeface="Calibri" pitchFamily="34" charset="0"/>
                <a:ea typeface="Calibri" pitchFamily="34" charset="-122"/>
                <a:cs typeface="Calibri" pitchFamily="34" charset="-120"/>
              </a:rPr>
              <a:t>4</a:t>
            </a:r>
            <a:endParaRPr lang="en-US" sz="2000" dirty="0"/>
          </a:p>
        </p:txBody>
      </p:sp>
      <p:sp>
        <p:nvSpPr>
          <p:cNvPr id="22" name="Text 20"/>
          <p:cNvSpPr/>
          <p:nvPr/>
        </p:nvSpPr>
        <p:spPr>
          <a:xfrm>
            <a:off x="7086600" y="4023360"/>
            <a:ext cx="3931920" cy="502920"/>
          </a:xfrm>
          <a:prstGeom prst="rect">
            <a:avLst/>
          </a:prstGeom>
          <a:noFill/>
          <a:ln/>
        </p:spPr>
        <p:txBody>
          <a:bodyPr wrap="square" rtlCol="0" anchor="ctr"/>
          <a:lstStyle/>
          <a:p>
            <a:pPr marL="0" indent="0">
              <a:buNone/>
            </a:pPr>
            <a:r>
              <a:rPr lang="en-US" sz="1700" b="1" dirty="0">
                <a:solidFill>
                  <a:srgbClr val="1E2761"/>
                </a:solidFill>
                <a:latin typeface="Cambria" pitchFamily="34" charset="0"/>
                <a:ea typeface="Cambria" pitchFamily="34" charset="-122"/>
                <a:cs typeface="Cambria" pitchFamily="34" charset="-120"/>
              </a:rPr>
              <a:t>Highlighting Inconsistencies</a:t>
            </a:r>
            <a:endParaRPr lang="en-US" sz="1700" dirty="0"/>
          </a:p>
        </p:txBody>
      </p:sp>
      <p:sp>
        <p:nvSpPr>
          <p:cNvPr id="23" name="Text 21"/>
          <p:cNvSpPr/>
          <p:nvPr/>
        </p:nvSpPr>
        <p:spPr>
          <a:xfrm>
            <a:off x="6446520" y="4709160"/>
            <a:ext cx="4572000" cy="868680"/>
          </a:xfrm>
          <a:prstGeom prst="rect">
            <a:avLst/>
          </a:prstGeom>
          <a:noFill/>
          <a:ln/>
        </p:spPr>
        <p:txBody>
          <a:bodyPr wrap="square" rtlCol="0" anchor="ctr"/>
          <a:lstStyle/>
          <a:p>
            <a:pPr marL="0" indent="0">
              <a:lnSpc>
                <a:spcPts val="1700"/>
              </a:lnSpc>
              <a:buNone/>
            </a:pPr>
            <a:r>
              <a:rPr lang="en-US" sz="1250" dirty="0">
                <a:solidFill>
                  <a:srgbClr val="222533"/>
                </a:solidFill>
                <a:latin typeface="Calibri" pitchFamily="34" charset="0"/>
                <a:ea typeface="Calibri" pitchFamily="34" charset="-122"/>
                <a:cs typeface="Calibri" pitchFamily="34" charset="-120"/>
              </a:rPr>
              <a:t>Expose errors and contradictions that undermine the plan's credibility before the trier of fact.</a:t>
            </a:r>
            <a:endParaRPr lang="en-US" sz="1250" dirty="0"/>
          </a:p>
        </p:txBody>
      </p:sp>
      <p:sp>
        <p:nvSpPr>
          <p:cNvPr id="24" name="Text 22"/>
          <p:cNvSpPr/>
          <p:nvPr/>
        </p:nvSpPr>
        <p:spPr>
          <a:xfrm>
            <a:off x="11551615" y="6446520"/>
            <a:ext cx="457200" cy="274320"/>
          </a:xfrm>
          <a:prstGeom prst="rect">
            <a:avLst/>
          </a:prstGeom>
          <a:noFill/>
          <a:ln/>
        </p:spPr>
        <p:txBody>
          <a:bodyPr wrap="square" rtlCol="0" anchor="ctr"/>
          <a:lstStyle/>
          <a:p>
            <a:pPr marL="0" indent="0" algn="r">
              <a:buNone/>
            </a:pPr>
            <a:r>
              <a:rPr lang="en-US" sz="1000" dirty="0">
                <a:solidFill>
                  <a:srgbClr val="5B6072"/>
                </a:solidFill>
                <a:latin typeface="Calibri" pitchFamily="34" charset="0"/>
                <a:ea typeface="Calibri" pitchFamily="34" charset="-122"/>
                <a:cs typeface="Calibri" pitchFamily="34" charset="-120"/>
              </a:rPr>
              <a:t> </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141A47"/>
        </a:solidFill>
        <a:effectLst/>
      </p:bgPr>
    </p:bg>
    <p:spTree>
      <p:nvGrpSpPr>
        <p:cNvPr id="1" name=""/>
        <p:cNvGrpSpPr/>
        <p:nvPr/>
      </p:nvGrpSpPr>
      <p:grpSpPr>
        <a:xfrm>
          <a:off x="0" y="0"/>
          <a:ext cx="0" cy="0"/>
          <a:chOff x="0" y="0"/>
          <a:chExt cx="0" cy="0"/>
        </a:xfrm>
      </p:grpSpPr>
      <p:sp>
        <p:nvSpPr>
          <p:cNvPr id="2" name="Text 0"/>
          <p:cNvSpPr/>
          <p:nvPr/>
        </p:nvSpPr>
        <p:spPr>
          <a:xfrm>
            <a:off x="548640" y="457200"/>
            <a:ext cx="7315200" cy="320040"/>
          </a:xfrm>
          <a:prstGeom prst="rect">
            <a:avLst/>
          </a:prstGeom>
          <a:noFill/>
          <a:ln/>
        </p:spPr>
        <p:txBody>
          <a:bodyPr wrap="square" rtlCol="0" anchor="ctr"/>
          <a:lstStyle/>
          <a:p>
            <a:pPr marL="0" indent="0">
              <a:buNone/>
            </a:pPr>
            <a:r>
              <a:rPr lang="en-US" sz="1300" b="1" kern="0" spc="200" dirty="0">
                <a:solidFill>
                  <a:srgbClr val="B0362A"/>
                </a:solidFill>
                <a:latin typeface="Calibri" pitchFamily="34" charset="0"/>
                <a:ea typeface="Calibri" pitchFamily="34" charset="-122"/>
                <a:cs typeface="Calibri" pitchFamily="34" charset="-120"/>
              </a:rPr>
              <a:t>COMMON STRATEGIES</a:t>
            </a:r>
            <a:endParaRPr lang="en-US" sz="1300" dirty="0"/>
          </a:p>
        </p:txBody>
      </p:sp>
      <p:sp>
        <p:nvSpPr>
          <p:cNvPr id="3" name="Text 1"/>
          <p:cNvSpPr/>
          <p:nvPr/>
        </p:nvSpPr>
        <p:spPr>
          <a:xfrm>
            <a:off x="548640" y="777240"/>
            <a:ext cx="9601200" cy="594360"/>
          </a:xfrm>
          <a:prstGeom prst="rect">
            <a:avLst/>
          </a:prstGeom>
          <a:noFill/>
          <a:ln/>
        </p:spPr>
        <p:txBody>
          <a:bodyPr wrap="square" rtlCol="0" anchor="ctr"/>
          <a:lstStyle/>
          <a:p>
            <a:pPr marL="0" indent="0">
              <a:buNone/>
            </a:pPr>
            <a:r>
              <a:rPr lang="en-US" sz="2800" b="1" dirty="0">
                <a:solidFill>
                  <a:srgbClr val="FFFFFF"/>
                </a:solidFill>
                <a:latin typeface="Cambria" pitchFamily="34" charset="0"/>
                <a:ea typeface="Cambria" pitchFamily="34" charset="-122"/>
                <a:cs typeface="Cambria" pitchFamily="34" charset="-120"/>
              </a:rPr>
              <a:t>Four Recurring Lines of Attack</a:t>
            </a:r>
            <a:endParaRPr lang="en-US" sz="2800" dirty="0"/>
          </a:p>
        </p:txBody>
      </p:sp>
      <p:sp>
        <p:nvSpPr>
          <p:cNvPr id="4" name="Shape 2"/>
          <p:cNvSpPr/>
          <p:nvPr/>
        </p:nvSpPr>
        <p:spPr>
          <a:xfrm>
            <a:off x="640080" y="1691640"/>
            <a:ext cx="548640" cy="548640"/>
          </a:xfrm>
          <a:prstGeom prst="ellipse">
            <a:avLst/>
          </a:prstGeom>
          <a:solidFill>
            <a:srgbClr val="B0362A"/>
          </a:solidFill>
          <a:ln/>
        </p:spPr>
        <p:txBody>
          <a:bodyPr/>
          <a:lstStyle/>
          <a:p>
            <a:endParaRPr lang="en-US"/>
          </a:p>
        </p:txBody>
      </p:sp>
      <p:sp>
        <p:nvSpPr>
          <p:cNvPr id="5" name="Text 3"/>
          <p:cNvSpPr/>
          <p:nvPr/>
        </p:nvSpPr>
        <p:spPr>
          <a:xfrm>
            <a:off x="640080" y="1691640"/>
            <a:ext cx="548640" cy="548640"/>
          </a:xfrm>
          <a:prstGeom prst="rect">
            <a:avLst/>
          </a:prstGeom>
          <a:noFill/>
          <a:ln/>
        </p:spPr>
        <p:txBody>
          <a:bodyPr wrap="square" rtlCol="0" anchor="ctr"/>
          <a:lstStyle/>
          <a:p>
            <a:pPr marL="0" indent="0" algn="ctr">
              <a:buNone/>
            </a:pPr>
            <a:r>
              <a:rPr lang="en-US" sz="2000" b="1" dirty="0">
                <a:solidFill>
                  <a:srgbClr val="FFFFFF"/>
                </a:solidFill>
                <a:latin typeface="Calibri" pitchFamily="34" charset="0"/>
                <a:ea typeface="Calibri" pitchFamily="34" charset="-122"/>
                <a:cs typeface="Calibri" pitchFamily="34" charset="-120"/>
              </a:rPr>
              <a:t>1</a:t>
            </a:r>
            <a:endParaRPr lang="en-US" sz="2000" dirty="0"/>
          </a:p>
        </p:txBody>
      </p:sp>
      <p:sp>
        <p:nvSpPr>
          <p:cNvPr id="6" name="Text 4"/>
          <p:cNvSpPr/>
          <p:nvPr/>
        </p:nvSpPr>
        <p:spPr>
          <a:xfrm>
            <a:off x="1417320" y="1673352"/>
            <a:ext cx="4114800" cy="548640"/>
          </a:xfrm>
          <a:prstGeom prst="rect">
            <a:avLst/>
          </a:prstGeom>
          <a:noFill/>
          <a:ln/>
        </p:spPr>
        <p:txBody>
          <a:bodyPr wrap="square" rtlCol="0" anchor="ctr"/>
          <a:lstStyle/>
          <a:p>
            <a:pPr marL="0" indent="0">
              <a:buNone/>
            </a:pPr>
            <a:r>
              <a:rPr lang="en-US" sz="1600" b="1" dirty="0">
                <a:solidFill>
                  <a:srgbClr val="FFFFFF"/>
                </a:solidFill>
                <a:latin typeface="Cambria" pitchFamily="34" charset="0"/>
                <a:ea typeface="Cambria" pitchFamily="34" charset="-122"/>
                <a:cs typeface="Cambria" pitchFamily="34" charset="-120"/>
              </a:rPr>
              <a:t>Medical Opinion Differences</a:t>
            </a:r>
            <a:endParaRPr lang="en-US" sz="1600" dirty="0"/>
          </a:p>
        </p:txBody>
      </p:sp>
      <p:sp>
        <p:nvSpPr>
          <p:cNvPr id="7" name="Text 5"/>
          <p:cNvSpPr/>
          <p:nvPr/>
        </p:nvSpPr>
        <p:spPr>
          <a:xfrm>
            <a:off x="5760720" y="1673352"/>
            <a:ext cx="5760720" cy="777240"/>
          </a:xfrm>
          <a:prstGeom prst="rect">
            <a:avLst/>
          </a:prstGeom>
          <a:noFill/>
          <a:ln/>
        </p:spPr>
        <p:txBody>
          <a:bodyPr wrap="square" rtlCol="0" anchor="ctr"/>
          <a:lstStyle/>
          <a:p>
            <a:pPr marL="0" indent="0">
              <a:lnSpc>
                <a:spcPts val="1600"/>
              </a:lnSpc>
              <a:buNone/>
            </a:pPr>
            <a:r>
              <a:rPr lang="en-US" sz="1250" dirty="0">
                <a:solidFill>
                  <a:srgbClr val="CADCFC"/>
                </a:solidFill>
                <a:latin typeface="Calibri" pitchFamily="34" charset="0"/>
                <a:ea typeface="Calibri" pitchFamily="34" charset="-122"/>
                <a:cs typeface="Calibri" pitchFamily="34" charset="-120"/>
              </a:rPr>
              <a:t>CME/IME doctors offer alternative prognoses and treatment opinions — often revealing planners who do not address alternatives.</a:t>
            </a:r>
          </a:p>
          <a:p>
            <a:pPr marL="0" indent="0">
              <a:lnSpc>
                <a:spcPts val="1600"/>
              </a:lnSpc>
              <a:buNone/>
            </a:pPr>
            <a:r>
              <a:rPr lang="en-US" sz="1250" dirty="0">
                <a:solidFill>
                  <a:srgbClr val="CADCFC"/>
                </a:solidFill>
                <a:latin typeface="Calibri" pitchFamily="34" charset="0"/>
                <a:ea typeface="Calibri" pitchFamily="34" charset="-122"/>
                <a:cs typeface="Calibri" pitchFamily="34" charset="-120"/>
              </a:rPr>
              <a:t>EXAMPLE: Chronic pain</a:t>
            </a:r>
            <a:endParaRPr lang="en-US" sz="1250" dirty="0"/>
          </a:p>
        </p:txBody>
      </p:sp>
      <p:sp>
        <p:nvSpPr>
          <p:cNvPr id="8" name="Shape 6"/>
          <p:cNvSpPr/>
          <p:nvPr/>
        </p:nvSpPr>
        <p:spPr>
          <a:xfrm>
            <a:off x="640080" y="2468880"/>
            <a:ext cx="10881360" cy="0"/>
          </a:xfrm>
          <a:prstGeom prst="line">
            <a:avLst/>
          </a:prstGeom>
          <a:noFill/>
          <a:ln w="9525">
            <a:solidFill>
              <a:srgbClr val="CADCFC">
                <a:alpha val="25000"/>
              </a:srgbClr>
            </a:solidFill>
            <a:prstDash val="solid"/>
          </a:ln>
        </p:spPr>
        <p:txBody>
          <a:bodyPr/>
          <a:lstStyle/>
          <a:p>
            <a:endParaRPr lang="en-US"/>
          </a:p>
        </p:txBody>
      </p:sp>
      <p:sp>
        <p:nvSpPr>
          <p:cNvPr id="9" name="Shape 7"/>
          <p:cNvSpPr/>
          <p:nvPr/>
        </p:nvSpPr>
        <p:spPr>
          <a:xfrm>
            <a:off x="640080" y="2743200"/>
            <a:ext cx="548640" cy="548640"/>
          </a:xfrm>
          <a:prstGeom prst="ellipse">
            <a:avLst/>
          </a:prstGeom>
          <a:solidFill>
            <a:srgbClr val="B0362A"/>
          </a:solidFill>
          <a:ln/>
        </p:spPr>
        <p:txBody>
          <a:bodyPr/>
          <a:lstStyle/>
          <a:p>
            <a:endParaRPr lang="en-US"/>
          </a:p>
        </p:txBody>
      </p:sp>
      <p:sp>
        <p:nvSpPr>
          <p:cNvPr id="10" name="Text 8"/>
          <p:cNvSpPr/>
          <p:nvPr/>
        </p:nvSpPr>
        <p:spPr>
          <a:xfrm>
            <a:off x="640080" y="2743200"/>
            <a:ext cx="548640" cy="548640"/>
          </a:xfrm>
          <a:prstGeom prst="rect">
            <a:avLst/>
          </a:prstGeom>
          <a:noFill/>
          <a:ln/>
        </p:spPr>
        <p:txBody>
          <a:bodyPr wrap="square" rtlCol="0" anchor="ctr"/>
          <a:lstStyle/>
          <a:p>
            <a:pPr marL="0" indent="0" algn="ctr">
              <a:buNone/>
            </a:pPr>
            <a:r>
              <a:rPr lang="en-US" sz="2000" b="1" dirty="0">
                <a:solidFill>
                  <a:srgbClr val="FFFFFF"/>
                </a:solidFill>
                <a:latin typeface="Calibri" pitchFamily="34" charset="0"/>
                <a:ea typeface="Calibri" pitchFamily="34" charset="-122"/>
                <a:cs typeface="Calibri" pitchFamily="34" charset="-120"/>
              </a:rPr>
              <a:t>2</a:t>
            </a:r>
            <a:endParaRPr lang="en-US" sz="2000" dirty="0"/>
          </a:p>
        </p:txBody>
      </p:sp>
      <p:sp>
        <p:nvSpPr>
          <p:cNvPr id="11" name="Text 9"/>
          <p:cNvSpPr/>
          <p:nvPr/>
        </p:nvSpPr>
        <p:spPr>
          <a:xfrm>
            <a:off x="1417320" y="2724912"/>
            <a:ext cx="4114800" cy="548640"/>
          </a:xfrm>
          <a:prstGeom prst="rect">
            <a:avLst/>
          </a:prstGeom>
          <a:noFill/>
          <a:ln/>
        </p:spPr>
        <p:txBody>
          <a:bodyPr wrap="square" rtlCol="0" anchor="ctr"/>
          <a:lstStyle/>
          <a:p>
            <a:pPr marL="0" indent="0">
              <a:buNone/>
            </a:pPr>
            <a:r>
              <a:rPr lang="en-US" sz="1600" b="1" dirty="0">
                <a:solidFill>
                  <a:srgbClr val="FFFFFF"/>
                </a:solidFill>
                <a:latin typeface="Cambria" pitchFamily="34" charset="0"/>
                <a:ea typeface="Cambria" pitchFamily="34" charset="-122"/>
                <a:cs typeface="Cambria" pitchFamily="34" charset="-120"/>
              </a:rPr>
              <a:t>Cost Analysis Disputes</a:t>
            </a:r>
            <a:endParaRPr lang="en-US" sz="1600" dirty="0"/>
          </a:p>
        </p:txBody>
      </p:sp>
      <p:sp>
        <p:nvSpPr>
          <p:cNvPr id="12" name="Text 10"/>
          <p:cNvSpPr/>
          <p:nvPr/>
        </p:nvSpPr>
        <p:spPr>
          <a:xfrm>
            <a:off x="5760720" y="2724912"/>
            <a:ext cx="5760720" cy="777240"/>
          </a:xfrm>
          <a:prstGeom prst="rect">
            <a:avLst/>
          </a:prstGeom>
          <a:noFill/>
          <a:ln/>
        </p:spPr>
        <p:txBody>
          <a:bodyPr wrap="square" rtlCol="0" anchor="ctr"/>
          <a:lstStyle/>
          <a:p>
            <a:pPr marL="0" indent="0">
              <a:lnSpc>
                <a:spcPts val="1600"/>
              </a:lnSpc>
              <a:buNone/>
            </a:pPr>
            <a:r>
              <a:rPr lang="en-US" sz="1250" dirty="0">
                <a:solidFill>
                  <a:srgbClr val="CADCFC"/>
                </a:solidFill>
                <a:latin typeface="Calibri" pitchFamily="34" charset="0"/>
                <a:ea typeface="Calibri" pitchFamily="34" charset="-122"/>
                <a:cs typeface="Calibri" pitchFamily="34" charset="-120"/>
              </a:rPr>
              <a:t>Present alternative cost analyses showing the plaintiff's figures are inflated by bias or a failure to follow best practices and medical guidelines.</a:t>
            </a:r>
          </a:p>
          <a:p>
            <a:pPr marL="0" indent="0">
              <a:lnSpc>
                <a:spcPts val="1600"/>
              </a:lnSpc>
              <a:buNone/>
            </a:pPr>
            <a:r>
              <a:rPr lang="en-US" sz="1250" dirty="0">
                <a:solidFill>
                  <a:srgbClr val="CADCFC"/>
                </a:solidFill>
                <a:latin typeface="Calibri" pitchFamily="34" charset="0"/>
                <a:ea typeface="Calibri" pitchFamily="34" charset="-122"/>
                <a:cs typeface="Calibri" pitchFamily="34" charset="-120"/>
              </a:rPr>
              <a:t>EXAMPLE: Inpatient care for a procedure typically performed in a surgery center</a:t>
            </a:r>
            <a:endParaRPr lang="en-US" sz="1250" dirty="0"/>
          </a:p>
        </p:txBody>
      </p:sp>
      <p:sp>
        <p:nvSpPr>
          <p:cNvPr id="13" name="Shape 11"/>
          <p:cNvSpPr/>
          <p:nvPr/>
        </p:nvSpPr>
        <p:spPr>
          <a:xfrm>
            <a:off x="640080" y="3520440"/>
            <a:ext cx="10881360" cy="0"/>
          </a:xfrm>
          <a:prstGeom prst="line">
            <a:avLst/>
          </a:prstGeom>
          <a:noFill/>
          <a:ln w="9525">
            <a:solidFill>
              <a:srgbClr val="CADCFC">
                <a:alpha val="25000"/>
              </a:srgbClr>
            </a:solidFill>
            <a:prstDash val="solid"/>
          </a:ln>
        </p:spPr>
        <p:txBody>
          <a:bodyPr/>
          <a:lstStyle/>
          <a:p>
            <a:endParaRPr lang="en-US"/>
          </a:p>
        </p:txBody>
      </p:sp>
      <p:sp>
        <p:nvSpPr>
          <p:cNvPr id="14" name="Shape 12"/>
          <p:cNvSpPr/>
          <p:nvPr/>
        </p:nvSpPr>
        <p:spPr>
          <a:xfrm>
            <a:off x="640080" y="3794760"/>
            <a:ext cx="548640" cy="548640"/>
          </a:xfrm>
          <a:prstGeom prst="ellipse">
            <a:avLst/>
          </a:prstGeom>
          <a:solidFill>
            <a:srgbClr val="B0362A"/>
          </a:solidFill>
          <a:ln/>
        </p:spPr>
        <p:txBody>
          <a:bodyPr/>
          <a:lstStyle/>
          <a:p>
            <a:endParaRPr lang="en-US"/>
          </a:p>
        </p:txBody>
      </p:sp>
      <p:sp>
        <p:nvSpPr>
          <p:cNvPr id="15" name="Text 13"/>
          <p:cNvSpPr/>
          <p:nvPr/>
        </p:nvSpPr>
        <p:spPr>
          <a:xfrm>
            <a:off x="640080" y="3794760"/>
            <a:ext cx="548640" cy="548640"/>
          </a:xfrm>
          <a:prstGeom prst="rect">
            <a:avLst/>
          </a:prstGeom>
          <a:noFill/>
          <a:ln/>
        </p:spPr>
        <p:txBody>
          <a:bodyPr wrap="square" rtlCol="0" anchor="ctr"/>
          <a:lstStyle/>
          <a:p>
            <a:pPr marL="0" indent="0" algn="ctr">
              <a:buNone/>
            </a:pPr>
            <a:r>
              <a:rPr lang="en-US" sz="2000" b="1" dirty="0">
                <a:solidFill>
                  <a:srgbClr val="FFFFFF"/>
                </a:solidFill>
                <a:latin typeface="Calibri" pitchFamily="34" charset="0"/>
                <a:ea typeface="Calibri" pitchFamily="34" charset="-122"/>
                <a:cs typeface="Calibri" pitchFamily="34" charset="-120"/>
              </a:rPr>
              <a:t>3</a:t>
            </a:r>
            <a:endParaRPr lang="en-US" sz="2000" dirty="0"/>
          </a:p>
        </p:txBody>
      </p:sp>
      <p:sp>
        <p:nvSpPr>
          <p:cNvPr id="16" name="Text 14"/>
          <p:cNvSpPr/>
          <p:nvPr/>
        </p:nvSpPr>
        <p:spPr>
          <a:xfrm>
            <a:off x="1417320" y="3776472"/>
            <a:ext cx="4114800" cy="548640"/>
          </a:xfrm>
          <a:prstGeom prst="rect">
            <a:avLst/>
          </a:prstGeom>
          <a:noFill/>
          <a:ln/>
        </p:spPr>
        <p:txBody>
          <a:bodyPr wrap="square" rtlCol="0" anchor="ctr"/>
          <a:lstStyle/>
          <a:p>
            <a:pPr marL="0" indent="0">
              <a:buNone/>
            </a:pPr>
            <a:r>
              <a:rPr lang="en-US" sz="1600" b="1" dirty="0">
                <a:solidFill>
                  <a:srgbClr val="FFFFFF"/>
                </a:solidFill>
                <a:latin typeface="Cambria" pitchFamily="34" charset="0"/>
                <a:ea typeface="Cambria" pitchFamily="34" charset="-122"/>
                <a:cs typeface="Cambria" pitchFamily="34" charset="-120"/>
              </a:rPr>
              <a:t>Questioning Methodology</a:t>
            </a:r>
            <a:endParaRPr lang="en-US" sz="1600" dirty="0"/>
          </a:p>
        </p:txBody>
      </p:sp>
      <p:sp>
        <p:nvSpPr>
          <p:cNvPr id="17" name="Text 15"/>
          <p:cNvSpPr/>
          <p:nvPr/>
        </p:nvSpPr>
        <p:spPr>
          <a:xfrm>
            <a:off x="5760720" y="3776472"/>
            <a:ext cx="5760720" cy="777240"/>
          </a:xfrm>
          <a:prstGeom prst="rect">
            <a:avLst/>
          </a:prstGeom>
          <a:noFill/>
          <a:ln/>
        </p:spPr>
        <p:txBody>
          <a:bodyPr wrap="square" rtlCol="0" anchor="ctr"/>
          <a:lstStyle/>
          <a:p>
            <a:pPr marL="0" indent="0">
              <a:lnSpc>
                <a:spcPts val="1600"/>
              </a:lnSpc>
              <a:buNone/>
            </a:pPr>
            <a:r>
              <a:rPr lang="en-US" sz="1250" dirty="0">
                <a:solidFill>
                  <a:srgbClr val="CADCFC"/>
                </a:solidFill>
                <a:latin typeface="Calibri" pitchFamily="34" charset="0"/>
                <a:ea typeface="Calibri" pitchFamily="34" charset="-122"/>
                <a:cs typeface="Calibri" pitchFamily="34" charset="-120"/>
              </a:rPr>
              <a:t>Challenge assumptions as flawed for failing to adhere to current standards of practice. EXAMPLE: Costs are not specific to the geographic area</a:t>
            </a:r>
            <a:endParaRPr lang="en-US" sz="1250" dirty="0"/>
          </a:p>
        </p:txBody>
      </p:sp>
      <p:sp>
        <p:nvSpPr>
          <p:cNvPr id="18" name="Shape 16"/>
          <p:cNvSpPr/>
          <p:nvPr/>
        </p:nvSpPr>
        <p:spPr>
          <a:xfrm>
            <a:off x="640080" y="4572000"/>
            <a:ext cx="10881360" cy="0"/>
          </a:xfrm>
          <a:prstGeom prst="line">
            <a:avLst/>
          </a:prstGeom>
          <a:noFill/>
          <a:ln w="9525">
            <a:solidFill>
              <a:srgbClr val="CADCFC">
                <a:alpha val="25000"/>
              </a:srgbClr>
            </a:solidFill>
            <a:prstDash val="solid"/>
          </a:ln>
        </p:spPr>
        <p:txBody>
          <a:bodyPr/>
          <a:lstStyle/>
          <a:p>
            <a:endParaRPr lang="en-US"/>
          </a:p>
        </p:txBody>
      </p:sp>
      <p:sp>
        <p:nvSpPr>
          <p:cNvPr id="19" name="Shape 17"/>
          <p:cNvSpPr/>
          <p:nvPr/>
        </p:nvSpPr>
        <p:spPr>
          <a:xfrm>
            <a:off x="640080" y="4846320"/>
            <a:ext cx="548640" cy="548640"/>
          </a:xfrm>
          <a:prstGeom prst="ellipse">
            <a:avLst/>
          </a:prstGeom>
          <a:solidFill>
            <a:srgbClr val="B0362A"/>
          </a:solidFill>
          <a:ln/>
        </p:spPr>
        <p:txBody>
          <a:bodyPr/>
          <a:lstStyle/>
          <a:p>
            <a:endParaRPr lang="en-US"/>
          </a:p>
        </p:txBody>
      </p:sp>
      <p:sp>
        <p:nvSpPr>
          <p:cNvPr id="20" name="Text 18"/>
          <p:cNvSpPr/>
          <p:nvPr/>
        </p:nvSpPr>
        <p:spPr>
          <a:xfrm>
            <a:off x="640080" y="4846320"/>
            <a:ext cx="548640" cy="548640"/>
          </a:xfrm>
          <a:prstGeom prst="rect">
            <a:avLst/>
          </a:prstGeom>
          <a:noFill/>
          <a:ln/>
        </p:spPr>
        <p:txBody>
          <a:bodyPr wrap="square" rtlCol="0" anchor="ctr"/>
          <a:lstStyle/>
          <a:p>
            <a:pPr marL="0" indent="0" algn="ctr">
              <a:buNone/>
            </a:pPr>
            <a:r>
              <a:rPr lang="en-US" sz="2000" b="1" dirty="0">
                <a:solidFill>
                  <a:srgbClr val="FFFFFF"/>
                </a:solidFill>
                <a:latin typeface="Calibri" pitchFamily="34" charset="0"/>
                <a:ea typeface="Calibri" pitchFamily="34" charset="-122"/>
                <a:cs typeface="Calibri" pitchFamily="34" charset="-120"/>
              </a:rPr>
              <a:t>4</a:t>
            </a:r>
            <a:endParaRPr lang="en-US" sz="2000" dirty="0"/>
          </a:p>
        </p:txBody>
      </p:sp>
      <p:sp>
        <p:nvSpPr>
          <p:cNvPr id="21" name="Text 19"/>
          <p:cNvSpPr/>
          <p:nvPr/>
        </p:nvSpPr>
        <p:spPr>
          <a:xfrm>
            <a:off x="1417320" y="4828032"/>
            <a:ext cx="4114800" cy="548640"/>
          </a:xfrm>
          <a:prstGeom prst="rect">
            <a:avLst/>
          </a:prstGeom>
          <a:noFill/>
          <a:ln/>
        </p:spPr>
        <p:txBody>
          <a:bodyPr wrap="square" rtlCol="0" anchor="ctr"/>
          <a:lstStyle/>
          <a:p>
            <a:pPr marL="0" indent="0">
              <a:buNone/>
            </a:pPr>
            <a:r>
              <a:rPr lang="en-US" sz="1600" b="1" dirty="0">
                <a:solidFill>
                  <a:srgbClr val="FFFFFF"/>
                </a:solidFill>
                <a:latin typeface="Cambria" pitchFamily="34" charset="0"/>
                <a:ea typeface="Cambria" pitchFamily="34" charset="-122"/>
                <a:cs typeface="Cambria" pitchFamily="34" charset="-120"/>
              </a:rPr>
              <a:t>Alternative Care Options</a:t>
            </a:r>
            <a:endParaRPr lang="en-US" sz="1600" dirty="0"/>
          </a:p>
        </p:txBody>
      </p:sp>
      <p:sp>
        <p:nvSpPr>
          <p:cNvPr id="22" name="Text 20"/>
          <p:cNvSpPr/>
          <p:nvPr/>
        </p:nvSpPr>
        <p:spPr>
          <a:xfrm>
            <a:off x="5760720" y="4828032"/>
            <a:ext cx="5760720" cy="777240"/>
          </a:xfrm>
          <a:prstGeom prst="rect">
            <a:avLst/>
          </a:prstGeom>
          <a:noFill/>
          <a:ln/>
        </p:spPr>
        <p:txBody>
          <a:bodyPr wrap="square" rtlCol="0" anchor="ctr"/>
          <a:lstStyle/>
          <a:p>
            <a:pPr marL="0" indent="0">
              <a:lnSpc>
                <a:spcPts val="1600"/>
              </a:lnSpc>
              <a:buNone/>
            </a:pPr>
            <a:r>
              <a:rPr lang="en-US" sz="1250" dirty="0">
                <a:solidFill>
                  <a:srgbClr val="CADCFC"/>
                </a:solidFill>
                <a:latin typeface="Calibri" pitchFamily="34" charset="0"/>
                <a:ea typeface="Calibri" pitchFamily="34" charset="-122"/>
                <a:cs typeface="Calibri" pitchFamily="34" charset="-120"/>
              </a:rPr>
              <a:t>CME/IME treating providers frequently identify options that adequately meet the plaintiff's needs at lower cost.</a:t>
            </a:r>
          </a:p>
          <a:p>
            <a:pPr marL="0" indent="0">
              <a:lnSpc>
                <a:spcPts val="1600"/>
              </a:lnSpc>
              <a:buNone/>
            </a:pPr>
            <a:r>
              <a:rPr lang="en-US" sz="1250" dirty="0">
                <a:solidFill>
                  <a:srgbClr val="CADCFC"/>
                </a:solidFill>
                <a:latin typeface="Calibri" pitchFamily="34" charset="0"/>
                <a:ea typeface="Calibri" pitchFamily="34" charset="-122"/>
                <a:cs typeface="Calibri" pitchFamily="34" charset="-120"/>
              </a:rPr>
              <a:t>EXAMPLE:  Only home care is presented as an option, facility care is not addressed</a:t>
            </a:r>
            <a:endParaRPr lang="en-US" sz="1250" dirty="0"/>
          </a:p>
        </p:txBody>
      </p:sp>
      <p:sp>
        <p:nvSpPr>
          <p:cNvPr id="23" name="Text 21"/>
          <p:cNvSpPr/>
          <p:nvPr/>
        </p:nvSpPr>
        <p:spPr>
          <a:xfrm>
            <a:off x="11551615" y="6446520"/>
            <a:ext cx="457200" cy="274320"/>
          </a:xfrm>
          <a:prstGeom prst="rect">
            <a:avLst/>
          </a:prstGeom>
          <a:noFill/>
          <a:ln/>
        </p:spPr>
        <p:txBody>
          <a:bodyPr wrap="square" rtlCol="0" anchor="ctr"/>
          <a:lstStyle/>
          <a:p>
            <a:pPr marL="0" indent="0" algn="r">
              <a:buNone/>
            </a:pPr>
            <a:r>
              <a:rPr lang="en-US" sz="1000" dirty="0">
                <a:solidFill>
                  <a:srgbClr val="5B6072"/>
                </a:solidFill>
                <a:latin typeface="Calibri" pitchFamily="34" charset="0"/>
                <a:ea typeface="Calibri" pitchFamily="34" charset="-122"/>
                <a:cs typeface="Calibri" pitchFamily="34" charset="-120"/>
              </a:rPr>
              <a:t> </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5F7FC"/>
        </a:solidFill>
        <a:effectLst/>
      </p:bgPr>
    </p:bg>
    <p:spTree>
      <p:nvGrpSpPr>
        <p:cNvPr id="1" name="">
          <a:extLst>
            <a:ext uri="{FF2B5EF4-FFF2-40B4-BE49-F238E27FC236}">
              <a16:creationId xmlns:a16="http://schemas.microsoft.com/office/drawing/2014/main" id="{BCDC0830-17B8-B414-99AD-11A6DF043972}"/>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2772ABDE-1BCC-8179-E011-2625CF81163F}"/>
              </a:ext>
            </a:extLst>
          </p:cNvPr>
          <p:cNvSpPr/>
          <p:nvPr/>
        </p:nvSpPr>
        <p:spPr>
          <a:xfrm>
            <a:off x="548640" y="411480"/>
            <a:ext cx="5486400" cy="320040"/>
          </a:xfrm>
          <a:prstGeom prst="rect">
            <a:avLst/>
          </a:prstGeom>
          <a:noFill/>
          <a:ln/>
        </p:spPr>
        <p:txBody>
          <a:bodyPr wrap="square" rtlCol="0" anchor="ctr"/>
          <a:lstStyle/>
          <a:p>
            <a:pPr marL="0" indent="0">
              <a:buNone/>
            </a:pPr>
            <a:r>
              <a:rPr lang="en-US" sz="1300" b="1" kern="0" spc="200" dirty="0">
                <a:solidFill>
                  <a:srgbClr val="B0362A"/>
                </a:solidFill>
                <a:latin typeface="Calibri" pitchFamily="34" charset="0"/>
                <a:ea typeface="Calibri" pitchFamily="34" charset="-122"/>
                <a:cs typeface="Calibri" pitchFamily="34" charset="-120"/>
              </a:rPr>
              <a:t>ANALYSIS</a:t>
            </a:r>
            <a:endParaRPr lang="en-US" sz="1300" dirty="0"/>
          </a:p>
        </p:txBody>
      </p:sp>
      <p:sp>
        <p:nvSpPr>
          <p:cNvPr id="3" name="Text 1">
            <a:extLst>
              <a:ext uri="{FF2B5EF4-FFF2-40B4-BE49-F238E27FC236}">
                <a16:creationId xmlns:a16="http://schemas.microsoft.com/office/drawing/2014/main" id="{58448489-7322-FC67-2280-C797880D0016}"/>
              </a:ext>
            </a:extLst>
          </p:cNvPr>
          <p:cNvSpPr/>
          <p:nvPr/>
        </p:nvSpPr>
        <p:spPr>
          <a:xfrm>
            <a:off x="548640" y="731520"/>
            <a:ext cx="10058400" cy="594360"/>
          </a:xfrm>
          <a:prstGeom prst="rect">
            <a:avLst/>
          </a:prstGeom>
          <a:noFill/>
          <a:ln/>
        </p:spPr>
        <p:txBody>
          <a:bodyPr wrap="square" rtlCol="0" anchor="ctr"/>
          <a:lstStyle/>
          <a:p>
            <a:pPr marL="0" indent="0">
              <a:buNone/>
            </a:pPr>
            <a:r>
              <a:rPr lang="en-US" sz="2700" b="1" dirty="0">
                <a:solidFill>
                  <a:srgbClr val="1E2761"/>
                </a:solidFill>
                <a:latin typeface="Cambria" pitchFamily="34" charset="0"/>
                <a:ea typeface="Cambria" pitchFamily="34" charset="-122"/>
                <a:cs typeface="Cambria" pitchFamily="34" charset="-120"/>
              </a:rPr>
              <a:t>A Medical Cost Projection or Strange Report Title?</a:t>
            </a:r>
            <a:endParaRPr lang="en-US" sz="2700" dirty="0"/>
          </a:p>
        </p:txBody>
      </p:sp>
      <p:sp>
        <p:nvSpPr>
          <p:cNvPr id="4" name="Shape 2">
            <a:extLst>
              <a:ext uri="{FF2B5EF4-FFF2-40B4-BE49-F238E27FC236}">
                <a16:creationId xmlns:a16="http://schemas.microsoft.com/office/drawing/2014/main" id="{B5AA9C82-0A76-74F3-48D6-62FEEEF72F92}"/>
              </a:ext>
            </a:extLst>
          </p:cNvPr>
          <p:cNvSpPr/>
          <p:nvPr/>
        </p:nvSpPr>
        <p:spPr>
          <a:xfrm>
            <a:off x="548640" y="1554480"/>
            <a:ext cx="5212080" cy="1920240"/>
          </a:xfrm>
          <a:prstGeom prst="rect">
            <a:avLst/>
          </a:prstGeom>
          <a:solidFill>
            <a:srgbClr val="FFFFFF"/>
          </a:solidFill>
          <a:ln/>
          <a:effectLst>
            <a:outerShdw blurRad="76200" dist="25400" dir="5400000" algn="bl" rotWithShape="0">
              <a:srgbClr val="999999">
                <a:alpha val="25000"/>
              </a:srgbClr>
            </a:outerShdw>
          </a:effectLst>
        </p:spPr>
        <p:txBody>
          <a:bodyPr/>
          <a:lstStyle/>
          <a:p>
            <a:endParaRPr lang="en-US"/>
          </a:p>
        </p:txBody>
      </p:sp>
      <p:sp>
        <p:nvSpPr>
          <p:cNvPr id="5" name="Shape 3">
            <a:extLst>
              <a:ext uri="{FF2B5EF4-FFF2-40B4-BE49-F238E27FC236}">
                <a16:creationId xmlns:a16="http://schemas.microsoft.com/office/drawing/2014/main" id="{CD1C1DE8-3BCC-095D-BEC1-51A204EEEBE9}"/>
              </a:ext>
            </a:extLst>
          </p:cNvPr>
          <p:cNvSpPr/>
          <p:nvPr/>
        </p:nvSpPr>
        <p:spPr>
          <a:xfrm>
            <a:off x="822960" y="1828800"/>
            <a:ext cx="502920" cy="502920"/>
          </a:xfrm>
          <a:prstGeom prst="ellipse">
            <a:avLst/>
          </a:prstGeom>
          <a:solidFill>
            <a:srgbClr val="1E2761"/>
          </a:solidFill>
          <a:ln/>
        </p:spPr>
        <p:txBody>
          <a:bodyPr/>
          <a:lstStyle/>
          <a:p>
            <a:endParaRPr lang="en-US"/>
          </a:p>
        </p:txBody>
      </p:sp>
      <p:sp>
        <p:nvSpPr>
          <p:cNvPr id="6" name="Text 4">
            <a:extLst>
              <a:ext uri="{FF2B5EF4-FFF2-40B4-BE49-F238E27FC236}">
                <a16:creationId xmlns:a16="http://schemas.microsoft.com/office/drawing/2014/main" id="{874B91A7-1EFF-912F-4E92-58A13170F0FA}"/>
              </a:ext>
            </a:extLst>
          </p:cNvPr>
          <p:cNvSpPr/>
          <p:nvPr/>
        </p:nvSpPr>
        <p:spPr>
          <a:xfrm>
            <a:off x="822960" y="1828800"/>
            <a:ext cx="502920" cy="502920"/>
          </a:xfrm>
          <a:prstGeom prst="rect">
            <a:avLst/>
          </a:prstGeom>
          <a:noFill/>
          <a:ln/>
        </p:spPr>
        <p:txBody>
          <a:bodyPr wrap="square" rtlCol="0" anchor="ctr"/>
          <a:lstStyle/>
          <a:p>
            <a:pPr marL="0" indent="0" algn="ctr">
              <a:buNone/>
            </a:pPr>
            <a:r>
              <a:rPr lang="en-US" sz="2000" b="1" dirty="0">
                <a:solidFill>
                  <a:srgbClr val="FFFFFF"/>
                </a:solidFill>
                <a:latin typeface="Calibri" pitchFamily="34" charset="0"/>
                <a:ea typeface="Calibri" pitchFamily="34" charset="-122"/>
                <a:cs typeface="Calibri" pitchFamily="34" charset="-120"/>
              </a:rPr>
              <a:t>1</a:t>
            </a:r>
            <a:endParaRPr lang="en-US" sz="2000" dirty="0"/>
          </a:p>
        </p:txBody>
      </p:sp>
      <p:sp>
        <p:nvSpPr>
          <p:cNvPr id="7" name="Text 5">
            <a:extLst>
              <a:ext uri="{FF2B5EF4-FFF2-40B4-BE49-F238E27FC236}">
                <a16:creationId xmlns:a16="http://schemas.microsoft.com/office/drawing/2014/main" id="{5BEFF4EE-F222-B397-E3F9-2FCFD5DD6726}"/>
              </a:ext>
            </a:extLst>
          </p:cNvPr>
          <p:cNvSpPr/>
          <p:nvPr/>
        </p:nvSpPr>
        <p:spPr>
          <a:xfrm>
            <a:off x="1554480" y="1828800"/>
            <a:ext cx="3931920" cy="502920"/>
          </a:xfrm>
          <a:prstGeom prst="rect">
            <a:avLst/>
          </a:prstGeom>
          <a:noFill/>
          <a:ln/>
        </p:spPr>
        <p:txBody>
          <a:bodyPr wrap="square" rtlCol="0" anchor="ctr"/>
          <a:lstStyle/>
          <a:p>
            <a:pPr marL="0" indent="0">
              <a:buNone/>
            </a:pPr>
            <a:r>
              <a:rPr lang="en-US" sz="1700" b="1" dirty="0">
                <a:solidFill>
                  <a:srgbClr val="1E2761"/>
                </a:solidFill>
                <a:latin typeface="Cambria" pitchFamily="34" charset="0"/>
                <a:ea typeface="Cambria" pitchFamily="34" charset="-122"/>
              </a:rPr>
              <a:t>When could I see one?</a:t>
            </a:r>
            <a:endParaRPr lang="en-US" sz="1700" dirty="0"/>
          </a:p>
        </p:txBody>
      </p:sp>
      <p:sp>
        <p:nvSpPr>
          <p:cNvPr id="8" name="Text 6">
            <a:extLst>
              <a:ext uri="{FF2B5EF4-FFF2-40B4-BE49-F238E27FC236}">
                <a16:creationId xmlns:a16="http://schemas.microsoft.com/office/drawing/2014/main" id="{CDB715F8-6470-27C7-2F30-2DD63995E381}"/>
              </a:ext>
            </a:extLst>
          </p:cNvPr>
          <p:cNvSpPr/>
          <p:nvPr/>
        </p:nvSpPr>
        <p:spPr>
          <a:xfrm>
            <a:off x="914400" y="2514600"/>
            <a:ext cx="4572000" cy="868680"/>
          </a:xfrm>
          <a:prstGeom prst="rect">
            <a:avLst/>
          </a:prstGeom>
          <a:noFill/>
          <a:ln/>
        </p:spPr>
        <p:txBody>
          <a:bodyPr wrap="square" rtlCol="0" anchor="ctr"/>
          <a:lstStyle/>
          <a:p>
            <a:pPr marL="0" indent="0">
              <a:lnSpc>
                <a:spcPts val="1700"/>
              </a:lnSpc>
              <a:buNone/>
            </a:pPr>
            <a:r>
              <a:rPr lang="en-US" sz="1250" dirty="0">
                <a:solidFill>
                  <a:srgbClr val="222533"/>
                </a:solidFill>
                <a:latin typeface="Calibri" pitchFamily="34" charset="0"/>
                <a:ea typeface="Calibri" pitchFamily="34" charset="-122"/>
                <a:cs typeface="Calibri" pitchFamily="34" charset="-120"/>
              </a:rPr>
              <a:t>When the care needs are specific to one body system – future surgeries for a leg injury, management of low back or neck pain, migraine headaches.</a:t>
            </a:r>
            <a:endParaRPr lang="en-US" sz="1250" dirty="0"/>
          </a:p>
        </p:txBody>
      </p:sp>
      <p:sp>
        <p:nvSpPr>
          <p:cNvPr id="9" name="Shape 7">
            <a:extLst>
              <a:ext uri="{FF2B5EF4-FFF2-40B4-BE49-F238E27FC236}">
                <a16:creationId xmlns:a16="http://schemas.microsoft.com/office/drawing/2014/main" id="{6F42C044-77C5-043C-8813-0AD628A5C147}"/>
              </a:ext>
            </a:extLst>
          </p:cNvPr>
          <p:cNvSpPr/>
          <p:nvPr/>
        </p:nvSpPr>
        <p:spPr>
          <a:xfrm>
            <a:off x="6080760" y="1554480"/>
            <a:ext cx="5212080" cy="1920240"/>
          </a:xfrm>
          <a:prstGeom prst="rect">
            <a:avLst/>
          </a:prstGeom>
          <a:solidFill>
            <a:srgbClr val="FFFFFF"/>
          </a:solidFill>
          <a:ln/>
          <a:effectLst>
            <a:outerShdw blurRad="76200" dist="25400" dir="5400000" algn="bl" rotWithShape="0">
              <a:srgbClr val="999999">
                <a:alpha val="25000"/>
              </a:srgbClr>
            </a:outerShdw>
          </a:effectLst>
        </p:spPr>
        <p:txBody>
          <a:bodyPr/>
          <a:lstStyle/>
          <a:p>
            <a:endParaRPr lang="en-US"/>
          </a:p>
        </p:txBody>
      </p:sp>
      <p:sp>
        <p:nvSpPr>
          <p:cNvPr id="10" name="Shape 8">
            <a:extLst>
              <a:ext uri="{FF2B5EF4-FFF2-40B4-BE49-F238E27FC236}">
                <a16:creationId xmlns:a16="http://schemas.microsoft.com/office/drawing/2014/main" id="{33D2C72F-D109-FCC2-3ED1-3712021953A5}"/>
              </a:ext>
            </a:extLst>
          </p:cNvPr>
          <p:cNvSpPr/>
          <p:nvPr/>
        </p:nvSpPr>
        <p:spPr>
          <a:xfrm>
            <a:off x="6355080" y="1828800"/>
            <a:ext cx="502920" cy="502920"/>
          </a:xfrm>
          <a:prstGeom prst="ellipse">
            <a:avLst/>
          </a:prstGeom>
          <a:solidFill>
            <a:srgbClr val="1E2761"/>
          </a:solidFill>
          <a:ln/>
        </p:spPr>
        <p:txBody>
          <a:bodyPr/>
          <a:lstStyle/>
          <a:p>
            <a:endParaRPr lang="en-US"/>
          </a:p>
        </p:txBody>
      </p:sp>
      <p:sp>
        <p:nvSpPr>
          <p:cNvPr id="11" name="Text 9">
            <a:extLst>
              <a:ext uri="{FF2B5EF4-FFF2-40B4-BE49-F238E27FC236}">
                <a16:creationId xmlns:a16="http://schemas.microsoft.com/office/drawing/2014/main" id="{CDA484C2-38F3-6732-D0D7-5291F6BB30B7}"/>
              </a:ext>
            </a:extLst>
          </p:cNvPr>
          <p:cNvSpPr/>
          <p:nvPr/>
        </p:nvSpPr>
        <p:spPr>
          <a:xfrm>
            <a:off x="6355080" y="1828800"/>
            <a:ext cx="502920" cy="502920"/>
          </a:xfrm>
          <a:prstGeom prst="rect">
            <a:avLst/>
          </a:prstGeom>
          <a:noFill/>
          <a:ln/>
        </p:spPr>
        <p:txBody>
          <a:bodyPr wrap="square" rtlCol="0" anchor="ctr"/>
          <a:lstStyle/>
          <a:p>
            <a:pPr marL="0" indent="0" algn="ctr">
              <a:buNone/>
            </a:pPr>
            <a:r>
              <a:rPr lang="en-US" sz="2000" b="1" dirty="0">
                <a:solidFill>
                  <a:srgbClr val="FFFFFF"/>
                </a:solidFill>
                <a:latin typeface="Calibri" pitchFamily="34" charset="0"/>
                <a:ea typeface="Calibri" pitchFamily="34" charset="-122"/>
                <a:cs typeface="Calibri" pitchFamily="34" charset="-120"/>
              </a:rPr>
              <a:t>2</a:t>
            </a:r>
            <a:endParaRPr lang="en-US" sz="2000" dirty="0"/>
          </a:p>
        </p:txBody>
      </p:sp>
      <p:sp>
        <p:nvSpPr>
          <p:cNvPr id="12" name="Text 10">
            <a:extLst>
              <a:ext uri="{FF2B5EF4-FFF2-40B4-BE49-F238E27FC236}">
                <a16:creationId xmlns:a16="http://schemas.microsoft.com/office/drawing/2014/main" id="{F829C1D1-F3E1-39CE-ACF5-313842E12BA8}"/>
              </a:ext>
            </a:extLst>
          </p:cNvPr>
          <p:cNvSpPr/>
          <p:nvPr/>
        </p:nvSpPr>
        <p:spPr>
          <a:xfrm>
            <a:off x="7086600" y="1828800"/>
            <a:ext cx="3931920" cy="502920"/>
          </a:xfrm>
          <a:prstGeom prst="rect">
            <a:avLst/>
          </a:prstGeom>
          <a:noFill/>
          <a:ln/>
        </p:spPr>
        <p:txBody>
          <a:bodyPr wrap="square" rtlCol="0" anchor="ctr"/>
          <a:lstStyle/>
          <a:p>
            <a:pPr marL="0" indent="0">
              <a:buNone/>
            </a:pPr>
            <a:r>
              <a:rPr lang="en-US" sz="1700" b="1" dirty="0">
                <a:solidFill>
                  <a:srgbClr val="1E2761"/>
                </a:solidFill>
                <a:latin typeface="Cambria" pitchFamily="34" charset="0"/>
                <a:ea typeface="Cambria" pitchFamily="34" charset="-122"/>
                <a:cs typeface="Cambria" pitchFamily="34" charset="-120"/>
              </a:rPr>
              <a:t>Follow the same rebuttal steps</a:t>
            </a:r>
            <a:endParaRPr lang="en-US" sz="1700" dirty="0"/>
          </a:p>
        </p:txBody>
      </p:sp>
      <p:sp>
        <p:nvSpPr>
          <p:cNvPr id="13" name="Text 11">
            <a:extLst>
              <a:ext uri="{FF2B5EF4-FFF2-40B4-BE49-F238E27FC236}">
                <a16:creationId xmlns:a16="http://schemas.microsoft.com/office/drawing/2014/main" id="{94350377-B82D-2CFE-8D0E-A5397056DE2B}"/>
              </a:ext>
            </a:extLst>
          </p:cNvPr>
          <p:cNvSpPr/>
          <p:nvPr/>
        </p:nvSpPr>
        <p:spPr>
          <a:xfrm>
            <a:off x="6446520" y="2514600"/>
            <a:ext cx="4572000" cy="868680"/>
          </a:xfrm>
          <a:prstGeom prst="rect">
            <a:avLst/>
          </a:prstGeom>
          <a:noFill/>
          <a:ln/>
        </p:spPr>
        <p:txBody>
          <a:bodyPr wrap="square" rtlCol="0" anchor="ctr"/>
          <a:lstStyle/>
          <a:p>
            <a:pPr marL="0" indent="0">
              <a:lnSpc>
                <a:spcPts val="1700"/>
              </a:lnSpc>
              <a:buNone/>
            </a:pPr>
            <a:r>
              <a:rPr lang="en-US" sz="1250" dirty="0">
                <a:solidFill>
                  <a:srgbClr val="222533"/>
                </a:solidFill>
                <a:latin typeface="Calibri" pitchFamily="34" charset="0"/>
                <a:ea typeface="Calibri" pitchFamily="34" charset="-122"/>
                <a:cs typeface="Calibri" pitchFamily="34" charset="-120"/>
              </a:rPr>
              <a:t>Challenge costs, review medical necessity, explore alternatives, highlight inconsistencies</a:t>
            </a:r>
            <a:endParaRPr lang="en-US" sz="1250" dirty="0"/>
          </a:p>
        </p:txBody>
      </p:sp>
      <p:sp>
        <p:nvSpPr>
          <p:cNvPr id="14" name="Shape 12">
            <a:extLst>
              <a:ext uri="{FF2B5EF4-FFF2-40B4-BE49-F238E27FC236}">
                <a16:creationId xmlns:a16="http://schemas.microsoft.com/office/drawing/2014/main" id="{94625BC9-F2F1-D028-82D0-44B64B9C2E58}"/>
              </a:ext>
            </a:extLst>
          </p:cNvPr>
          <p:cNvSpPr/>
          <p:nvPr/>
        </p:nvSpPr>
        <p:spPr>
          <a:xfrm>
            <a:off x="548640" y="3749040"/>
            <a:ext cx="5212080" cy="1920240"/>
          </a:xfrm>
          <a:prstGeom prst="rect">
            <a:avLst/>
          </a:prstGeom>
          <a:solidFill>
            <a:srgbClr val="FFFFFF"/>
          </a:solidFill>
          <a:ln/>
          <a:effectLst>
            <a:outerShdw blurRad="76200" dist="25400" dir="5400000" algn="bl" rotWithShape="0">
              <a:srgbClr val="999999">
                <a:alpha val="25000"/>
              </a:srgbClr>
            </a:outerShdw>
          </a:effectLst>
        </p:spPr>
        <p:txBody>
          <a:bodyPr/>
          <a:lstStyle/>
          <a:p>
            <a:endParaRPr lang="en-US"/>
          </a:p>
        </p:txBody>
      </p:sp>
      <p:sp>
        <p:nvSpPr>
          <p:cNvPr id="15" name="Shape 13">
            <a:extLst>
              <a:ext uri="{FF2B5EF4-FFF2-40B4-BE49-F238E27FC236}">
                <a16:creationId xmlns:a16="http://schemas.microsoft.com/office/drawing/2014/main" id="{20142F75-7DC2-42B8-A7E9-3ABA5B6186A3}"/>
              </a:ext>
            </a:extLst>
          </p:cNvPr>
          <p:cNvSpPr/>
          <p:nvPr/>
        </p:nvSpPr>
        <p:spPr>
          <a:xfrm>
            <a:off x="822960" y="4023360"/>
            <a:ext cx="502920" cy="502920"/>
          </a:xfrm>
          <a:prstGeom prst="ellipse">
            <a:avLst/>
          </a:prstGeom>
          <a:solidFill>
            <a:srgbClr val="1E2761"/>
          </a:solidFill>
          <a:ln/>
        </p:spPr>
        <p:txBody>
          <a:bodyPr/>
          <a:lstStyle/>
          <a:p>
            <a:endParaRPr lang="en-US"/>
          </a:p>
        </p:txBody>
      </p:sp>
      <p:sp>
        <p:nvSpPr>
          <p:cNvPr id="16" name="Text 14">
            <a:extLst>
              <a:ext uri="{FF2B5EF4-FFF2-40B4-BE49-F238E27FC236}">
                <a16:creationId xmlns:a16="http://schemas.microsoft.com/office/drawing/2014/main" id="{5900FA4E-2DE8-92EF-D339-E0C990BCED65}"/>
              </a:ext>
            </a:extLst>
          </p:cNvPr>
          <p:cNvSpPr/>
          <p:nvPr/>
        </p:nvSpPr>
        <p:spPr>
          <a:xfrm>
            <a:off x="822960" y="4023360"/>
            <a:ext cx="502920" cy="502920"/>
          </a:xfrm>
          <a:prstGeom prst="rect">
            <a:avLst/>
          </a:prstGeom>
          <a:noFill/>
          <a:ln/>
        </p:spPr>
        <p:txBody>
          <a:bodyPr wrap="square" rtlCol="0" anchor="ctr"/>
          <a:lstStyle/>
          <a:p>
            <a:pPr marL="0" indent="0" algn="ctr">
              <a:buNone/>
            </a:pPr>
            <a:r>
              <a:rPr lang="en-US" sz="2000" b="1" dirty="0">
                <a:solidFill>
                  <a:srgbClr val="FFFFFF"/>
                </a:solidFill>
                <a:latin typeface="Calibri" pitchFamily="34" charset="0"/>
                <a:ea typeface="Calibri" pitchFamily="34" charset="-122"/>
                <a:cs typeface="Calibri" pitchFamily="34" charset="-120"/>
              </a:rPr>
              <a:t>3</a:t>
            </a:r>
            <a:endParaRPr lang="en-US" sz="2000" dirty="0"/>
          </a:p>
        </p:txBody>
      </p:sp>
      <p:sp>
        <p:nvSpPr>
          <p:cNvPr id="17" name="Text 15">
            <a:extLst>
              <a:ext uri="{FF2B5EF4-FFF2-40B4-BE49-F238E27FC236}">
                <a16:creationId xmlns:a16="http://schemas.microsoft.com/office/drawing/2014/main" id="{7F0B8FD6-AC08-8BE0-B907-0ABB7D77CEF3}"/>
              </a:ext>
            </a:extLst>
          </p:cNvPr>
          <p:cNvSpPr/>
          <p:nvPr/>
        </p:nvSpPr>
        <p:spPr>
          <a:xfrm>
            <a:off x="1554480" y="4023360"/>
            <a:ext cx="3931920" cy="502920"/>
          </a:xfrm>
          <a:prstGeom prst="rect">
            <a:avLst/>
          </a:prstGeom>
          <a:noFill/>
          <a:ln/>
        </p:spPr>
        <p:txBody>
          <a:bodyPr wrap="square" rtlCol="0" anchor="ctr"/>
          <a:lstStyle/>
          <a:p>
            <a:pPr marL="0" indent="0">
              <a:buNone/>
            </a:pPr>
            <a:r>
              <a:rPr lang="en-US" sz="1700" b="1" dirty="0">
                <a:solidFill>
                  <a:srgbClr val="1E2761"/>
                </a:solidFill>
                <a:latin typeface="Cambria" pitchFamily="34" charset="0"/>
                <a:ea typeface="Cambria" pitchFamily="34" charset="-122"/>
                <a:cs typeface="Cambria" pitchFamily="34" charset="-120"/>
              </a:rPr>
              <a:t>Review the planner’s methodology</a:t>
            </a:r>
            <a:endParaRPr lang="en-US" sz="1700" dirty="0"/>
          </a:p>
        </p:txBody>
      </p:sp>
      <p:sp>
        <p:nvSpPr>
          <p:cNvPr id="18" name="Text 16">
            <a:extLst>
              <a:ext uri="{FF2B5EF4-FFF2-40B4-BE49-F238E27FC236}">
                <a16:creationId xmlns:a16="http://schemas.microsoft.com/office/drawing/2014/main" id="{173843F5-2539-E450-86A5-4E77886E7452}"/>
              </a:ext>
            </a:extLst>
          </p:cNvPr>
          <p:cNvSpPr/>
          <p:nvPr/>
        </p:nvSpPr>
        <p:spPr>
          <a:xfrm>
            <a:off x="914400" y="4709160"/>
            <a:ext cx="4572000" cy="868680"/>
          </a:xfrm>
          <a:prstGeom prst="rect">
            <a:avLst/>
          </a:prstGeom>
          <a:noFill/>
          <a:ln/>
        </p:spPr>
        <p:txBody>
          <a:bodyPr wrap="square" rtlCol="0" anchor="ctr"/>
          <a:lstStyle/>
          <a:p>
            <a:pPr marL="0" indent="0">
              <a:lnSpc>
                <a:spcPts val="1700"/>
              </a:lnSpc>
              <a:buNone/>
            </a:pPr>
            <a:r>
              <a:rPr lang="en-US" sz="1250" dirty="0">
                <a:solidFill>
                  <a:srgbClr val="222533"/>
                </a:solidFill>
                <a:latin typeface="Calibri" pitchFamily="34" charset="0"/>
                <a:ea typeface="Calibri" pitchFamily="34" charset="-122"/>
                <a:cs typeface="Calibri" pitchFamily="34" charset="-120"/>
              </a:rPr>
              <a:t>The planner should follow the same process as a life care plan on a smaller scale</a:t>
            </a:r>
            <a:endParaRPr lang="en-US" sz="1250" dirty="0"/>
          </a:p>
        </p:txBody>
      </p:sp>
      <p:sp>
        <p:nvSpPr>
          <p:cNvPr id="19" name="Shape 17">
            <a:extLst>
              <a:ext uri="{FF2B5EF4-FFF2-40B4-BE49-F238E27FC236}">
                <a16:creationId xmlns:a16="http://schemas.microsoft.com/office/drawing/2014/main" id="{EF0C0CE0-EF0C-BA61-C7BD-B4708EF3114B}"/>
              </a:ext>
            </a:extLst>
          </p:cNvPr>
          <p:cNvSpPr/>
          <p:nvPr/>
        </p:nvSpPr>
        <p:spPr>
          <a:xfrm>
            <a:off x="6080760" y="3749040"/>
            <a:ext cx="5212080" cy="1920240"/>
          </a:xfrm>
          <a:prstGeom prst="rect">
            <a:avLst/>
          </a:prstGeom>
          <a:solidFill>
            <a:srgbClr val="FFFFFF"/>
          </a:solidFill>
          <a:ln/>
          <a:effectLst>
            <a:outerShdw blurRad="76200" dist="25400" dir="5400000" algn="bl" rotWithShape="0">
              <a:srgbClr val="999999">
                <a:alpha val="25000"/>
              </a:srgbClr>
            </a:outerShdw>
          </a:effectLst>
        </p:spPr>
        <p:txBody>
          <a:bodyPr/>
          <a:lstStyle/>
          <a:p>
            <a:endParaRPr lang="en-US" dirty="0"/>
          </a:p>
        </p:txBody>
      </p:sp>
      <p:sp>
        <p:nvSpPr>
          <p:cNvPr id="20" name="Shape 18">
            <a:extLst>
              <a:ext uri="{FF2B5EF4-FFF2-40B4-BE49-F238E27FC236}">
                <a16:creationId xmlns:a16="http://schemas.microsoft.com/office/drawing/2014/main" id="{763CE06D-325E-B212-4322-08A69F7F942F}"/>
              </a:ext>
            </a:extLst>
          </p:cNvPr>
          <p:cNvSpPr/>
          <p:nvPr/>
        </p:nvSpPr>
        <p:spPr>
          <a:xfrm>
            <a:off x="6355080" y="4023360"/>
            <a:ext cx="502920" cy="502920"/>
          </a:xfrm>
          <a:prstGeom prst="ellipse">
            <a:avLst/>
          </a:prstGeom>
          <a:solidFill>
            <a:srgbClr val="1E2761"/>
          </a:solidFill>
          <a:ln/>
        </p:spPr>
        <p:txBody>
          <a:bodyPr/>
          <a:lstStyle/>
          <a:p>
            <a:endParaRPr lang="en-US"/>
          </a:p>
        </p:txBody>
      </p:sp>
      <p:sp>
        <p:nvSpPr>
          <p:cNvPr id="21" name="Text 19">
            <a:extLst>
              <a:ext uri="{FF2B5EF4-FFF2-40B4-BE49-F238E27FC236}">
                <a16:creationId xmlns:a16="http://schemas.microsoft.com/office/drawing/2014/main" id="{980C925C-B2F9-200D-D5DD-ABCBE097ED81}"/>
              </a:ext>
            </a:extLst>
          </p:cNvPr>
          <p:cNvSpPr/>
          <p:nvPr/>
        </p:nvSpPr>
        <p:spPr>
          <a:xfrm>
            <a:off x="6355080" y="4023360"/>
            <a:ext cx="502920" cy="502920"/>
          </a:xfrm>
          <a:prstGeom prst="rect">
            <a:avLst/>
          </a:prstGeom>
          <a:noFill/>
          <a:ln/>
        </p:spPr>
        <p:txBody>
          <a:bodyPr wrap="square" rtlCol="0" anchor="ctr"/>
          <a:lstStyle/>
          <a:p>
            <a:pPr marL="0" indent="0" algn="ctr">
              <a:buNone/>
            </a:pPr>
            <a:r>
              <a:rPr lang="en-US" sz="2000" b="1" dirty="0">
                <a:solidFill>
                  <a:srgbClr val="FFFFFF"/>
                </a:solidFill>
                <a:latin typeface="Calibri" pitchFamily="34" charset="0"/>
                <a:ea typeface="Calibri" pitchFamily="34" charset="-122"/>
                <a:cs typeface="Calibri" pitchFamily="34" charset="-120"/>
              </a:rPr>
              <a:t>4</a:t>
            </a:r>
            <a:endParaRPr lang="en-US" sz="2000" dirty="0"/>
          </a:p>
        </p:txBody>
      </p:sp>
      <p:sp>
        <p:nvSpPr>
          <p:cNvPr id="22" name="Text 20">
            <a:extLst>
              <a:ext uri="{FF2B5EF4-FFF2-40B4-BE49-F238E27FC236}">
                <a16:creationId xmlns:a16="http://schemas.microsoft.com/office/drawing/2014/main" id="{18A27B24-C837-CBD3-81B6-0BE1F08A3128}"/>
              </a:ext>
            </a:extLst>
          </p:cNvPr>
          <p:cNvSpPr/>
          <p:nvPr/>
        </p:nvSpPr>
        <p:spPr>
          <a:xfrm>
            <a:off x="7086600" y="4023360"/>
            <a:ext cx="3931920" cy="502920"/>
          </a:xfrm>
          <a:prstGeom prst="rect">
            <a:avLst/>
          </a:prstGeom>
          <a:noFill/>
          <a:ln/>
        </p:spPr>
        <p:txBody>
          <a:bodyPr wrap="square" rtlCol="0" anchor="ctr"/>
          <a:lstStyle/>
          <a:p>
            <a:pPr marL="0" indent="0">
              <a:buNone/>
            </a:pPr>
            <a:r>
              <a:rPr lang="en-US" sz="1700" b="1" dirty="0">
                <a:solidFill>
                  <a:srgbClr val="1E2761"/>
                </a:solidFill>
                <a:latin typeface="Cambria" pitchFamily="34" charset="0"/>
                <a:ea typeface="Cambria" pitchFamily="34" charset="-122"/>
                <a:cs typeface="Cambria" pitchFamily="34" charset="-120"/>
              </a:rPr>
              <a:t>Highlight expert inconsistencies</a:t>
            </a:r>
            <a:endParaRPr lang="en-US" sz="1700" dirty="0"/>
          </a:p>
        </p:txBody>
      </p:sp>
      <p:sp>
        <p:nvSpPr>
          <p:cNvPr id="23" name="Text 21">
            <a:extLst>
              <a:ext uri="{FF2B5EF4-FFF2-40B4-BE49-F238E27FC236}">
                <a16:creationId xmlns:a16="http://schemas.microsoft.com/office/drawing/2014/main" id="{35EC42A1-9EE1-B485-441F-9A92F5A75E17}"/>
              </a:ext>
            </a:extLst>
          </p:cNvPr>
          <p:cNvSpPr/>
          <p:nvPr/>
        </p:nvSpPr>
        <p:spPr>
          <a:xfrm>
            <a:off x="6446520" y="4709160"/>
            <a:ext cx="4572000" cy="868680"/>
          </a:xfrm>
          <a:prstGeom prst="rect">
            <a:avLst/>
          </a:prstGeom>
          <a:noFill/>
          <a:ln/>
        </p:spPr>
        <p:txBody>
          <a:bodyPr wrap="square" rtlCol="0" anchor="ctr"/>
          <a:lstStyle/>
          <a:p>
            <a:pPr marL="0" indent="0">
              <a:lnSpc>
                <a:spcPts val="1700"/>
              </a:lnSpc>
              <a:buNone/>
            </a:pPr>
            <a:r>
              <a:rPr lang="en-US" sz="1250" dirty="0">
                <a:solidFill>
                  <a:srgbClr val="222533"/>
                </a:solidFill>
                <a:latin typeface="Calibri" pitchFamily="34" charset="0"/>
                <a:ea typeface="Calibri" pitchFamily="34" charset="-122"/>
                <a:cs typeface="Calibri" pitchFamily="34" charset="-120"/>
              </a:rPr>
              <a:t>Is the life care planner skipping critical steps, such as demonstrating the rationale for items in the report?</a:t>
            </a:r>
            <a:endParaRPr lang="en-US" sz="1250" dirty="0"/>
          </a:p>
        </p:txBody>
      </p:sp>
      <p:sp>
        <p:nvSpPr>
          <p:cNvPr id="24" name="Text 22">
            <a:extLst>
              <a:ext uri="{FF2B5EF4-FFF2-40B4-BE49-F238E27FC236}">
                <a16:creationId xmlns:a16="http://schemas.microsoft.com/office/drawing/2014/main" id="{F155DB59-C398-03C1-8F73-183F12412FFF}"/>
              </a:ext>
            </a:extLst>
          </p:cNvPr>
          <p:cNvSpPr/>
          <p:nvPr/>
        </p:nvSpPr>
        <p:spPr>
          <a:xfrm>
            <a:off x="11551615" y="6446520"/>
            <a:ext cx="457200" cy="274320"/>
          </a:xfrm>
          <a:prstGeom prst="rect">
            <a:avLst/>
          </a:prstGeom>
          <a:noFill/>
          <a:ln/>
        </p:spPr>
        <p:txBody>
          <a:bodyPr wrap="square" rtlCol="0" anchor="ctr"/>
          <a:lstStyle/>
          <a:p>
            <a:pPr marL="0" indent="0" algn="r">
              <a:buNone/>
            </a:pPr>
            <a:r>
              <a:rPr lang="en-US" sz="1000" dirty="0">
                <a:solidFill>
                  <a:srgbClr val="5B6072"/>
                </a:solidFill>
                <a:latin typeface="Calibri" pitchFamily="34" charset="0"/>
                <a:ea typeface="Calibri" pitchFamily="34" charset="-122"/>
                <a:cs typeface="Calibri" pitchFamily="34" charset="-120"/>
              </a:rPr>
              <a:t> </a:t>
            </a:r>
            <a:endParaRPr lang="en-US" sz="1000" dirty="0"/>
          </a:p>
        </p:txBody>
      </p:sp>
    </p:spTree>
    <p:extLst>
      <p:ext uri="{BB962C8B-B14F-4D97-AF65-F5344CB8AC3E}">
        <p14:creationId xmlns:p14="http://schemas.microsoft.com/office/powerpoint/2010/main" val="11165688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C4C24511-4045-15A4-F006-46E5C5E79035}"/>
              </a:ext>
            </a:extLst>
          </p:cNvPr>
          <p:cNvSpPr txBox="1"/>
          <p:nvPr/>
        </p:nvSpPr>
        <p:spPr>
          <a:xfrm>
            <a:off x="5630025" y="122138"/>
            <a:ext cx="6251110" cy="3566160"/>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6600" b="1" dirty="0">
                <a:latin typeface="+mj-lt"/>
                <a:ea typeface="+mj-ea"/>
                <a:cs typeface="+mj-cs"/>
              </a:rPr>
              <a:t>INTRODUCING</a:t>
            </a:r>
            <a:r>
              <a:rPr lang="en-US" sz="5400" b="1" dirty="0">
                <a:latin typeface="+mj-lt"/>
                <a:ea typeface="+mj-ea"/>
                <a:cs typeface="+mj-cs"/>
              </a:rPr>
              <a:t>:</a:t>
            </a:r>
          </a:p>
        </p:txBody>
      </p:sp>
      <p:pic>
        <p:nvPicPr>
          <p:cNvPr id="12" name="Picture 11">
            <a:extLst>
              <a:ext uri="{FF2B5EF4-FFF2-40B4-BE49-F238E27FC236}">
                <a16:creationId xmlns:a16="http://schemas.microsoft.com/office/drawing/2014/main" id="{4FDAE7F4-C78F-BA56-3571-7E9CA21826EF}"/>
              </a:ext>
            </a:extLst>
          </p:cNvPr>
          <p:cNvPicPr>
            <a:picLocks noChangeAspect="1"/>
          </p:cNvPicPr>
          <p:nvPr/>
        </p:nvPicPr>
        <p:blipFill>
          <a:blip r:embed="rId2"/>
          <a:srcRect t="606" r="-2" b="-2"/>
          <a:stretch>
            <a:fillRect/>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30"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2862" y="4409267"/>
            <a:ext cx="4243589" cy="18288"/>
          </a:xfrm>
          <a:custGeom>
            <a:avLst/>
            <a:gdLst>
              <a:gd name="csX0" fmla="*/ 0 w 4243589"/>
              <a:gd name="csY0" fmla="*/ 0 h 18288"/>
              <a:gd name="csX1" fmla="*/ 563791 w 4243589"/>
              <a:gd name="csY1" fmla="*/ 0 h 18288"/>
              <a:gd name="csX2" fmla="*/ 1042710 w 4243589"/>
              <a:gd name="csY2" fmla="*/ 0 h 18288"/>
              <a:gd name="csX3" fmla="*/ 1564066 w 4243589"/>
              <a:gd name="csY3" fmla="*/ 0 h 18288"/>
              <a:gd name="csX4" fmla="*/ 2212729 w 4243589"/>
              <a:gd name="csY4" fmla="*/ 0 h 18288"/>
              <a:gd name="csX5" fmla="*/ 2776520 w 4243589"/>
              <a:gd name="csY5" fmla="*/ 0 h 18288"/>
              <a:gd name="csX6" fmla="*/ 3297875 w 4243589"/>
              <a:gd name="csY6" fmla="*/ 0 h 18288"/>
              <a:gd name="csX7" fmla="*/ 4243589 w 4243589"/>
              <a:gd name="csY7" fmla="*/ 0 h 18288"/>
              <a:gd name="csX8" fmla="*/ 4243589 w 4243589"/>
              <a:gd name="csY8" fmla="*/ 18288 h 18288"/>
              <a:gd name="csX9" fmla="*/ 3637362 w 4243589"/>
              <a:gd name="csY9" fmla="*/ 18288 h 18288"/>
              <a:gd name="csX10" fmla="*/ 3116007 w 4243589"/>
              <a:gd name="csY10" fmla="*/ 18288 h 18288"/>
              <a:gd name="csX11" fmla="*/ 2424908 w 4243589"/>
              <a:gd name="csY11" fmla="*/ 18288 h 18288"/>
              <a:gd name="csX12" fmla="*/ 1861117 w 4243589"/>
              <a:gd name="csY12" fmla="*/ 18288 h 18288"/>
              <a:gd name="csX13" fmla="*/ 1382198 w 4243589"/>
              <a:gd name="csY13" fmla="*/ 18288 h 18288"/>
              <a:gd name="csX14" fmla="*/ 733535 w 4243589"/>
              <a:gd name="csY14" fmla="*/ 18288 h 18288"/>
              <a:gd name="csX15" fmla="*/ 0 w 4243589"/>
              <a:gd name="csY15" fmla="*/ 18288 h 18288"/>
              <a:gd name="csX16" fmla="*/ 0 w 4243589"/>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388B32C8-A196-E349-82D9-2E3BAFF8B47B}"/>
              </a:ext>
            </a:extLst>
          </p:cNvPr>
          <p:cNvSpPr txBox="1"/>
          <p:nvPr/>
        </p:nvSpPr>
        <p:spPr>
          <a:xfrm>
            <a:off x="2555631" y="1441938"/>
            <a:ext cx="7080738" cy="3974124"/>
          </a:xfrm>
          <a:prstGeom prst="rect">
            <a:avLst/>
          </a:prstGeom>
        </p:spPr>
        <p:txBody>
          <a:bodyPr vert="horz" lIns="91440" tIns="45720" rIns="91440" bIns="45720" rtlCol="0" anchor="ctr">
            <a:normAutofit/>
          </a:bodyPr>
          <a:lstStyle/>
          <a:p>
            <a:pPr algn="ctr">
              <a:lnSpc>
                <a:spcPct val="90000"/>
              </a:lnSpc>
              <a:spcBef>
                <a:spcPct val="0"/>
              </a:spcBef>
              <a:spcAft>
                <a:spcPts val="600"/>
              </a:spcAft>
            </a:pPr>
            <a:endParaRPr lang="en-US" sz="5400" b="1" dirty="0">
              <a:solidFill>
                <a:schemeClr val="bg1">
                  <a:lumMod val="95000"/>
                  <a:lumOff val="5000"/>
                </a:schemeClr>
              </a:solidFill>
              <a:latin typeface="+mj-lt"/>
              <a:ea typeface="+mj-ea"/>
              <a:cs typeface="+mj-cs"/>
            </a:endParaRPr>
          </a:p>
        </p:txBody>
      </p:sp>
      <p:sp>
        <p:nvSpPr>
          <p:cNvPr id="13" name="TextBox 12">
            <a:extLst>
              <a:ext uri="{FF2B5EF4-FFF2-40B4-BE49-F238E27FC236}">
                <a16:creationId xmlns:a16="http://schemas.microsoft.com/office/drawing/2014/main" id="{81DD1D52-28E3-7594-5ED9-1FA7A8D6A780}"/>
              </a:ext>
            </a:extLst>
          </p:cNvPr>
          <p:cNvSpPr txBox="1"/>
          <p:nvPr/>
        </p:nvSpPr>
        <p:spPr>
          <a:xfrm>
            <a:off x="5114865" y="3597776"/>
            <a:ext cx="8196470" cy="584775"/>
          </a:xfrm>
          <a:prstGeom prst="rect">
            <a:avLst/>
          </a:prstGeom>
          <a:noFill/>
        </p:spPr>
        <p:txBody>
          <a:bodyPr wrap="square" rtlCol="0">
            <a:spAutoFit/>
          </a:bodyPr>
          <a:lstStyle/>
          <a:p>
            <a:r>
              <a:rPr lang="en-US" sz="3200" dirty="0"/>
              <a:t>THE LIFE CARE NEEDS ASSESSMENT </a:t>
            </a:r>
          </a:p>
        </p:txBody>
      </p:sp>
    </p:spTree>
    <p:extLst>
      <p:ext uri="{BB962C8B-B14F-4D97-AF65-F5344CB8AC3E}">
        <p14:creationId xmlns:p14="http://schemas.microsoft.com/office/powerpoint/2010/main" val="3849669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checkerboard(across)">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109728"/>
          </a:xfrm>
          <a:prstGeom prst="rect">
            <a:avLst/>
          </a:prstGeom>
          <a:solidFill>
            <a:srgbClr val="1952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347472"/>
            <a:ext cx="8085034" cy="707886"/>
          </a:xfrm>
          <a:prstGeom prst="rect">
            <a:avLst/>
          </a:prstGeom>
          <a:noFill/>
        </p:spPr>
        <p:txBody>
          <a:bodyPr wrap="none">
            <a:spAutoFit/>
          </a:bodyPr>
          <a:lstStyle/>
          <a:p>
            <a:pPr>
              <a:defRPr sz="2800" b="1">
                <a:solidFill>
                  <a:srgbClr val="195291"/>
                </a:solidFill>
                <a:latin typeface="Aptos Display"/>
              </a:defRPr>
            </a:pPr>
            <a:r>
              <a:rPr sz="4000" dirty="0"/>
              <a:t>LIFE CARE NEEDS ASSESSMENT</a:t>
            </a:r>
            <a:r>
              <a:rPr lang="en-US" sz="4000" dirty="0"/>
              <a:t>???</a:t>
            </a:r>
            <a:endParaRPr sz="4000" dirty="0"/>
          </a:p>
        </p:txBody>
      </p:sp>
      <p:sp>
        <p:nvSpPr>
          <p:cNvPr id="4" name="TextBox 3"/>
          <p:cNvSpPr txBox="1"/>
          <p:nvPr/>
        </p:nvSpPr>
        <p:spPr>
          <a:xfrm>
            <a:off x="612648" y="868680"/>
            <a:ext cx="10698480" cy="320040"/>
          </a:xfrm>
          <a:prstGeom prst="rect">
            <a:avLst/>
          </a:prstGeom>
          <a:noFill/>
        </p:spPr>
        <p:txBody>
          <a:bodyPr wrap="none">
            <a:spAutoFit/>
          </a:bodyPr>
          <a:lstStyle/>
          <a:p>
            <a:pPr>
              <a:defRPr sz="1300">
                <a:solidFill>
                  <a:srgbClr val="5A626C"/>
                </a:solidFill>
                <a:latin typeface="Aptos"/>
              </a:defRPr>
            </a:pPr>
            <a:endParaRPr/>
          </a:p>
        </p:txBody>
      </p:sp>
      <p:sp>
        <p:nvSpPr>
          <p:cNvPr id="5" name="Rounded Rectangle 4"/>
          <p:cNvSpPr/>
          <p:nvPr/>
        </p:nvSpPr>
        <p:spPr>
          <a:xfrm>
            <a:off x="685800" y="1325880"/>
            <a:ext cx="10817352" cy="1417320"/>
          </a:xfrm>
          <a:prstGeom prst="roundRect">
            <a:avLst/>
          </a:prstGeom>
          <a:solidFill>
            <a:srgbClr val="FFFFFF"/>
          </a:solidFill>
          <a:ln>
            <a:solidFill>
              <a:srgbClr val="D2D8E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896112" y="1527048"/>
            <a:ext cx="2880360" cy="438912"/>
          </a:xfrm>
          <a:prstGeom prst="roundRect">
            <a:avLst/>
          </a:prstGeom>
          <a:solidFill>
            <a:srgbClr val="1952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500" b="1">
                <a:solidFill>
                  <a:srgbClr val="FFFFFF"/>
                </a:solidFill>
                <a:latin typeface="Aptos"/>
              </a:defRPr>
            </a:pPr>
            <a:r>
              <a:t>WHAT IS IT?</a:t>
            </a:r>
          </a:p>
        </p:txBody>
      </p:sp>
      <p:sp>
        <p:nvSpPr>
          <p:cNvPr id="7" name="TextBox 6"/>
          <p:cNvSpPr txBox="1"/>
          <p:nvPr/>
        </p:nvSpPr>
        <p:spPr>
          <a:xfrm>
            <a:off x="896112" y="2007881"/>
            <a:ext cx="10287000" cy="707886"/>
          </a:xfrm>
          <a:prstGeom prst="rect">
            <a:avLst/>
          </a:prstGeom>
          <a:noFill/>
        </p:spPr>
        <p:txBody>
          <a:bodyPr wrap="square">
            <a:spAutoFit/>
          </a:bodyPr>
          <a:lstStyle/>
          <a:p>
            <a:pPr>
              <a:defRPr sz="1800">
                <a:solidFill>
                  <a:srgbClr val="23282F"/>
                </a:solidFill>
                <a:latin typeface="Aptos"/>
              </a:defRPr>
            </a:pPr>
            <a:r>
              <a:rPr lang="en-US" sz="2000" dirty="0"/>
              <a:t>It’s an </a:t>
            </a:r>
            <a:r>
              <a:rPr lang="en-US" sz="2000" b="1" dirty="0"/>
              <a:t>ECONOMIC</a:t>
            </a:r>
            <a:r>
              <a:rPr lang="en-US" sz="2000" dirty="0"/>
              <a:t> Report. Only includes what is known at the time and adds in nonmarket production losses </a:t>
            </a:r>
            <a:endParaRPr sz="2000" dirty="0"/>
          </a:p>
        </p:txBody>
      </p:sp>
      <p:sp>
        <p:nvSpPr>
          <p:cNvPr id="8" name="Rounded Rectangle 7"/>
          <p:cNvSpPr/>
          <p:nvPr/>
        </p:nvSpPr>
        <p:spPr>
          <a:xfrm>
            <a:off x="685800" y="2926080"/>
            <a:ext cx="10817352" cy="1600200"/>
          </a:xfrm>
          <a:prstGeom prst="roundRect">
            <a:avLst/>
          </a:prstGeom>
          <a:solidFill>
            <a:srgbClr val="FFFFFF"/>
          </a:solidFill>
          <a:ln>
            <a:solidFill>
              <a:srgbClr val="D2D8E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ounded Rectangle 8"/>
          <p:cNvSpPr/>
          <p:nvPr/>
        </p:nvSpPr>
        <p:spPr>
          <a:xfrm>
            <a:off x="896112" y="3127248"/>
            <a:ext cx="2880360" cy="438912"/>
          </a:xfrm>
          <a:prstGeom prst="roundRect">
            <a:avLst/>
          </a:prstGeom>
          <a:solidFill>
            <a:srgbClr val="1952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500" b="1">
                <a:solidFill>
                  <a:srgbClr val="FFFFFF"/>
                </a:solidFill>
                <a:latin typeface="Aptos"/>
              </a:defRPr>
            </a:pPr>
            <a:r>
              <a:t>WHAT IS IT BASED ON?</a:t>
            </a:r>
          </a:p>
        </p:txBody>
      </p:sp>
      <p:sp>
        <p:nvSpPr>
          <p:cNvPr id="10" name="TextBox 9"/>
          <p:cNvSpPr txBox="1"/>
          <p:nvPr/>
        </p:nvSpPr>
        <p:spPr>
          <a:xfrm>
            <a:off x="914400" y="3675887"/>
            <a:ext cx="10287000" cy="652486"/>
          </a:xfrm>
          <a:prstGeom prst="rect">
            <a:avLst/>
          </a:prstGeom>
          <a:noFill/>
        </p:spPr>
        <p:txBody>
          <a:bodyPr wrap="square" tIns="18288" bIns="18288">
            <a:spAutoFit/>
          </a:bodyPr>
          <a:lstStyle/>
          <a:p>
            <a:pPr>
              <a:defRPr sz="1800">
                <a:solidFill>
                  <a:srgbClr val="23282F"/>
                </a:solidFill>
                <a:latin typeface="Aptos"/>
              </a:defRPr>
            </a:pPr>
            <a:r>
              <a:rPr lang="en-US" sz="2000" dirty="0"/>
              <a:t>Only the records that expert receives and “questions from retaining attorney” NOT BASED ON TREATERS</a:t>
            </a:r>
            <a:endParaRPr sz="2000" dirty="0"/>
          </a:p>
        </p:txBody>
      </p:sp>
      <p:sp>
        <p:nvSpPr>
          <p:cNvPr id="11" name="Rounded Rectangle 10"/>
          <p:cNvSpPr/>
          <p:nvPr/>
        </p:nvSpPr>
        <p:spPr>
          <a:xfrm>
            <a:off x="685800" y="4498848"/>
            <a:ext cx="10817352" cy="1664208"/>
          </a:xfrm>
          <a:prstGeom prst="roundRect">
            <a:avLst/>
          </a:prstGeom>
          <a:solidFill>
            <a:srgbClr val="FFFFFF"/>
          </a:solidFill>
          <a:ln>
            <a:solidFill>
              <a:srgbClr val="D2D8E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Rounded Rectangle 11"/>
          <p:cNvSpPr/>
          <p:nvPr/>
        </p:nvSpPr>
        <p:spPr>
          <a:xfrm>
            <a:off x="896112" y="4617720"/>
            <a:ext cx="2880360" cy="438912"/>
          </a:xfrm>
          <a:prstGeom prst="roundRect">
            <a:avLst/>
          </a:prstGeom>
          <a:solidFill>
            <a:srgbClr val="1952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500" b="1">
                <a:solidFill>
                  <a:srgbClr val="FFFFFF"/>
                </a:solidFill>
                <a:latin typeface="Aptos"/>
              </a:defRPr>
            </a:pPr>
            <a:r>
              <a:t>WHY DO THIS?</a:t>
            </a:r>
          </a:p>
        </p:txBody>
      </p:sp>
      <p:sp>
        <p:nvSpPr>
          <p:cNvPr id="13" name="TextBox 12"/>
          <p:cNvSpPr txBox="1"/>
          <p:nvPr/>
        </p:nvSpPr>
        <p:spPr>
          <a:xfrm>
            <a:off x="914400" y="5230368"/>
            <a:ext cx="10287000" cy="868680"/>
          </a:xfrm>
          <a:prstGeom prst="rect">
            <a:avLst/>
          </a:prstGeom>
          <a:noFill/>
        </p:spPr>
        <p:txBody>
          <a:bodyPr wrap="square" tIns="9144" bIns="9144">
            <a:spAutoFit/>
          </a:bodyPr>
          <a:lstStyle/>
          <a:p>
            <a:pPr>
              <a:defRPr sz="1800">
                <a:solidFill>
                  <a:srgbClr val="23282F"/>
                </a:solidFill>
                <a:latin typeface="Aptos"/>
              </a:defRPr>
            </a:pPr>
            <a:endParaRPr/>
          </a:p>
        </p:txBody>
      </p:sp>
      <p:sp>
        <p:nvSpPr>
          <p:cNvPr id="14" name="TextBox 13"/>
          <p:cNvSpPr txBox="1"/>
          <p:nvPr/>
        </p:nvSpPr>
        <p:spPr>
          <a:xfrm>
            <a:off x="713232" y="4498848"/>
            <a:ext cx="9854301" cy="1369606"/>
          </a:xfrm>
          <a:prstGeom prst="rect">
            <a:avLst/>
          </a:prstGeom>
          <a:noFill/>
        </p:spPr>
        <p:txBody>
          <a:bodyPr wrap="none">
            <a:spAutoFit/>
          </a:bodyPr>
          <a:lstStyle/>
          <a:p>
            <a:pPr>
              <a:defRPr sz="900">
                <a:solidFill>
                  <a:srgbClr val="5A626C"/>
                </a:solidFill>
                <a:latin typeface="Aptos"/>
              </a:defRPr>
            </a:pPr>
            <a:endParaRPr lang="en-US" dirty="0"/>
          </a:p>
          <a:p>
            <a:pPr>
              <a:defRPr sz="900">
                <a:solidFill>
                  <a:srgbClr val="5A626C"/>
                </a:solidFill>
                <a:latin typeface="Aptos"/>
              </a:defRPr>
            </a:pPr>
            <a:endParaRPr lang="en-US" dirty="0"/>
          </a:p>
          <a:p>
            <a:pPr>
              <a:defRPr sz="900">
                <a:solidFill>
                  <a:srgbClr val="5A626C"/>
                </a:solidFill>
                <a:latin typeface="Aptos"/>
              </a:defRPr>
            </a:pPr>
            <a:endParaRPr lang="en-US" dirty="0"/>
          </a:p>
          <a:p>
            <a:pPr>
              <a:defRPr sz="900">
                <a:solidFill>
                  <a:srgbClr val="5A626C"/>
                </a:solidFill>
                <a:latin typeface="Aptos"/>
              </a:defRPr>
            </a:pPr>
            <a:endParaRPr lang="en-US" dirty="0"/>
          </a:p>
          <a:p>
            <a:pPr>
              <a:defRPr sz="900">
                <a:solidFill>
                  <a:srgbClr val="5A626C"/>
                </a:solidFill>
                <a:latin typeface="Aptos"/>
              </a:defRPr>
            </a:pPr>
            <a:endParaRPr lang="en-US" dirty="0"/>
          </a:p>
          <a:p>
            <a:pPr>
              <a:defRPr sz="900">
                <a:solidFill>
                  <a:srgbClr val="5A626C"/>
                </a:solidFill>
                <a:latin typeface="Aptos"/>
              </a:defRPr>
            </a:pPr>
            <a:endParaRPr lang="en-US" dirty="0"/>
          </a:p>
          <a:p>
            <a:pPr>
              <a:defRPr sz="900">
                <a:solidFill>
                  <a:srgbClr val="5A626C"/>
                </a:solidFill>
                <a:latin typeface="Aptos"/>
              </a:defRPr>
            </a:pPr>
            <a:r>
              <a:rPr lang="en-US" b="1" dirty="0"/>
              <a:t>           </a:t>
            </a:r>
            <a:r>
              <a:rPr lang="en-US" sz="2000" b="1" dirty="0"/>
              <a:t>Ethical rules and industry standards that apply to LIFE CARE PLANS do not apply. </a:t>
            </a:r>
          </a:p>
          <a:p>
            <a:pPr>
              <a:defRPr sz="900">
                <a:solidFill>
                  <a:srgbClr val="5A626C"/>
                </a:solidFill>
                <a:latin typeface="Aptos"/>
              </a:defRPr>
            </a:pPr>
            <a:endParaRPr dirty="0"/>
          </a:p>
        </p:txBody>
      </p:sp>
      <p:sp>
        <p:nvSpPr>
          <p:cNvPr id="16" name="Slide Number Placeholder 15">
            <a:extLst>
              <a:ext uri="{FF2B5EF4-FFF2-40B4-BE49-F238E27FC236}">
                <a16:creationId xmlns:a16="http://schemas.microsoft.com/office/drawing/2014/main" id="{E4A4631C-0701-54C5-3BC1-3DC18C0FF034}"/>
              </a:ext>
            </a:extLst>
          </p:cNvPr>
          <p:cNvSpPr>
            <a:spLocks noGrp="1"/>
          </p:cNvSpPr>
          <p:nvPr>
            <p:ph type="sldNum" sz="quarter" idx="12"/>
          </p:nvPr>
        </p:nvSpPr>
        <p:spPr/>
        <p:txBody>
          <a:bodyPr/>
          <a:lstStyle/>
          <a:p>
            <a:fld id="{C1FF6DA9-008F-8B48-92A6-B652298478BF}" type="slidenum">
              <a:rPr lang="en-US" smtClean="0"/>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275EE0E-9720-A63A-0D2B-4FC6CBD674C0}"/>
              </a:ext>
            </a:extLst>
          </p:cNvPr>
          <p:cNvSpPr txBox="1"/>
          <p:nvPr/>
        </p:nvSpPr>
        <p:spPr>
          <a:xfrm>
            <a:off x="665062" y="766732"/>
            <a:ext cx="11526938" cy="5324535"/>
          </a:xfrm>
          <a:prstGeom prst="rect">
            <a:avLst/>
          </a:prstGeom>
          <a:noFill/>
        </p:spPr>
        <p:txBody>
          <a:bodyPr wrap="none" rtlCol="0">
            <a:spAutoFit/>
          </a:bodyPr>
          <a:lstStyle/>
          <a:p>
            <a:r>
              <a:rPr lang="en-US" sz="2000" b="1" dirty="0"/>
              <a:t>REAL LIFE EXAMPLE: </a:t>
            </a:r>
          </a:p>
          <a:p>
            <a:endParaRPr lang="en-US" sz="2000" dirty="0"/>
          </a:p>
          <a:p>
            <a:pPr marL="342900" indent="-342900">
              <a:buAutoNum type="alphaUcPeriod"/>
            </a:pPr>
            <a:r>
              <a:rPr lang="en-US" sz="2000" dirty="0"/>
              <a:t>For example, medications…. I’ll defer to the IME doctor on those issues, medications or whatever. </a:t>
            </a:r>
          </a:p>
          <a:p>
            <a:pPr marL="342900" indent="-342900">
              <a:buAutoNum type="alphaUcPeriod"/>
            </a:pPr>
            <a:endParaRPr lang="en-US" sz="2000" dirty="0"/>
          </a:p>
          <a:p>
            <a:r>
              <a:rPr lang="en-US" sz="2000" dirty="0"/>
              <a:t>Q: Why wouldn’t you refer to the treaters who are actually prescribing the medication? </a:t>
            </a:r>
          </a:p>
          <a:p>
            <a:endParaRPr lang="en-US" sz="2000" dirty="0"/>
          </a:p>
          <a:p>
            <a:pPr marL="342900" indent="-342900">
              <a:buAutoNum type="alphaUcPeriod"/>
            </a:pPr>
            <a:r>
              <a:rPr lang="en-US" sz="2000" b="1" dirty="0"/>
              <a:t>“WHY SHOULD I? I HAVE NO REASON TO. </a:t>
            </a:r>
          </a:p>
          <a:p>
            <a:pPr marL="342900" indent="-342900">
              <a:buAutoNum type="alphaUcPeriod"/>
            </a:pPr>
            <a:endParaRPr lang="en-US" sz="2000" dirty="0"/>
          </a:p>
          <a:p>
            <a:r>
              <a:rPr lang="en-US" sz="2000" dirty="0"/>
              <a:t>Q. But aren’t they the ones that are actually doing the treatment? </a:t>
            </a:r>
          </a:p>
          <a:p>
            <a:endParaRPr lang="en-US" sz="2000" dirty="0"/>
          </a:p>
          <a:p>
            <a:r>
              <a:rPr lang="en-US" sz="2000" dirty="0"/>
              <a:t>A. No, the IME doctor is giving me the information I need. Treaters can add that. If they – if the treaters want </a:t>
            </a:r>
          </a:p>
          <a:p>
            <a:r>
              <a:rPr lang="en-US" sz="2000" dirty="0"/>
              <a:t>answer the questions, that’s fine, I just present the question.  I’ll say it to either – either a treater</a:t>
            </a:r>
          </a:p>
          <a:p>
            <a:r>
              <a:rPr lang="en-US" sz="2000" dirty="0"/>
              <a:t>or independent medical evaluation doc. </a:t>
            </a:r>
            <a:r>
              <a:rPr lang="en-US" sz="2000" b="1" dirty="0"/>
              <a:t>I really don’t care. It doesn’t matter to me. </a:t>
            </a:r>
          </a:p>
          <a:p>
            <a:endParaRPr lang="en-US" sz="2000" dirty="0"/>
          </a:p>
          <a:p>
            <a:r>
              <a:rPr lang="en-US" sz="2000" dirty="0"/>
              <a:t>Q. Doesn’t matter to you if the treating physician doesn’t agree with the recommendations of the IME? </a:t>
            </a:r>
          </a:p>
          <a:p>
            <a:endParaRPr lang="en-US" sz="2000" dirty="0"/>
          </a:p>
          <a:p>
            <a:r>
              <a:rPr lang="en-US" sz="2000" dirty="0"/>
              <a:t>A. They can do their own. </a:t>
            </a:r>
          </a:p>
        </p:txBody>
      </p:sp>
    </p:spTree>
    <p:extLst>
      <p:ext uri="{BB962C8B-B14F-4D97-AF65-F5344CB8AC3E}">
        <p14:creationId xmlns:p14="http://schemas.microsoft.com/office/powerpoint/2010/main" val="30659822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FD073016-B734-483B-8953-5BADEE1451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38600" y="0"/>
            <a:ext cx="8157458" cy="6858000"/>
          </a:xfrm>
          <a:prstGeom prst="rect">
            <a:avLst/>
          </a:prstGeom>
          <a:gradFill>
            <a:gsLst>
              <a:gs pos="2000">
                <a:schemeClr val="accent1"/>
              </a:gs>
              <a:gs pos="78000">
                <a:schemeClr val="accent1">
                  <a:lumMod val="50000"/>
                </a:schemeClr>
              </a:gs>
              <a:gs pos="100000">
                <a:srgbClr val="000000">
                  <a:alpha val="85000"/>
                </a:srgb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90A7EAB6-59D3-4325-8DE6-E0CA4009CE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4537" y="1839884"/>
            <a:ext cx="8157460" cy="5017687"/>
          </a:xfrm>
          <a:prstGeom prst="rect">
            <a:avLst/>
          </a:prstGeom>
          <a:gradFill>
            <a:gsLst>
              <a:gs pos="0">
                <a:schemeClr val="accent1">
                  <a:lumMod val="60000"/>
                  <a:lumOff val="40000"/>
                  <a:alpha val="30000"/>
                </a:schemeClr>
              </a:gs>
              <a:gs pos="100000">
                <a:srgbClr val="000000">
                  <a:alpha val="44000"/>
                </a:srgb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063179" y="-33131"/>
            <a:ext cx="6857999" cy="6923403"/>
          </a:xfrm>
          <a:prstGeom prst="rect">
            <a:avLst/>
          </a:prstGeom>
          <a:gradFill>
            <a:gsLst>
              <a:gs pos="56000">
                <a:schemeClr val="accent1">
                  <a:lumMod val="60000"/>
                  <a:lumOff val="40000"/>
                  <a:alpha val="0"/>
                </a:schemeClr>
              </a:gs>
              <a:gs pos="100000">
                <a:schemeClr val="accent1"/>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65A22BD9-7E5A-D3CF-518D-7362472744D3}"/>
              </a:ext>
            </a:extLst>
          </p:cNvPr>
          <p:cNvPicPr>
            <a:picLocks noChangeAspect="1"/>
          </p:cNvPicPr>
          <p:nvPr/>
        </p:nvPicPr>
        <p:blipFill>
          <a:blip r:embed="rId2"/>
          <a:stretch>
            <a:fillRect/>
          </a:stretch>
        </p:blipFill>
        <p:spPr>
          <a:xfrm>
            <a:off x="1643865" y="457200"/>
            <a:ext cx="8904269" cy="5943600"/>
          </a:xfrm>
          <a:prstGeom prst="rect">
            <a:avLst/>
          </a:prstGeom>
        </p:spPr>
      </p:pic>
    </p:spTree>
    <p:extLst>
      <p:ext uri="{BB962C8B-B14F-4D97-AF65-F5344CB8AC3E}">
        <p14:creationId xmlns:p14="http://schemas.microsoft.com/office/powerpoint/2010/main" val="22303948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109728"/>
          </a:xfrm>
          <a:prstGeom prst="rect">
            <a:avLst/>
          </a:prstGeom>
          <a:solidFill>
            <a:srgbClr val="195291"/>
          </a:solidFill>
          <a:ln>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365760"/>
            <a:ext cx="10972800" cy="502920"/>
          </a:xfrm>
          <a:prstGeom prst="rect">
            <a:avLst/>
          </a:prstGeom>
          <a:noFill/>
          <a:ln>
            <a:solidFill/>
          </a:ln>
        </p:spPr>
        <p:txBody>
          <a:bodyPr wrap="none">
            <a:spAutoFit/>
          </a:bodyPr>
          <a:lstStyle/>
          <a:p>
            <a:pPr>
              <a:defRPr sz="2700" b="1">
                <a:solidFill>
                  <a:srgbClr val="1E3046"/>
                </a:solidFill>
                <a:latin typeface="Aptos Display"/>
              </a:defRPr>
            </a:pPr>
            <a:r>
              <a:rPr>
                <a:solidFill/>
              </a:rPr>
              <a:t>LOSS OF NONMARKET PRODUCTION</a:t>
            </a:r>
          </a:p>
        </p:txBody>
      </p:sp>
      <p:sp>
        <p:nvSpPr>
          <p:cNvPr id="5" name="Rounded Rectangle 4"/>
          <p:cNvSpPr/>
          <p:nvPr/>
        </p:nvSpPr>
        <p:spPr>
          <a:xfrm>
            <a:off x="685800" y="1417320"/>
            <a:ext cx="10817352" cy="1874519"/>
          </a:xfrm>
          <a:prstGeom prst="roundRect">
            <a:avLst/>
          </a:prstGeom>
          <a:solidFill>
            <a:srgbClr val="FFFFFF"/>
          </a:solidFill>
          <a:ln>
            <a:solidFill>
              <a:srgbClr val="D6DAE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941832" y="1618488"/>
            <a:ext cx="864211" cy="292388"/>
          </a:xfrm>
          <a:prstGeom prst="rect">
            <a:avLst/>
          </a:prstGeom>
          <a:noFill/>
          <a:ln>
            <a:solidFill/>
          </a:ln>
        </p:spPr>
        <p:txBody>
          <a:bodyPr wrap="none">
            <a:spAutoFit/>
          </a:bodyPr>
          <a:lstStyle/>
          <a:p>
            <a:pPr>
              <a:defRPr sz="1300" b="1">
                <a:solidFill>
                  <a:srgbClr val="1E3046"/>
                </a:solidFill>
                <a:latin typeface="Aptos"/>
              </a:defRPr>
            </a:pPr>
            <a:r>
              <a:rPr dirty="0">
                <a:solidFill/>
              </a:rPr>
              <a:t>A</a:t>
            </a:r>
            <a:r>
              <a:rPr lang="en-US" dirty="0">
                <a:solidFill/>
              </a:rPr>
              <a:t>MANDA</a:t>
            </a:r>
            <a:endParaRPr dirty="0">
              <a:solidFill/>
            </a:endParaRPr>
          </a:p>
        </p:txBody>
      </p:sp>
      <p:sp>
        <p:nvSpPr>
          <p:cNvPr id="7" name="TextBox 6"/>
          <p:cNvSpPr txBox="1"/>
          <p:nvPr/>
        </p:nvSpPr>
        <p:spPr>
          <a:xfrm>
            <a:off x="941832" y="2039112"/>
            <a:ext cx="10305288" cy="969496"/>
          </a:xfrm>
          <a:prstGeom prst="rect">
            <a:avLst/>
          </a:prstGeom>
          <a:noFill/>
          <a:ln>
            <a:solidFill/>
          </a:ln>
        </p:spPr>
        <p:txBody>
          <a:bodyPr wrap="square">
            <a:spAutoFit/>
          </a:bodyPr>
          <a:lstStyle/>
          <a:p>
            <a:pPr>
              <a:spcAft>
                <a:spcPts val="0"/>
              </a:spcAft>
              <a:defRPr sz="1900">
                <a:solidFill>
                  <a:srgbClr val="23282F"/>
                </a:solidFill>
                <a:latin typeface="Aptos"/>
              </a:defRPr>
            </a:pPr>
            <a:r>
              <a:rPr dirty="0">
                <a:solidFill/>
              </a:rPr>
              <a:t>Okay. So</a:t>
            </a:r>
            <a:r>
              <a:rPr lang="en-US" dirty="0">
                <a:solidFill/>
              </a:rPr>
              <a:t>, </a:t>
            </a:r>
            <a:r>
              <a:rPr dirty="0">
                <a:solidFill/>
              </a:rPr>
              <a:t>then you talk about this nonmarket production. So</a:t>
            </a:r>
            <a:r>
              <a:rPr lang="en-US" dirty="0">
                <a:solidFill/>
              </a:rPr>
              <a:t>, </a:t>
            </a:r>
            <a:r>
              <a:rPr dirty="0">
                <a:solidFill/>
              </a:rPr>
              <a:t>what I want to find out from you is the way you calculate this nonmarket production, are there articles or anything that I can look at to say the proper way to calculate it?</a:t>
            </a:r>
          </a:p>
        </p:txBody>
      </p:sp>
      <p:sp>
        <p:nvSpPr>
          <p:cNvPr id="8" name="Rounded Rectangle 7"/>
          <p:cNvSpPr/>
          <p:nvPr/>
        </p:nvSpPr>
        <p:spPr>
          <a:xfrm>
            <a:off x="646971" y="3477292"/>
            <a:ext cx="10817352" cy="2606040"/>
          </a:xfrm>
          <a:prstGeom prst="roundRect">
            <a:avLst/>
          </a:prstGeom>
          <a:solidFill>
            <a:srgbClr val="195291"/>
          </a:solidFill>
          <a:ln>
            <a:solidFill>
              <a:srgbClr val="1952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941832" y="3721608"/>
            <a:ext cx="765402" cy="292388"/>
          </a:xfrm>
          <a:prstGeom prst="rect">
            <a:avLst/>
          </a:prstGeom>
          <a:noFill/>
          <a:ln>
            <a:solidFill/>
          </a:ln>
        </p:spPr>
        <p:txBody>
          <a:bodyPr wrap="none">
            <a:spAutoFit/>
          </a:bodyPr>
          <a:lstStyle/>
          <a:p>
            <a:pPr>
              <a:defRPr sz="1300" b="1">
                <a:solidFill>
                  <a:srgbClr val="FFFFFF"/>
                </a:solidFill>
                <a:latin typeface="Aptos"/>
              </a:defRPr>
            </a:pPr>
            <a:r>
              <a:rPr dirty="0">
                <a:solidFill>
                  <a:schemeClr val="bg1"/>
                </a:solidFill>
              </a:rPr>
              <a:t>EXPERT</a:t>
            </a:r>
          </a:p>
        </p:txBody>
      </p:sp>
      <p:sp>
        <p:nvSpPr>
          <p:cNvPr id="10" name="TextBox 9"/>
          <p:cNvSpPr txBox="1"/>
          <p:nvPr/>
        </p:nvSpPr>
        <p:spPr>
          <a:xfrm>
            <a:off x="903003" y="4041648"/>
            <a:ext cx="10305288" cy="1477328"/>
          </a:xfrm>
          <a:prstGeom prst="rect">
            <a:avLst/>
          </a:prstGeom>
          <a:noFill/>
          <a:ln>
            <a:solidFill/>
          </a:ln>
        </p:spPr>
        <p:txBody>
          <a:bodyPr wrap="square">
            <a:spAutoFit/>
          </a:bodyPr>
          <a:lstStyle/>
          <a:p>
            <a:pPr>
              <a:spcAft>
                <a:spcPts val="0"/>
              </a:spcAft>
              <a:defRPr sz="1800">
                <a:solidFill>
                  <a:srgbClr val="FFFFFF"/>
                </a:solidFill>
                <a:latin typeface="Aptos"/>
              </a:defRPr>
            </a:pPr>
            <a:r>
              <a:rPr dirty="0">
                <a:solidFill>
                  <a:schemeClr val="bg1"/>
                </a:solidFill>
              </a:rPr>
              <a:t>Well, the proper way to calculate it is simply the number of hours that are needed to replace the lost efficiency. In other words -- Well, for example, nonmarket production is everything that a person does outside of a regular job in the labor market, everything at home as well as assistance they need. </a:t>
            </a:r>
            <a:r>
              <a:rPr b="1" dirty="0">
                <a:solidFill>
                  <a:schemeClr val="bg1"/>
                </a:solidFill>
              </a:rPr>
              <a:t>So I simply ask them, you know, what would it take -- how much assistance would you need to replace that which you can no longer do or do less efficiently than you did before this injury.</a:t>
            </a:r>
          </a:p>
        </p:txBody>
      </p:sp>
      <p:sp>
        <p:nvSpPr>
          <p:cNvPr id="11" name="Slide Number Placeholder 10">
            <a:extLst>
              <a:ext uri="{FF2B5EF4-FFF2-40B4-BE49-F238E27FC236}">
                <a16:creationId xmlns:a16="http://schemas.microsoft.com/office/drawing/2014/main" id="{D1D9AB6B-C8C3-666D-9A21-E47FFAC565F9}"/>
              </a:ext>
            </a:extLst>
          </p:cNvPr>
          <p:cNvSpPr>
            <a:spLocks noGrp="1"/>
          </p:cNvSpPr>
          <p:nvPr>
            <p:ph type="sldNum" sz="quarter" idx="12"/>
          </p:nvPr>
        </p:nvSpPr>
        <p:spPr/>
        <p:txBody>
          <a:bodyPr/>
          <a:lstStyle/>
          <a:p>
            <a:fld id="{C1FF6DA9-008F-8B48-92A6-B652298478BF}" type="slidenum">
              <a:rPr lang="en-US" smtClean="0"/>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109728"/>
          </a:xfrm>
          <a:prstGeom prst="rect">
            <a:avLst/>
          </a:prstGeom>
          <a:solidFill>
            <a:srgbClr val="195291"/>
          </a:solidFill>
          <a:ln>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365760"/>
            <a:ext cx="10972800" cy="502920"/>
          </a:xfrm>
          <a:prstGeom prst="rect">
            <a:avLst/>
          </a:prstGeom>
          <a:noFill/>
          <a:ln>
            <a:solidFill/>
          </a:ln>
        </p:spPr>
        <p:txBody>
          <a:bodyPr wrap="none">
            <a:spAutoFit/>
          </a:bodyPr>
          <a:lstStyle/>
          <a:p>
            <a:pPr>
              <a:defRPr sz="2700" b="1">
                <a:solidFill>
                  <a:srgbClr val="1E3046"/>
                </a:solidFill>
                <a:latin typeface="Aptos Display"/>
              </a:defRPr>
            </a:pPr>
            <a:r>
              <a:rPr>
                <a:solidFill/>
              </a:rPr>
              <a:t>LOSS OF NONMARKET PRODUCTION</a:t>
            </a:r>
          </a:p>
        </p:txBody>
      </p:sp>
      <p:sp>
        <p:nvSpPr>
          <p:cNvPr id="4" name="TextBox 3"/>
          <p:cNvSpPr txBox="1"/>
          <p:nvPr/>
        </p:nvSpPr>
        <p:spPr>
          <a:xfrm>
            <a:off x="612648" y="914400"/>
            <a:ext cx="184731" cy="292388"/>
          </a:xfrm>
          <a:prstGeom prst="rect">
            <a:avLst/>
          </a:prstGeom>
          <a:noFill/>
          <a:ln>
            <a:solidFill/>
          </a:ln>
        </p:spPr>
        <p:txBody>
          <a:bodyPr wrap="none">
            <a:spAutoFit/>
          </a:bodyPr>
          <a:lstStyle/>
          <a:p>
            <a:pPr>
              <a:defRPr sz="1300">
                <a:solidFill>
                  <a:srgbClr val="5C646E"/>
                </a:solidFill>
                <a:latin typeface="Aptos"/>
              </a:defRPr>
            </a:pPr>
            <a:endParaRPr dirty="0">
              <a:solidFill/>
            </a:endParaRPr>
          </a:p>
        </p:txBody>
      </p:sp>
      <p:sp>
        <p:nvSpPr>
          <p:cNvPr id="5" name="Rounded Rectangle 4"/>
          <p:cNvSpPr/>
          <p:nvPr/>
        </p:nvSpPr>
        <p:spPr>
          <a:xfrm>
            <a:off x="685800" y="1417320"/>
            <a:ext cx="10817352" cy="1417320"/>
          </a:xfrm>
          <a:prstGeom prst="roundRect">
            <a:avLst/>
          </a:prstGeom>
          <a:solidFill>
            <a:srgbClr val="195291"/>
          </a:solidFill>
          <a:ln>
            <a:solidFill>
              <a:srgbClr val="1952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941832" y="1485900"/>
            <a:ext cx="765402" cy="292388"/>
          </a:xfrm>
          <a:prstGeom prst="rect">
            <a:avLst/>
          </a:prstGeom>
          <a:noFill/>
          <a:ln>
            <a:solidFill/>
          </a:ln>
        </p:spPr>
        <p:txBody>
          <a:bodyPr wrap="none">
            <a:spAutoFit/>
          </a:bodyPr>
          <a:lstStyle/>
          <a:p>
            <a:pPr>
              <a:defRPr sz="1300" b="1">
                <a:solidFill>
                  <a:srgbClr val="FFFFFF"/>
                </a:solidFill>
                <a:latin typeface="Aptos"/>
              </a:defRPr>
            </a:pPr>
            <a:r>
              <a:rPr dirty="0">
                <a:solidFill>
                  <a:schemeClr val="bg1"/>
                </a:solidFill>
              </a:rPr>
              <a:t>EXPERT</a:t>
            </a:r>
          </a:p>
        </p:txBody>
      </p:sp>
      <p:sp>
        <p:nvSpPr>
          <p:cNvPr id="7" name="TextBox 6"/>
          <p:cNvSpPr txBox="1"/>
          <p:nvPr/>
        </p:nvSpPr>
        <p:spPr>
          <a:xfrm>
            <a:off x="928116" y="1828800"/>
            <a:ext cx="10305288" cy="769441"/>
          </a:xfrm>
          <a:prstGeom prst="rect">
            <a:avLst/>
          </a:prstGeom>
          <a:noFill/>
          <a:ln>
            <a:solidFill/>
          </a:ln>
        </p:spPr>
        <p:txBody>
          <a:bodyPr wrap="square">
            <a:spAutoFit/>
          </a:bodyPr>
          <a:lstStyle/>
          <a:p>
            <a:pPr>
              <a:spcAft>
                <a:spcPts val="0"/>
              </a:spcAft>
              <a:defRPr sz="2200">
                <a:solidFill>
                  <a:srgbClr val="FFFFFF"/>
                </a:solidFill>
                <a:latin typeface="Aptos"/>
              </a:defRPr>
            </a:pPr>
            <a:r>
              <a:rPr dirty="0">
                <a:solidFill>
                  <a:schemeClr val="bg1"/>
                </a:solidFill>
              </a:rPr>
              <a:t>If it took you one hour before, and it takes you two hours now, that's how you calculate it. That's one hour of lost efficiency.</a:t>
            </a:r>
          </a:p>
        </p:txBody>
      </p:sp>
      <p:sp>
        <p:nvSpPr>
          <p:cNvPr id="8" name="Rounded Rectangle 7"/>
          <p:cNvSpPr/>
          <p:nvPr/>
        </p:nvSpPr>
        <p:spPr>
          <a:xfrm>
            <a:off x="685800" y="3063240"/>
            <a:ext cx="10817352" cy="1874519"/>
          </a:xfrm>
          <a:prstGeom prst="roundRect">
            <a:avLst/>
          </a:prstGeom>
          <a:solidFill>
            <a:srgbClr val="FFFFFF"/>
          </a:solidFill>
          <a:ln>
            <a:solidFill>
              <a:srgbClr val="D6DAE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941832" y="3264408"/>
            <a:ext cx="1828800" cy="320040"/>
          </a:xfrm>
          <a:prstGeom prst="rect">
            <a:avLst/>
          </a:prstGeom>
          <a:noFill/>
          <a:ln>
            <a:solidFill/>
          </a:ln>
        </p:spPr>
        <p:txBody>
          <a:bodyPr wrap="none">
            <a:spAutoFit/>
          </a:bodyPr>
          <a:lstStyle/>
          <a:p>
            <a:pPr>
              <a:defRPr sz="1300" b="1">
                <a:solidFill>
                  <a:srgbClr val="1E3046"/>
                </a:solidFill>
                <a:latin typeface="Aptos"/>
              </a:defRPr>
            </a:pPr>
            <a:r>
              <a:rPr>
                <a:solidFill/>
              </a:rPr>
              <a:t>ATTORNEY</a:t>
            </a:r>
          </a:p>
        </p:txBody>
      </p:sp>
      <p:sp>
        <p:nvSpPr>
          <p:cNvPr id="10" name="TextBox 9"/>
          <p:cNvSpPr txBox="1"/>
          <p:nvPr/>
        </p:nvSpPr>
        <p:spPr>
          <a:xfrm>
            <a:off x="941832" y="3685032"/>
            <a:ext cx="10305288" cy="1051560"/>
          </a:xfrm>
          <a:prstGeom prst="rect">
            <a:avLst/>
          </a:prstGeom>
          <a:noFill/>
          <a:ln>
            <a:solidFill/>
          </a:ln>
        </p:spPr>
        <p:txBody>
          <a:bodyPr wrap="square">
            <a:spAutoFit/>
          </a:bodyPr>
          <a:lstStyle/>
          <a:p>
            <a:pPr>
              <a:spcAft>
                <a:spcPts val="0"/>
              </a:spcAft>
              <a:defRPr sz="2000">
                <a:solidFill>
                  <a:srgbClr val="23282F"/>
                </a:solidFill>
                <a:latin typeface="Aptos"/>
              </a:defRPr>
            </a:pPr>
            <a:r>
              <a:rPr dirty="0">
                <a:solidFill/>
              </a:rPr>
              <a:t>Wait a minute. So if you and I are sitting here, and you're doing this for me, and you say to me, Amanda, how many hours would it take to replace what's difficult for you, you're going to go off whatever number I say?</a:t>
            </a:r>
          </a:p>
        </p:txBody>
      </p:sp>
      <p:sp>
        <p:nvSpPr>
          <p:cNvPr id="11" name="Rounded Rectangle 10"/>
          <p:cNvSpPr/>
          <p:nvPr/>
        </p:nvSpPr>
        <p:spPr>
          <a:xfrm>
            <a:off x="685800" y="5111496"/>
            <a:ext cx="10817352" cy="1051560"/>
          </a:xfrm>
          <a:prstGeom prst="roundRect">
            <a:avLst/>
          </a:prstGeom>
          <a:solidFill>
            <a:srgbClr val="195291"/>
          </a:solidFill>
          <a:ln>
            <a:solidFill>
              <a:srgbClr val="1952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2" name="TextBox 11"/>
          <p:cNvSpPr txBox="1"/>
          <p:nvPr/>
        </p:nvSpPr>
        <p:spPr>
          <a:xfrm>
            <a:off x="941832" y="5317236"/>
            <a:ext cx="765402" cy="292388"/>
          </a:xfrm>
          <a:prstGeom prst="rect">
            <a:avLst/>
          </a:prstGeom>
          <a:noFill/>
          <a:ln>
            <a:solidFill/>
          </a:ln>
        </p:spPr>
        <p:txBody>
          <a:bodyPr wrap="none">
            <a:spAutoFit/>
          </a:bodyPr>
          <a:lstStyle/>
          <a:p>
            <a:pPr>
              <a:defRPr sz="1300" b="1">
                <a:solidFill>
                  <a:srgbClr val="FFFFFF"/>
                </a:solidFill>
                <a:latin typeface="Aptos"/>
              </a:defRPr>
            </a:pPr>
            <a:r>
              <a:rPr dirty="0">
                <a:solidFill>
                  <a:schemeClr val="bg1"/>
                </a:solidFill>
              </a:rPr>
              <a:t>EXPERT</a:t>
            </a:r>
          </a:p>
        </p:txBody>
      </p:sp>
      <p:sp>
        <p:nvSpPr>
          <p:cNvPr id="13" name="TextBox 12"/>
          <p:cNvSpPr txBox="1"/>
          <p:nvPr/>
        </p:nvSpPr>
        <p:spPr>
          <a:xfrm>
            <a:off x="928116" y="5671566"/>
            <a:ext cx="10305288" cy="430887"/>
          </a:xfrm>
          <a:prstGeom prst="rect">
            <a:avLst/>
          </a:prstGeom>
          <a:noFill/>
          <a:ln>
            <a:solidFill/>
          </a:ln>
        </p:spPr>
        <p:txBody>
          <a:bodyPr wrap="square">
            <a:spAutoFit/>
          </a:bodyPr>
          <a:lstStyle/>
          <a:p>
            <a:pPr>
              <a:spcAft>
                <a:spcPts val="0"/>
              </a:spcAft>
              <a:defRPr sz="2200">
                <a:solidFill>
                  <a:srgbClr val="FFFFFF"/>
                </a:solidFill>
                <a:latin typeface="Aptos"/>
              </a:defRPr>
            </a:pPr>
            <a:r>
              <a:rPr dirty="0">
                <a:solidFill>
                  <a:schemeClr val="bg1"/>
                </a:solidFill>
              </a:rPr>
              <a:t>Yeah, comparing it to the American Community Survey.</a:t>
            </a:r>
          </a:p>
        </p:txBody>
      </p:sp>
      <p:sp>
        <p:nvSpPr>
          <p:cNvPr id="15" name="Slide Number Placeholder 14">
            <a:extLst>
              <a:ext uri="{FF2B5EF4-FFF2-40B4-BE49-F238E27FC236}">
                <a16:creationId xmlns:a16="http://schemas.microsoft.com/office/drawing/2014/main" id="{4071DAB0-723E-D44C-29BE-2F4DD35AB185}"/>
              </a:ext>
            </a:extLst>
          </p:cNvPr>
          <p:cNvSpPr>
            <a:spLocks noGrp="1"/>
          </p:cNvSpPr>
          <p:nvPr>
            <p:ph type="sldNum" sz="quarter" idx="12"/>
          </p:nvPr>
        </p:nvSpPr>
        <p:spPr/>
        <p:txBody>
          <a:bodyPr/>
          <a:lstStyle/>
          <a:p>
            <a:fld id="{C1FF6DA9-008F-8B48-92A6-B652298478BF}" type="slidenum">
              <a:rPr lang="en-US" smtClean="0"/>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0316812C-5E82-674B-B64E-0A378B9E159D}"/>
              </a:ext>
            </a:extLst>
          </p:cNvPr>
          <p:cNvPicPr>
            <a:picLocks noChangeAspect="1"/>
          </p:cNvPicPr>
          <p:nvPr/>
        </p:nvPicPr>
        <p:blipFill>
          <a:blip r:embed="rId2"/>
          <a:stretch>
            <a:fillRect/>
          </a:stretch>
        </p:blipFill>
        <p:spPr>
          <a:xfrm rot="5400000">
            <a:off x="1780808" y="2845293"/>
            <a:ext cx="4375868" cy="3281901"/>
          </a:xfrm>
          <a:prstGeom prst="rect">
            <a:avLst/>
          </a:prstGeom>
        </p:spPr>
      </p:pic>
      <p:pic>
        <p:nvPicPr>
          <p:cNvPr id="14" name="Picture 13">
            <a:extLst>
              <a:ext uri="{FF2B5EF4-FFF2-40B4-BE49-F238E27FC236}">
                <a16:creationId xmlns:a16="http://schemas.microsoft.com/office/drawing/2014/main" id="{4C36188E-6A62-895D-F03B-4AC04F7E385E}"/>
              </a:ext>
            </a:extLst>
          </p:cNvPr>
          <p:cNvPicPr>
            <a:picLocks noChangeAspect="1"/>
          </p:cNvPicPr>
          <p:nvPr/>
        </p:nvPicPr>
        <p:blipFill>
          <a:blip r:embed="rId3"/>
          <a:stretch>
            <a:fillRect/>
          </a:stretch>
        </p:blipFill>
        <p:spPr>
          <a:xfrm rot="5400000">
            <a:off x="-393168" y="786549"/>
            <a:ext cx="3803715" cy="2852786"/>
          </a:xfrm>
          <a:prstGeom prst="rect">
            <a:avLst/>
          </a:prstGeom>
        </p:spPr>
      </p:pic>
      <p:pic>
        <p:nvPicPr>
          <p:cNvPr id="16" name="Picture 15">
            <a:extLst>
              <a:ext uri="{FF2B5EF4-FFF2-40B4-BE49-F238E27FC236}">
                <a16:creationId xmlns:a16="http://schemas.microsoft.com/office/drawing/2014/main" id="{FED94AEF-763D-D6E8-4634-4844AF87843B}"/>
              </a:ext>
            </a:extLst>
          </p:cNvPr>
          <p:cNvPicPr>
            <a:picLocks noChangeAspect="1"/>
          </p:cNvPicPr>
          <p:nvPr/>
        </p:nvPicPr>
        <p:blipFill>
          <a:blip r:embed="rId4"/>
          <a:stretch>
            <a:fillRect/>
          </a:stretch>
        </p:blipFill>
        <p:spPr>
          <a:xfrm>
            <a:off x="5464683" y="311084"/>
            <a:ext cx="3067541" cy="5453406"/>
          </a:xfrm>
          <a:prstGeom prst="rect">
            <a:avLst/>
          </a:prstGeom>
        </p:spPr>
      </p:pic>
      <p:pic>
        <p:nvPicPr>
          <p:cNvPr id="18" name="Picture 17">
            <a:extLst>
              <a:ext uri="{FF2B5EF4-FFF2-40B4-BE49-F238E27FC236}">
                <a16:creationId xmlns:a16="http://schemas.microsoft.com/office/drawing/2014/main" id="{1BBE6922-8960-540C-1B98-F850D81552C6}"/>
              </a:ext>
            </a:extLst>
          </p:cNvPr>
          <p:cNvPicPr>
            <a:picLocks noChangeAspect="1"/>
          </p:cNvPicPr>
          <p:nvPr/>
        </p:nvPicPr>
        <p:blipFill>
          <a:blip r:embed="rId5"/>
          <a:stretch>
            <a:fillRect/>
          </a:stretch>
        </p:blipFill>
        <p:spPr>
          <a:xfrm rot="5400000">
            <a:off x="7935977" y="2500453"/>
            <a:ext cx="4769973" cy="3577480"/>
          </a:xfrm>
          <a:prstGeom prst="rect">
            <a:avLst/>
          </a:prstGeom>
        </p:spPr>
      </p:pic>
      <p:sp>
        <p:nvSpPr>
          <p:cNvPr id="2" name="TextBox 1">
            <a:extLst>
              <a:ext uri="{FF2B5EF4-FFF2-40B4-BE49-F238E27FC236}">
                <a16:creationId xmlns:a16="http://schemas.microsoft.com/office/drawing/2014/main" id="{A88A08DC-F79C-95DA-EA13-CF1D705B895F}"/>
              </a:ext>
            </a:extLst>
          </p:cNvPr>
          <p:cNvSpPr txBox="1"/>
          <p:nvPr/>
        </p:nvSpPr>
        <p:spPr>
          <a:xfrm>
            <a:off x="1590261" y="2802834"/>
            <a:ext cx="12324351" cy="923330"/>
          </a:xfrm>
          <a:prstGeom prst="rect">
            <a:avLst/>
          </a:prstGeom>
          <a:noFill/>
        </p:spPr>
        <p:txBody>
          <a:bodyPr wrap="square" rtlCol="0">
            <a:spAutoFit/>
          </a:bodyPr>
          <a:lstStyle/>
          <a:p>
            <a:r>
              <a:rPr lang="en-US" sz="5400" dirty="0">
                <a:solidFill>
                  <a:srgbClr val="FFC000"/>
                </a:solidFill>
                <a:latin typeface="Cambria" panose="02040503050406030204" pitchFamily="18" charset="0"/>
              </a:rPr>
              <a:t>HOW EVER YOU DRESS IT UP….</a:t>
            </a:r>
          </a:p>
        </p:txBody>
      </p:sp>
    </p:spTree>
    <p:extLst>
      <p:ext uri="{BB962C8B-B14F-4D97-AF65-F5344CB8AC3E}">
        <p14:creationId xmlns:p14="http://schemas.microsoft.com/office/powerpoint/2010/main" val="443336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grpId="0" nodeType="clickEffect">
                                  <p:stCondLst>
                                    <p:cond delay="0"/>
                                  </p:stCondLst>
                                  <p:childTnLst>
                                    <p:animEffect transition="out" filter="dissolve">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14"/>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16"/>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128016"/>
          </a:xfrm>
          <a:prstGeom prst="rect">
            <a:avLst/>
          </a:prstGeom>
          <a:solidFill>
            <a:srgbClr val="1952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411480"/>
            <a:ext cx="11064240" cy="1077218"/>
          </a:xfrm>
          <a:prstGeom prst="rect">
            <a:avLst/>
          </a:prstGeom>
          <a:noFill/>
        </p:spPr>
        <p:txBody>
          <a:bodyPr wrap="square">
            <a:spAutoFit/>
          </a:bodyPr>
          <a:lstStyle/>
          <a:p>
            <a:pPr algn="ctr">
              <a:defRPr sz="2700" b="1">
                <a:solidFill>
                  <a:srgbClr val="133660"/>
                </a:solidFill>
                <a:latin typeface="Aptos Display"/>
              </a:defRPr>
            </a:pPr>
            <a:r>
              <a:rPr sz="3200" dirty="0"/>
              <a:t>TIPS AND TRICKS FOR</a:t>
            </a:r>
            <a:br>
              <a:rPr sz="3200" dirty="0"/>
            </a:br>
            <a:r>
              <a:rPr sz="3200" dirty="0"/>
              <a:t>CHALLENGING METHODOLOGY</a:t>
            </a:r>
            <a:r>
              <a:rPr lang="en-US" sz="3200" dirty="0"/>
              <a:t> MISTAKES</a:t>
            </a:r>
            <a:endParaRPr sz="3200" dirty="0"/>
          </a:p>
        </p:txBody>
      </p:sp>
      <p:sp>
        <p:nvSpPr>
          <p:cNvPr id="4" name="Rounded Rectangle 3"/>
          <p:cNvSpPr/>
          <p:nvPr/>
        </p:nvSpPr>
        <p:spPr>
          <a:xfrm>
            <a:off x="1051560" y="1600200"/>
            <a:ext cx="10058400" cy="1417320"/>
          </a:xfrm>
          <a:prstGeom prst="roundRect">
            <a:avLst/>
          </a:prstGeom>
          <a:solidFill>
            <a:srgbClr val="FFFFFF"/>
          </a:solidFill>
          <a:ln>
            <a:solidFill>
              <a:srgbClr val="D6DCE4"/>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a:t>
            </a:r>
            <a:endParaRPr dirty="0"/>
          </a:p>
        </p:txBody>
      </p:sp>
      <p:sp>
        <p:nvSpPr>
          <p:cNvPr id="5" name="Oval 4"/>
          <p:cNvSpPr/>
          <p:nvPr/>
        </p:nvSpPr>
        <p:spPr>
          <a:xfrm>
            <a:off x="1353312" y="1975104"/>
            <a:ext cx="658368" cy="658368"/>
          </a:xfrm>
          <a:prstGeom prst="ellipse">
            <a:avLst/>
          </a:prstGeom>
          <a:solidFill>
            <a:srgbClr val="1952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2400" b="1">
                <a:solidFill>
                  <a:srgbClr val="FFFFFF"/>
                </a:solidFill>
                <a:latin typeface="Aptos"/>
              </a:defRPr>
            </a:pPr>
            <a:r>
              <a:t>1</a:t>
            </a:r>
          </a:p>
        </p:txBody>
      </p:sp>
      <p:sp>
        <p:nvSpPr>
          <p:cNvPr id="6" name="TextBox 5"/>
          <p:cNvSpPr txBox="1"/>
          <p:nvPr/>
        </p:nvSpPr>
        <p:spPr>
          <a:xfrm>
            <a:off x="2240280" y="1847088"/>
            <a:ext cx="8503920" cy="594360"/>
          </a:xfrm>
          <a:prstGeom prst="rect">
            <a:avLst/>
          </a:prstGeom>
          <a:noFill/>
        </p:spPr>
        <p:txBody>
          <a:bodyPr wrap="square">
            <a:spAutoFit/>
          </a:bodyPr>
          <a:lstStyle/>
          <a:p>
            <a:r>
              <a:rPr sz="2100" b="0">
                <a:solidFill>
                  <a:srgbClr val="222931"/>
                </a:solidFill>
                <a:latin typeface="Aptos"/>
              </a:rPr>
              <a:t>Stick with </a:t>
            </a:r>
            <a:r>
              <a:rPr sz="2100" b="1">
                <a:solidFill>
                  <a:srgbClr val="195291"/>
                </a:solidFill>
                <a:latin typeface="Aptos"/>
              </a:rPr>
              <a:t>REAL LIFE NEEDS</a:t>
            </a:r>
            <a:r>
              <a:rPr sz="2100" b="0">
                <a:solidFill>
                  <a:srgbClr val="222931"/>
                </a:solidFill>
                <a:latin typeface="Aptos"/>
              </a:rPr>
              <a:t> — not the </a:t>
            </a:r>
            <a:r>
              <a:rPr sz="2100" b="1">
                <a:solidFill>
                  <a:srgbClr val="133660"/>
                </a:solidFill>
                <a:latin typeface="Aptos"/>
              </a:rPr>
              <a:t>COURTROOM NEEDS</a:t>
            </a:r>
          </a:p>
        </p:txBody>
      </p:sp>
      <p:sp>
        <p:nvSpPr>
          <p:cNvPr id="7" name="TextBox 6"/>
          <p:cNvSpPr txBox="1"/>
          <p:nvPr/>
        </p:nvSpPr>
        <p:spPr>
          <a:xfrm>
            <a:off x="2240280" y="2459736"/>
            <a:ext cx="6977231" cy="400110"/>
          </a:xfrm>
          <a:prstGeom prst="rect">
            <a:avLst/>
          </a:prstGeom>
          <a:noFill/>
        </p:spPr>
        <p:txBody>
          <a:bodyPr wrap="none">
            <a:spAutoFit/>
          </a:bodyPr>
          <a:lstStyle/>
          <a:p>
            <a:pPr>
              <a:defRPr sz="1300">
                <a:solidFill>
                  <a:srgbClr val="5E6670"/>
                </a:solidFill>
                <a:latin typeface="Aptos"/>
              </a:defRPr>
            </a:pPr>
            <a:r>
              <a:rPr sz="2000" dirty="0"/>
              <a:t>Keep the focus on what is actually needed outside of litigation</a:t>
            </a:r>
          </a:p>
        </p:txBody>
      </p:sp>
      <p:sp>
        <p:nvSpPr>
          <p:cNvPr id="8" name="Rounded Rectangle 7"/>
          <p:cNvSpPr/>
          <p:nvPr/>
        </p:nvSpPr>
        <p:spPr>
          <a:xfrm>
            <a:off x="1051560" y="3246120"/>
            <a:ext cx="10058400" cy="1417320"/>
          </a:xfrm>
          <a:prstGeom prst="roundRect">
            <a:avLst/>
          </a:prstGeom>
          <a:solidFill>
            <a:srgbClr val="FFFFFF"/>
          </a:solidFill>
          <a:ln>
            <a:solidFill>
              <a:srgbClr val="D6DC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Oval 8"/>
          <p:cNvSpPr/>
          <p:nvPr/>
        </p:nvSpPr>
        <p:spPr>
          <a:xfrm>
            <a:off x="1353312" y="3621024"/>
            <a:ext cx="658368" cy="658368"/>
          </a:xfrm>
          <a:prstGeom prst="ellipse">
            <a:avLst/>
          </a:prstGeom>
          <a:solidFill>
            <a:srgbClr val="1952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2400" b="1">
                <a:solidFill>
                  <a:srgbClr val="FFFFFF"/>
                </a:solidFill>
                <a:latin typeface="Aptos"/>
              </a:defRPr>
            </a:pPr>
            <a:r>
              <a:t>2</a:t>
            </a:r>
          </a:p>
        </p:txBody>
      </p:sp>
      <p:sp>
        <p:nvSpPr>
          <p:cNvPr id="10" name="TextBox 9"/>
          <p:cNvSpPr txBox="1"/>
          <p:nvPr/>
        </p:nvSpPr>
        <p:spPr>
          <a:xfrm>
            <a:off x="2240280" y="3493008"/>
            <a:ext cx="8503920" cy="594360"/>
          </a:xfrm>
          <a:prstGeom prst="rect">
            <a:avLst/>
          </a:prstGeom>
          <a:noFill/>
        </p:spPr>
        <p:txBody>
          <a:bodyPr wrap="square">
            <a:spAutoFit/>
          </a:bodyPr>
          <a:lstStyle/>
          <a:p>
            <a:r>
              <a:rPr sz="2100" b="0">
                <a:solidFill>
                  <a:srgbClr val="222931"/>
                </a:solidFill>
                <a:latin typeface="Aptos"/>
              </a:rPr>
              <a:t>Challenge the basis for </a:t>
            </a:r>
            <a:r>
              <a:rPr sz="2100" b="1">
                <a:solidFill>
                  <a:srgbClr val="195291"/>
                </a:solidFill>
                <a:latin typeface="Aptos"/>
              </a:rPr>
              <a:t>EACH ITEM</a:t>
            </a:r>
            <a:r>
              <a:rPr sz="2100" b="0">
                <a:solidFill>
                  <a:srgbClr val="222931"/>
                </a:solidFill>
                <a:latin typeface="Aptos"/>
              </a:rPr>
              <a:t> on the report</a:t>
            </a:r>
          </a:p>
        </p:txBody>
      </p:sp>
      <p:sp>
        <p:nvSpPr>
          <p:cNvPr id="11" name="TextBox 10"/>
          <p:cNvSpPr txBox="1"/>
          <p:nvPr/>
        </p:nvSpPr>
        <p:spPr>
          <a:xfrm>
            <a:off x="2249424" y="4059538"/>
            <a:ext cx="8216095" cy="400110"/>
          </a:xfrm>
          <a:prstGeom prst="rect">
            <a:avLst/>
          </a:prstGeom>
          <a:noFill/>
        </p:spPr>
        <p:txBody>
          <a:bodyPr wrap="none">
            <a:spAutoFit/>
          </a:bodyPr>
          <a:lstStyle/>
          <a:p>
            <a:pPr>
              <a:defRPr sz="1300">
                <a:solidFill>
                  <a:srgbClr val="5E6670"/>
                </a:solidFill>
                <a:latin typeface="Aptos"/>
              </a:defRPr>
            </a:pPr>
            <a:r>
              <a:rPr sz="2000" dirty="0"/>
              <a:t>Ask what supports each recommendation, cost, frequency, and duration.</a:t>
            </a:r>
          </a:p>
        </p:txBody>
      </p:sp>
      <p:sp>
        <p:nvSpPr>
          <p:cNvPr id="12" name="Rounded Rectangle 11"/>
          <p:cNvSpPr/>
          <p:nvPr/>
        </p:nvSpPr>
        <p:spPr>
          <a:xfrm>
            <a:off x="1874519" y="5074920"/>
            <a:ext cx="8458200" cy="960120"/>
          </a:xfrm>
          <a:prstGeom prst="roundRect">
            <a:avLst/>
          </a:prstGeom>
          <a:solidFill>
            <a:srgbClr val="1952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2400" b="1">
                <a:solidFill>
                  <a:srgbClr val="FFFFFF"/>
                </a:solidFill>
                <a:latin typeface="Aptos Display"/>
              </a:defRPr>
            </a:pPr>
            <a:r>
              <a:t>THE RESULT:  THEY WILL USUALLY BACK DOWN</a:t>
            </a:r>
          </a:p>
        </p:txBody>
      </p:sp>
      <p:sp>
        <p:nvSpPr>
          <p:cNvPr id="13" name="Down Arrow 12"/>
          <p:cNvSpPr/>
          <p:nvPr/>
        </p:nvSpPr>
        <p:spPr>
          <a:xfrm>
            <a:off x="1371600" y="5166360"/>
            <a:ext cx="384048" cy="640080"/>
          </a:xfrm>
          <a:prstGeom prst="downArrow">
            <a:avLst/>
          </a:prstGeom>
          <a:solidFill>
            <a:srgbClr val="CF9B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Down Arrow 13"/>
          <p:cNvSpPr/>
          <p:nvPr/>
        </p:nvSpPr>
        <p:spPr>
          <a:xfrm>
            <a:off x="10469880" y="5166360"/>
            <a:ext cx="384048" cy="640080"/>
          </a:xfrm>
          <a:prstGeom prst="downArrow">
            <a:avLst/>
          </a:prstGeom>
          <a:solidFill>
            <a:srgbClr val="CF9B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Slide Number Placeholder 15">
            <a:extLst>
              <a:ext uri="{FF2B5EF4-FFF2-40B4-BE49-F238E27FC236}">
                <a16:creationId xmlns:a16="http://schemas.microsoft.com/office/drawing/2014/main" id="{51A67BC5-4762-61C4-EF8C-97F2F7D40E7C}"/>
              </a:ext>
            </a:extLst>
          </p:cNvPr>
          <p:cNvSpPr>
            <a:spLocks noGrp="1"/>
          </p:cNvSpPr>
          <p:nvPr>
            <p:ph type="sldNum" sz="quarter" idx="12"/>
          </p:nvPr>
        </p:nvSpPr>
        <p:spPr/>
        <p:txBody>
          <a:bodyPr/>
          <a:lstStyle/>
          <a:p>
            <a:fld id="{C1FF6DA9-008F-8B48-92A6-B652298478BF}" type="slidenum">
              <a:rPr lang="en-US" smtClean="0"/>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57200"/>
            <a:ext cx="7315200" cy="320040"/>
          </a:xfrm>
          <a:prstGeom prst="rect">
            <a:avLst/>
          </a:prstGeom>
          <a:noFill/>
          <a:ln/>
        </p:spPr>
        <p:txBody>
          <a:bodyPr wrap="square" rtlCol="0" anchor="ctr"/>
          <a:lstStyle/>
          <a:p>
            <a:pPr marL="0" indent="0">
              <a:buNone/>
            </a:pPr>
            <a:r>
              <a:rPr lang="en-US" sz="1300" b="1" kern="0" spc="200" dirty="0">
                <a:solidFill>
                  <a:srgbClr val="B0362A"/>
                </a:solidFill>
                <a:latin typeface="Calibri" pitchFamily="34" charset="0"/>
                <a:ea typeface="Calibri" pitchFamily="34" charset="-122"/>
                <a:cs typeface="Calibri" pitchFamily="34" charset="-120"/>
              </a:rPr>
              <a:t>		ATTACK THE FOUNDATION</a:t>
            </a:r>
            <a:endParaRPr lang="en-US" sz="1300" dirty="0"/>
          </a:p>
        </p:txBody>
      </p:sp>
      <p:sp>
        <p:nvSpPr>
          <p:cNvPr id="3" name="Text 1"/>
          <p:cNvSpPr/>
          <p:nvPr/>
        </p:nvSpPr>
        <p:spPr>
          <a:xfrm>
            <a:off x="548640" y="777240"/>
            <a:ext cx="10058400" cy="594360"/>
          </a:xfrm>
          <a:prstGeom prst="rect">
            <a:avLst/>
          </a:prstGeom>
          <a:noFill/>
          <a:ln/>
        </p:spPr>
        <p:txBody>
          <a:bodyPr wrap="square" rtlCol="0" anchor="ctr"/>
          <a:lstStyle/>
          <a:p>
            <a:pPr marL="0" indent="0">
              <a:buNone/>
            </a:pPr>
            <a:r>
              <a:rPr lang="en-US" sz="2800" b="1" dirty="0">
                <a:solidFill>
                  <a:srgbClr val="1E2761"/>
                </a:solidFill>
                <a:latin typeface="Cambria" pitchFamily="34" charset="0"/>
                <a:ea typeface="Cambria" pitchFamily="34" charset="-122"/>
                <a:cs typeface="Cambria" pitchFamily="34" charset="-120"/>
              </a:rPr>
              <a:t>		Cracks in the Planner's Testimony</a:t>
            </a:r>
            <a:endParaRPr lang="en-US" sz="2800" dirty="0"/>
          </a:p>
        </p:txBody>
      </p:sp>
      <p:sp>
        <p:nvSpPr>
          <p:cNvPr id="4" name="Shape 2"/>
          <p:cNvSpPr/>
          <p:nvPr/>
        </p:nvSpPr>
        <p:spPr>
          <a:xfrm>
            <a:off x="548640" y="1828800"/>
            <a:ext cx="502920" cy="502920"/>
          </a:xfrm>
          <a:prstGeom prst="ellipse">
            <a:avLst/>
          </a:prstGeom>
          <a:solidFill>
            <a:srgbClr val="B0362A"/>
          </a:solidFill>
          <a:ln/>
        </p:spPr>
        <p:txBody>
          <a:bodyPr/>
          <a:lstStyle/>
          <a:p>
            <a:endParaRPr lang="en-US"/>
          </a:p>
        </p:txBody>
      </p:sp>
      <p:sp>
        <p:nvSpPr>
          <p:cNvPr id="5" name="Text 3"/>
          <p:cNvSpPr/>
          <p:nvPr/>
        </p:nvSpPr>
        <p:spPr>
          <a:xfrm>
            <a:off x="548640" y="1828800"/>
            <a:ext cx="502920" cy="502920"/>
          </a:xfrm>
          <a:prstGeom prst="rect">
            <a:avLst/>
          </a:prstGeom>
          <a:noFill/>
          <a:ln/>
        </p:spPr>
        <p:txBody>
          <a:bodyPr wrap="square" rtlCol="0" anchor="ctr"/>
          <a:lstStyle/>
          <a:p>
            <a:pPr marL="0" indent="0" algn="ctr">
              <a:buNone/>
            </a:pPr>
            <a:r>
              <a:rPr lang="en-US" sz="1900" b="1" dirty="0">
                <a:solidFill>
                  <a:srgbClr val="FFFFFF"/>
                </a:solidFill>
                <a:latin typeface="Calibri" pitchFamily="34" charset="0"/>
                <a:ea typeface="Calibri" pitchFamily="34" charset="-122"/>
                <a:cs typeface="Calibri" pitchFamily="34" charset="-120"/>
              </a:rPr>
              <a:t>1</a:t>
            </a:r>
            <a:endParaRPr lang="en-US" sz="1900" dirty="0"/>
          </a:p>
        </p:txBody>
      </p:sp>
      <p:sp>
        <p:nvSpPr>
          <p:cNvPr id="6" name="Text 4"/>
          <p:cNvSpPr/>
          <p:nvPr/>
        </p:nvSpPr>
        <p:spPr>
          <a:xfrm>
            <a:off x="1325880" y="1664208"/>
            <a:ext cx="2606040" cy="1005840"/>
          </a:xfrm>
          <a:prstGeom prst="rect">
            <a:avLst/>
          </a:prstGeom>
          <a:noFill/>
          <a:ln/>
        </p:spPr>
        <p:txBody>
          <a:bodyPr wrap="square" rtlCol="0" anchor="ctr"/>
          <a:lstStyle/>
          <a:p>
            <a:pPr marL="0" indent="0">
              <a:lnSpc>
                <a:spcPts val="1700"/>
              </a:lnSpc>
              <a:buNone/>
            </a:pPr>
            <a:r>
              <a:rPr lang="en-US" sz="1500" b="1" dirty="0">
                <a:solidFill>
                  <a:srgbClr val="1E2761"/>
                </a:solidFill>
                <a:latin typeface="Cambria" pitchFamily="34" charset="0"/>
                <a:ea typeface="Cambria" pitchFamily="34" charset="-122"/>
                <a:cs typeface="Cambria" pitchFamily="34" charset="-120"/>
              </a:rPr>
              <a:t>Rarely a Physician</a:t>
            </a:r>
            <a:endParaRPr lang="en-US" sz="1500" dirty="0"/>
          </a:p>
        </p:txBody>
      </p:sp>
      <p:sp>
        <p:nvSpPr>
          <p:cNvPr id="7" name="Text 5"/>
          <p:cNvSpPr/>
          <p:nvPr/>
        </p:nvSpPr>
        <p:spPr>
          <a:xfrm>
            <a:off x="4114800" y="1664208"/>
            <a:ext cx="7498080" cy="1005840"/>
          </a:xfrm>
          <a:prstGeom prst="rect">
            <a:avLst/>
          </a:prstGeom>
          <a:noFill/>
          <a:ln/>
        </p:spPr>
        <p:txBody>
          <a:bodyPr wrap="square" rtlCol="0" anchor="ctr"/>
          <a:lstStyle/>
          <a:p>
            <a:pPr marL="0" indent="0">
              <a:lnSpc>
                <a:spcPts val="1600"/>
              </a:lnSpc>
              <a:buNone/>
            </a:pPr>
            <a:r>
              <a:rPr lang="en-US" sz="1250" dirty="0">
                <a:solidFill>
                  <a:srgbClr val="222533"/>
                </a:solidFill>
                <a:latin typeface="Calibri" pitchFamily="34" charset="0"/>
                <a:ea typeface="Calibri" pitchFamily="34" charset="-122"/>
                <a:cs typeface="Calibri" pitchFamily="34" charset="-120"/>
              </a:rPr>
              <a:t>Most life care planners are not physicians. Often, they draft the plan and the physician simply signs off without changes — a non-treating, non-physician witness opining on future medical need.</a:t>
            </a:r>
          </a:p>
          <a:p>
            <a:pPr marL="0" indent="0">
              <a:lnSpc>
                <a:spcPts val="1600"/>
              </a:lnSpc>
              <a:buNone/>
            </a:pPr>
            <a:r>
              <a:rPr lang="en-US" sz="1250" dirty="0">
                <a:solidFill>
                  <a:srgbClr val="222533"/>
                </a:solidFill>
                <a:latin typeface="Calibri" pitchFamily="34" charset="0"/>
                <a:ea typeface="Calibri" pitchFamily="34" charset="-122"/>
                <a:cs typeface="Calibri" pitchFamily="34" charset="-120"/>
              </a:rPr>
              <a:t>Is it supported in the records? Is it truly anticipated by the treating provider? Is the life expectancy realistic?</a:t>
            </a:r>
            <a:endParaRPr lang="en-US" sz="1250" dirty="0"/>
          </a:p>
        </p:txBody>
      </p:sp>
      <p:sp>
        <p:nvSpPr>
          <p:cNvPr id="8" name="Shape 6"/>
          <p:cNvSpPr/>
          <p:nvPr/>
        </p:nvSpPr>
        <p:spPr>
          <a:xfrm>
            <a:off x="548640" y="2697480"/>
            <a:ext cx="11064240" cy="0"/>
          </a:xfrm>
          <a:prstGeom prst="line">
            <a:avLst/>
          </a:prstGeom>
          <a:noFill/>
          <a:ln w="9525">
            <a:solidFill>
              <a:srgbClr val="DDDDDD"/>
            </a:solidFill>
            <a:prstDash val="solid"/>
          </a:ln>
        </p:spPr>
        <p:txBody>
          <a:bodyPr/>
          <a:lstStyle/>
          <a:p>
            <a:endParaRPr lang="en-US"/>
          </a:p>
        </p:txBody>
      </p:sp>
      <p:sp>
        <p:nvSpPr>
          <p:cNvPr id="9" name="Shape 7"/>
          <p:cNvSpPr/>
          <p:nvPr/>
        </p:nvSpPr>
        <p:spPr>
          <a:xfrm>
            <a:off x="548640" y="2944368"/>
            <a:ext cx="502920" cy="502920"/>
          </a:xfrm>
          <a:prstGeom prst="ellipse">
            <a:avLst/>
          </a:prstGeom>
          <a:solidFill>
            <a:srgbClr val="B0362A"/>
          </a:solidFill>
          <a:ln/>
        </p:spPr>
        <p:txBody>
          <a:bodyPr/>
          <a:lstStyle/>
          <a:p>
            <a:endParaRPr lang="en-US"/>
          </a:p>
        </p:txBody>
      </p:sp>
      <p:sp>
        <p:nvSpPr>
          <p:cNvPr id="10" name="Text 8"/>
          <p:cNvSpPr/>
          <p:nvPr/>
        </p:nvSpPr>
        <p:spPr>
          <a:xfrm>
            <a:off x="548640" y="2944368"/>
            <a:ext cx="502920" cy="502920"/>
          </a:xfrm>
          <a:prstGeom prst="rect">
            <a:avLst/>
          </a:prstGeom>
          <a:noFill/>
          <a:ln/>
        </p:spPr>
        <p:txBody>
          <a:bodyPr wrap="square" rtlCol="0" anchor="ctr"/>
          <a:lstStyle/>
          <a:p>
            <a:pPr marL="0" indent="0" algn="ctr">
              <a:buNone/>
            </a:pPr>
            <a:r>
              <a:rPr lang="en-US" sz="1900" b="1" dirty="0">
                <a:solidFill>
                  <a:srgbClr val="FFFFFF"/>
                </a:solidFill>
                <a:latin typeface="Calibri" pitchFamily="34" charset="0"/>
                <a:ea typeface="Calibri" pitchFamily="34" charset="-122"/>
                <a:cs typeface="Calibri" pitchFamily="34" charset="-120"/>
              </a:rPr>
              <a:t>2</a:t>
            </a:r>
            <a:endParaRPr lang="en-US" sz="1900" dirty="0"/>
          </a:p>
        </p:txBody>
      </p:sp>
      <p:sp>
        <p:nvSpPr>
          <p:cNvPr id="11" name="Text 9"/>
          <p:cNvSpPr/>
          <p:nvPr/>
        </p:nvSpPr>
        <p:spPr>
          <a:xfrm>
            <a:off x="1325880" y="2779776"/>
            <a:ext cx="2606040" cy="1005840"/>
          </a:xfrm>
          <a:prstGeom prst="rect">
            <a:avLst/>
          </a:prstGeom>
          <a:noFill/>
          <a:ln/>
        </p:spPr>
        <p:txBody>
          <a:bodyPr wrap="square" rtlCol="0" anchor="ctr"/>
          <a:lstStyle/>
          <a:p>
            <a:pPr marL="0" indent="0">
              <a:lnSpc>
                <a:spcPts val="1700"/>
              </a:lnSpc>
              <a:buNone/>
            </a:pPr>
            <a:r>
              <a:rPr lang="en-US" sz="1500" b="1" dirty="0">
                <a:solidFill>
                  <a:srgbClr val="1E2761"/>
                </a:solidFill>
                <a:latin typeface="Cambria" pitchFamily="34" charset="0"/>
                <a:ea typeface="Cambria" pitchFamily="34" charset="-122"/>
                <a:cs typeface="Cambria" pitchFamily="34" charset="-120"/>
              </a:rPr>
              <a:t>Plan vs. Reality</a:t>
            </a:r>
            <a:endParaRPr lang="en-US" sz="1500" dirty="0"/>
          </a:p>
        </p:txBody>
      </p:sp>
      <p:sp>
        <p:nvSpPr>
          <p:cNvPr id="12" name="Text 10"/>
          <p:cNvSpPr/>
          <p:nvPr/>
        </p:nvSpPr>
        <p:spPr>
          <a:xfrm>
            <a:off x="4114800" y="2779776"/>
            <a:ext cx="7498080" cy="1005840"/>
          </a:xfrm>
          <a:prstGeom prst="rect">
            <a:avLst/>
          </a:prstGeom>
          <a:noFill/>
          <a:ln/>
        </p:spPr>
        <p:txBody>
          <a:bodyPr wrap="square" rtlCol="0" anchor="ctr"/>
          <a:lstStyle/>
          <a:p>
            <a:pPr marL="0" indent="0">
              <a:lnSpc>
                <a:spcPts val="1600"/>
              </a:lnSpc>
              <a:buNone/>
            </a:pPr>
            <a:r>
              <a:rPr lang="en-US" sz="1250" dirty="0">
                <a:solidFill>
                  <a:srgbClr val="222533"/>
                </a:solidFill>
                <a:latin typeface="Calibri" pitchFamily="34" charset="0"/>
                <a:ea typeface="Calibri" pitchFamily="34" charset="-122"/>
                <a:cs typeface="Calibri" pitchFamily="34" charset="-120"/>
              </a:rPr>
              <a:t>Time passes between when a plan is built and when the planner testifies. Showing that actual incurred costs diverge sharply from the projections is powerful, concrete evidence.</a:t>
            </a:r>
          </a:p>
          <a:p>
            <a:pPr marL="0" indent="0">
              <a:lnSpc>
                <a:spcPts val="1600"/>
              </a:lnSpc>
              <a:buNone/>
            </a:pPr>
            <a:r>
              <a:rPr lang="en-US" sz="1250" dirty="0">
                <a:solidFill>
                  <a:srgbClr val="222533"/>
                </a:solidFill>
                <a:latin typeface="Calibri" pitchFamily="34" charset="0"/>
                <a:ea typeface="Calibri" pitchFamily="34" charset="-122"/>
                <a:cs typeface="Calibri" pitchFamily="34" charset="-120"/>
              </a:rPr>
              <a:t>Is the plaintiff taking that high-cost medication? Are they doing all that therapy? Are they getting those injections?  </a:t>
            </a:r>
            <a:endParaRPr lang="en-US" sz="1250" dirty="0"/>
          </a:p>
        </p:txBody>
      </p:sp>
      <p:sp>
        <p:nvSpPr>
          <p:cNvPr id="13" name="Shape 11"/>
          <p:cNvSpPr/>
          <p:nvPr/>
        </p:nvSpPr>
        <p:spPr>
          <a:xfrm>
            <a:off x="548640" y="3813048"/>
            <a:ext cx="11064240" cy="0"/>
          </a:xfrm>
          <a:prstGeom prst="line">
            <a:avLst/>
          </a:prstGeom>
          <a:noFill/>
          <a:ln w="9525">
            <a:solidFill>
              <a:srgbClr val="DDDDDD"/>
            </a:solidFill>
            <a:prstDash val="solid"/>
          </a:ln>
        </p:spPr>
        <p:txBody>
          <a:bodyPr/>
          <a:lstStyle/>
          <a:p>
            <a:endParaRPr lang="en-US"/>
          </a:p>
        </p:txBody>
      </p:sp>
      <p:sp>
        <p:nvSpPr>
          <p:cNvPr id="14" name="Shape 12"/>
          <p:cNvSpPr/>
          <p:nvPr/>
        </p:nvSpPr>
        <p:spPr>
          <a:xfrm>
            <a:off x="548640" y="4059936"/>
            <a:ext cx="502920" cy="502920"/>
          </a:xfrm>
          <a:prstGeom prst="ellipse">
            <a:avLst/>
          </a:prstGeom>
          <a:solidFill>
            <a:srgbClr val="B0362A"/>
          </a:solidFill>
          <a:ln/>
        </p:spPr>
        <p:txBody>
          <a:bodyPr/>
          <a:lstStyle/>
          <a:p>
            <a:endParaRPr lang="en-US"/>
          </a:p>
        </p:txBody>
      </p:sp>
      <p:sp>
        <p:nvSpPr>
          <p:cNvPr id="15" name="Text 13"/>
          <p:cNvSpPr/>
          <p:nvPr/>
        </p:nvSpPr>
        <p:spPr>
          <a:xfrm>
            <a:off x="548640" y="4059936"/>
            <a:ext cx="502920" cy="502920"/>
          </a:xfrm>
          <a:prstGeom prst="rect">
            <a:avLst/>
          </a:prstGeom>
          <a:noFill/>
          <a:ln/>
        </p:spPr>
        <p:txBody>
          <a:bodyPr wrap="square" rtlCol="0" anchor="ctr"/>
          <a:lstStyle/>
          <a:p>
            <a:pPr marL="0" indent="0" algn="ctr">
              <a:buNone/>
            </a:pPr>
            <a:r>
              <a:rPr lang="en-US" sz="1900" b="1" dirty="0">
                <a:solidFill>
                  <a:srgbClr val="FFFFFF"/>
                </a:solidFill>
                <a:latin typeface="Calibri" pitchFamily="34" charset="0"/>
                <a:ea typeface="Calibri" pitchFamily="34" charset="-122"/>
                <a:cs typeface="Calibri" pitchFamily="34" charset="-120"/>
              </a:rPr>
              <a:t>3</a:t>
            </a:r>
            <a:endParaRPr lang="en-US" sz="1900" dirty="0"/>
          </a:p>
        </p:txBody>
      </p:sp>
      <p:sp>
        <p:nvSpPr>
          <p:cNvPr id="16" name="Text 14"/>
          <p:cNvSpPr/>
          <p:nvPr/>
        </p:nvSpPr>
        <p:spPr>
          <a:xfrm>
            <a:off x="1325880" y="3895344"/>
            <a:ext cx="2606040" cy="1005840"/>
          </a:xfrm>
          <a:prstGeom prst="rect">
            <a:avLst/>
          </a:prstGeom>
          <a:noFill/>
          <a:ln/>
        </p:spPr>
        <p:txBody>
          <a:bodyPr wrap="square" rtlCol="0" anchor="ctr"/>
          <a:lstStyle/>
          <a:p>
            <a:pPr marL="0" indent="0">
              <a:lnSpc>
                <a:spcPts val="1700"/>
              </a:lnSpc>
              <a:buNone/>
            </a:pPr>
            <a:r>
              <a:rPr lang="en-US" sz="1500" b="1" dirty="0">
                <a:solidFill>
                  <a:srgbClr val="1E2761"/>
                </a:solidFill>
                <a:latin typeface="Cambria" pitchFamily="34" charset="0"/>
                <a:ea typeface="Cambria" pitchFamily="34" charset="-122"/>
                <a:cs typeface="Cambria" pitchFamily="34" charset="-120"/>
              </a:rPr>
              <a:t>Inflated "Usual and Customary" Pricing</a:t>
            </a:r>
            <a:endParaRPr lang="en-US" sz="1500" dirty="0"/>
          </a:p>
        </p:txBody>
      </p:sp>
      <p:sp>
        <p:nvSpPr>
          <p:cNvPr id="17" name="Text 15"/>
          <p:cNvSpPr/>
          <p:nvPr/>
        </p:nvSpPr>
        <p:spPr>
          <a:xfrm>
            <a:off x="4114800" y="3895344"/>
            <a:ext cx="7498080" cy="1005840"/>
          </a:xfrm>
          <a:prstGeom prst="rect">
            <a:avLst/>
          </a:prstGeom>
          <a:noFill/>
          <a:ln/>
        </p:spPr>
        <p:txBody>
          <a:bodyPr wrap="square" rtlCol="0" anchor="ctr"/>
          <a:lstStyle/>
          <a:p>
            <a:pPr marL="0" indent="0">
              <a:lnSpc>
                <a:spcPts val="1600"/>
              </a:lnSpc>
              <a:buNone/>
            </a:pPr>
            <a:r>
              <a:rPr lang="en-US" sz="1250" dirty="0">
                <a:solidFill>
                  <a:srgbClr val="222533"/>
                </a:solidFill>
                <a:latin typeface="Calibri" pitchFamily="34" charset="0"/>
                <a:ea typeface="Calibri" pitchFamily="34" charset="-122"/>
                <a:cs typeface="Calibri" pitchFamily="34" charset="-120"/>
              </a:rPr>
              <a:t>Planners may neglect market-rate analysis and instead call providers individually — a method that reliably produces inflated numbers. Using a rebuttal life care planning expert can help you here!</a:t>
            </a:r>
            <a:endParaRPr lang="en-US" sz="1250" dirty="0"/>
          </a:p>
        </p:txBody>
      </p:sp>
      <p:sp>
        <p:nvSpPr>
          <p:cNvPr id="18" name="Shape 16"/>
          <p:cNvSpPr/>
          <p:nvPr/>
        </p:nvSpPr>
        <p:spPr>
          <a:xfrm>
            <a:off x="548640" y="4928616"/>
            <a:ext cx="11064240" cy="0"/>
          </a:xfrm>
          <a:prstGeom prst="line">
            <a:avLst/>
          </a:prstGeom>
          <a:noFill/>
          <a:ln w="9525">
            <a:solidFill>
              <a:srgbClr val="DDDDDD"/>
            </a:solidFill>
            <a:prstDash val="solid"/>
          </a:ln>
        </p:spPr>
        <p:txBody>
          <a:bodyPr/>
          <a:lstStyle/>
          <a:p>
            <a:endParaRPr lang="en-US"/>
          </a:p>
        </p:txBody>
      </p:sp>
      <p:sp>
        <p:nvSpPr>
          <p:cNvPr id="19" name="Shape 17"/>
          <p:cNvSpPr/>
          <p:nvPr/>
        </p:nvSpPr>
        <p:spPr>
          <a:xfrm>
            <a:off x="548640" y="5175504"/>
            <a:ext cx="502920" cy="502920"/>
          </a:xfrm>
          <a:prstGeom prst="ellipse">
            <a:avLst/>
          </a:prstGeom>
          <a:solidFill>
            <a:srgbClr val="B0362A"/>
          </a:solidFill>
          <a:ln/>
        </p:spPr>
        <p:txBody>
          <a:bodyPr/>
          <a:lstStyle/>
          <a:p>
            <a:endParaRPr lang="en-US"/>
          </a:p>
        </p:txBody>
      </p:sp>
      <p:sp>
        <p:nvSpPr>
          <p:cNvPr id="20" name="Text 18"/>
          <p:cNvSpPr/>
          <p:nvPr/>
        </p:nvSpPr>
        <p:spPr>
          <a:xfrm>
            <a:off x="548640" y="5175504"/>
            <a:ext cx="502920" cy="502920"/>
          </a:xfrm>
          <a:prstGeom prst="rect">
            <a:avLst/>
          </a:prstGeom>
          <a:noFill/>
          <a:ln/>
        </p:spPr>
        <p:txBody>
          <a:bodyPr wrap="square" rtlCol="0" anchor="ctr"/>
          <a:lstStyle/>
          <a:p>
            <a:pPr marL="0" indent="0" algn="ctr">
              <a:buNone/>
            </a:pPr>
            <a:r>
              <a:rPr lang="en-US" sz="1900" b="1" dirty="0">
                <a:solidFill>
                  <a:srgbClr val="FFFFFF"/>
                </a:solidFill>
                <a:latin typeface="Calibri" pitchFamily="34" charset="0"/>
                <a:ea typeface="Calibri" pitchFamily="34" charset="-122"/>
                <a:cs typeface="Calibri" pitchFamily="34" charset="-120"/>
              </a:rPr>
              <a:t>4</a:t>
            </a:r>
            <a:endParaRPr lang="en-US" sz="1900" dirty="0"/>
          </a:p>
        </p:txBody>
      </p:sp>
      <p:sp>
        <p:nvSpPr>
          <p:cNvPr id="21" name="Text 19"/>
          <p:cNvSpPr/>
          <p:nvPr/>
        </p:nvSpPr>
        <p:spPr>
          <a:xfrm>
            <a:off x="1325880" y="5010912"/>
            <a:ext cx="2606040" cy="1005840"/>
          </a:xfrm>
          <a:prstGeom prst="rect">
            <a:avLst/>
          </a:prstGeom>
          <a:noFill/>
          <a:ln/>
        </p:spPr>
        <p:txBody>
          <a:bodyPr wrap="square" rtlCol="0" anchor="ctr"/>
          <a:lstStyle/>
          <a:p>
            <a:pPr marL="0" indent="0">
              <a:lnSpc>
                <a:spcPts val="1700"/>
              </a:lnSpc>
              <a:buNone/>
            </a:pPr>
            <a:r>
              <a:rPr lang="en-US" sz="1500" b="1" dirty="0">
                <a:solidFill>
                  <a:srgbClr val="1E2761"/>
                </a:solidFill>
                <a:latin typeface="Cambria" pitchFamily="34" charset="0"/>
                <a:ea typeface="Cambria" pitchFamily="34" charset="-122"/>
                <a:cs typeface="Cambria" pitchFamily="34" charset="-120"/>
              </a:rPr>
              <a:t>Cookie-Cutter Plans</a:t>
            </a:r>
            <a:endParaRPr lang="en-US" sz="1500" dirty="0"/>
          </a:p>
        </p:txBody>
      </p:sp>
      <p:sp>
        <p:nvSpPr>
          <p:cNvPr id="22" name="Text 20"/>
          <p:cNvSpPr/>
          <p:nvPr/>
        </p:nvSpPr>
        <p:spPr>
          <a:xfrm>
            <a:off x="4114800" y="5010912"/>
            <a:ext cx="7498080" cy="1005840"/>
          </a:xfrm>
          <a:prstGeom prst="rect">
            <a:avLst/>
          </a:prstGeom>
          <a:noFill/>
          <a:ln/>
        </p:spPr>
        <p:txBody>
          <a:bodyPr wrap="square" rtlCol="0" anchor="ctr"/>
          <a:lstStyle/>
          <a:p>
            <a:pPr marL="0" indent="0">
              <a:lnSpc>
                <a:spcPts val="1600"/>
              </a:lnSpc>
              <a:buNone/>
            </a:pPr>
            <a:r>
              <a:rPr lang="en-US" sz="1250" dirty="0">
                <a:solidFill>
                  <a:srgbClr val="222533"/>
                </a:solidFill>
                <a:latin typeface="Calibri" pitchFamily="34" charset="0"/>
                <a:ea typeface="Calibri" pitchFamily="34" charset="-122"/>
                <a:cs typeface="Calibri" pitchFamily="34" charset="-120"/>
              </a:rPr>
              <a:t>Prior plans from the same planner, or computer-generated output, often reveal a form-type approach ready-made for cross-examination. Expect the same general format, but not the same plan.</a:t>
            </a:r>
            <a:endParaRPr lang="en-US" sz="1250" dirty="0"/>
          </a:p>
        </p:txBody>
      </p:sp>
      <p:sp>
        <p:nvSpPr>
          <p:cNvPr id="23" name="Text 21"/>
          <p:cNvSpPr/>
          <p:nvPr/>
        </p:nvSpPr>
        <p:spPr>
          <a:xfrm>
            <a:off x="11551615" y="6446520"/>
            <a:ext cx="457200" cy="274320"/>
          </a:xfrm>
          <a:prstGeom prst="rect">
            <a:avLst/>
          </a:prstGeom>
          <a:noFill/>
          <a:ln/>
        </p:spPr>
        <p:txBody>
          <a:bodyPr wrap="square" rtlCol="0" anchor="ctr"/>
          <a:lstStyle/>
          <a:p>
            <a:pPr marL="0" indent="0" algn="r">
              <a:buNone/>
            </a:pPr>
            <a:r>
              <a:rPr lang="en-US" sz="1000" dirty="0">
                <a:solidFill>
                  <a:srgbClr val="5B6072"/>
                </a:solidFill>
                <a:latin typeface="Calibri" pitchFamily="34" charset="0"/>
                <a:ea typeface="Calibri" pitchFamily="34" charset="-122"/>
                <a:cs typeface="Calibri" pitchFamily="34" charset="-120"/>
              </a:rPr>
              <a:t> </a:t>
            </a:r>
            <a:endParaRPr lang="en-US" sz="1000" dirty="0"/>
          </a:p>
        </p:txBody>
      </p:sp>
      <p:pic>
        <p:nvPicPr>
          <p:cNvPr id="24" name="Picture 23" descr="A drawing of a microscope&#10;&#10;AI-generated content may be incorrect.">
            <a:extLst>
              <a:ext uri="{FF2B5EF4-FFF2-40B4-BE49-F238E27FC236}">
                <a16:creationId xmlns:a16="http://schemas.microsoft.com/office/drawing/2014/main" id="{D3D67D96-C36F-A3B3-FEC6-E74ACF1204A5}"/>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695698" y="353033"/>
            <a:ext cx="1204746" cy="1204746"/>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57200"/>
            <a:ext cx="7315200" cy="320040"/>
          </a:xfrm>
          <a:prstGeom prst="rect">
            <a:avLst/>
          </a:prstGeom>
          <a:noFill/>
          <a:ln/>
        </p:spPr>
        <p:txBody>
          <a:bodyPr wrap="square" rtlCol="0" anchor="ctr"/>
          <a:lstStyle/>
          <a:p>
            <a:pPr marL="0" indent="0">
              <a:buNone/>
            </a:pPr>
            <a:r>
              <a:rPr lang="en-US" sz="1300" b="1" kern="0" spc="200" dirty="0">
                <a:solidFill>
                  <a:srgbClr val="B0362A"/>
                </a:solidFill>
                <a:latin typeface="Calibri" pitchFamily="34" charset="0"/>
                <a:ea typeface="Calibri" pitchFamily="34" charset="-122"/>
                <a:cs typeface="Calibri" pitchFamily="34" charset="-120"/>
              </a:rPr>
              <a:t>		KNOW THE OTHER SIDE</a:t>
            </a:r>
            <a:endParaRPr lang="en-US" sz="1300" dirty="0"/>
          </a:p>
        </p:txBody>
      </p:sp>
      <p:sp>
        <p:nvSpPr>
          <p:cNvPr id="3" name="Text 1"/>
          <p:cNvSpPr/>
          <p:nvPr/>
        </p:nvSpPr>
        <p:spPr>
          <a:xfrm>
            <a:off x="548640" y="777240"/>
            <a:ext cx="10515600" cy="594360"/>
          </a:xfrm>
          <a:prstGeom prst="rect">
            <a:avLst/>
          </a:prstGeom>
          <a:noFill/>
          <a:ln/>
        </p:spPr>
        <p:txBody>
          <a:bodyPr wrap="square" rtlCol="0" anchor="ctr"/>
          <a:lstStyle/>
          <a:p>
            <a:pPr marL="0" indent="0">
              <a:buNone/>
            </a:pPr>
            <a:r>
              <a:rPr lang="en-US" sz="2600" b="1" dirty="0">
                <a:solidFill>
                  <a:srgbClr val="1E2761"/>
                </a:solidFill>
                <a:latin typeface="Cambria" pitchFamily="34" charset="0"/>
                <a:ea typeface="Cambria" pitchFamily="34" charset="-122"/>
                <a:cs typeface="Cambria" pitchFamily="34" charset="-120"/>
              </a:rPr>
              <a:t>		How Plaintiff's Counsel Counters a Rebuttal</a:t>
            </a:r>
            <a:endParaRPr lang="en-US" sz="2600" dirty="0"/>
          </a:p>
        </p:txBody>
      </p:sp>
      <p:sp>
        <p:nvSpPr>
          <p:cNvPr id="4" name="Shape 2"/>
          <p:cNvSpPr/>
          <p:nvPr/>
        </p:nvSpPr>
        <p:spPr>
          <a:xfrm>
            <a:off x="548640" y="1828800"/>
            <a:ext cx="3383280" cy="2286000"/>
          </a:xfrm>
          <a:prstGeom prst="rect">
            <a:avLst/>
          </a:prstGeom>
          <a:solidFill>
            <a:srgbClr val="F5F7FC"/>
          </a:solidFill>
          <a:ln/>
        </p:spPr>
        <p:txBody>
          <a:bodyPr/>
          <a:lstStyle/>
          <a:p>
            <a:endParaRPr lang="en-US"/>
          </a:p>
        </p:txBody>
      </p:sp>
      <p:sp>
        <p:nvSpPr>
          <p:cNvPr id="5" name="Shape 3"/>
          <p:cNvSpPr/>
          <p:nvPr/>
        </p:nvSpPr>
        <p:spPr>
          <a:xfrm>
            <a:off x="777240" y="2057400"/>
            <a:ext cx="457200" cy="457200"/>
          </a:xfrm>
          <a:prstGeom prst="ellipse">
            <a:avLst/>
          </a:prstGeom>
          <a:solidFill>
            <a:srgbClr val="1E2761"/>
          </a:solidFill>
          <a:ln/>
        </p:spPr>
        <p:txBody>
          <a:bodyPr/>
          <a:lstStyle/>
          <a:p>
            <a:endParaRPr lang="en-US"/>
          </a:p>
        </p:txBody>
      </p:sp>
      <p:sp>
        <p:nvSpPr>
          <p:cNvPr id="6" name="Text 4"/>
          <p:cNvSpPr/>
          <p:nvPr/>
        </p:nvSpPr>
        <p:spPr>
          <a:xfrm>
            <a:off x="777240" y="2057400"/>
            <a:ext cx="457200" cy="457200"/>
          </a:xfrm>
          <a:prstGeom prst="rect">
            <a:avLst/>
          </a:prstGeom>
          <a:noFill/>
          <a:ln/>
        </p:spPr>
        <p:txBody>
          <a:bodyPr wrap="square" rtlCol="0" anchor="ctr"/>
          <a:lstStyle/>
          <a:p>
            <a:pPr marL="0" indent="0" algn="ctr">
              <a:buNone/>
            </a:pPr>
            <a:r>
              <a:rPr lang="en-US" sz="2000" b="1" dirty="0">
                <a:solidFill>
                  <a:srgbClr val="FFFFFF"/>
                </a:solidFill>
                <a:latin typeface="Calibri" pitchFamily="34" charset="0"/>
                <a:ea typeface="Calibri" pitchFamily="34" charset="-122"/>
                <a:cs typeface="Calibri" pitchFamily="34" charset="-120"/>
              </a:rPr>
              <a:t>✓</a:t>
            </a:r>
            <a:endParaRPr lang="en-US" sz="2000" dirty="0"/>
          </a:p>
        </p:txBody>
      </p:sp>
      <p:sp>
        <p:nvSpPr>
          <p:cNvPr id="7" name="Text 5"/>
          <p:cNvSpPr/>
          <p:nvPr/>
        </p:nvSpPr>
        <p:spPr>
          <a:xfrm>
            <a:off x="777240" y="2697480"/>
            <a:ext cx="2926080" cy="548640"/>
          </a:xfrm>
          <a:prstGeom prst="rect">
            <a:avLst/>
          </a:prstGeom>
          <a:noFill/>
          <a:ln/>
        </p:spPr>
        <p:txBody>
          <a:bodyPr wrap="square" rtlCol="0" anchor="ctr"/>
          <a:lstStyle/>
          <a:p>
            <a:pPr marL="0" indent="0">
              <a:lnSpc>
                <a:spcPts val="1600"/>
              </a:lnSpc>
              <a:buNone/>
            </a:pPr>
            <a:r>
              <a:rPr lang="en-US" sz="1400" b="1" dirty="0">
                <a:solidFill>
                  <a:srgbClr val="1E2761"/>
                </a:solidFill>
                <a:latin typeface="Cambria" pitchFamily="34" charset="0"/>
                <a:ea typeface="Cambria" pitchFamily="34" charset="-122"/>
                <a:cs typeface="Cambria" pitchFamily="34" charset="-120"/>
              </a:rPr>
              <a:t>Engage Expert Witnesses</a:t>
            </a:r>
            <a:endParaRPr lang="en-US" sz="1400" dirty="0"/>
          </a:p>
        </p:txBody>
      </p:sp>
      <p:sp>
        <p:nvSpPr>
          <p:cNvPr id="8" name="Text 6"/>
          <p:cNvSpPr/>
          <p:nvPr/>
        </p:nvSpPr>
        <p:spPr>
          <a:xfrm>
            <a:off x="777240" y="3246120"/>
            <a:ext cx="2926080" cy="777240"/>
          </a:xfrm>
          <a:prstGeom prst="rect">
            <a:avLst/>
          </a:prstGeom>
          <a:noFill/>
          <a:ln/>
        </p:spPr>
        <p:txBody>
          <a:bodyPr wrap="square" rtlCol="0" anchor="ctr"/>
          <a:lstStyle/>
          <a:p>
            <a:pPr marL="0" indent="0">
              <a:lnSpc>
                <a:spcPts val="1400"/>
              </a:lnSpc>
              <a:buNone/>
            </a:pPr>
            <a:r>
              <a:rPr lang="en-US" sz="1100" dirty="0">
                <a:solidFill>
                  <a:srgbClr val="222533"/>
                </a:solidFill>
                <a:latin typeface="Calibri" pitchFamily="34" charset="0"/>
                <a:ea typeface="Calibri" pitchFamily="34" charset="-122"/>
                <a:cs typeface="Calibri" pitchFamily="34" charset="-120"/>
              </a:rPr>
              <a:t>The life care planner responds to the rebuttal report, or a second expert is added if time allows.</a:t>
            </a:r>
            <a:endParaRPr lang="en-US" sz="1100" dirty="0"/>
          </a:p>
        </p:txBody>
      </p:sp>
      <p:sp>
        <p:nvSpPr>
          <p:cNvPr id="9" name="Shape 7"/>
          <p:cNvSpPr/>
          <p:nvPr/>
        </p:nvSpPr>
        <p:spPr>
          <a:xfrm>
            <a:off x="4160520" y="1828800"/>
            <a:ext cx="3383280" cy="2286000"/>
          </a:xfrm>
          <a:prstGeom prst="rect">
            <a:avLst/>
          </a:prstGeom>
          <a:solidFill>
            <a:srgbClr val="F5F7FC"/>
          </a:solidFill>
          <a:ln/>
        </p:spPr>
        <p:txBody>
          <a:bodyPr/>
          <a:lstStyle/>
          <a:p>
            <a:endParaRPr lang="en-US"/>
          </a:p>
        </p:txBody>
      </p:sp>
      <p:sp>
        <p:nvSpPr>
          <p:cNvPr id="10" name="Shape 8"/>
          <p:cNvSpPr/>
          <p:nvPr/>
        </p:nvSpPr>
        <p:spPr>
          <a:xfrm>
            <a:off x="4389120" y="2057400"/>
            <a:ext cx="457200" cy="457200"/>
          </a:xfrm>
          <a:prstGeom prst="ellipse">
            <a:avLst/>
          </a:prstGeom>
          <a:solidFill>
            <a:srgbClr val="1E2761"/>
          </a:solidFill>
          <a:ln/>
        </p:spPr>
        <p:txBody>
          <a:bodyPr/>
          <a:lstStyle/>
          <a:p>
            <a:endParaRPr lang="en-US"/>
          </a:p>
        </p:txBody>
      </p:sp>
      <p:sp>
        <p:nvSpPr>
          <p:cNvPr id="11" name="Text 9"/>
          <p:cNvSpPr/>
          <p:nvPr/>
        </p:nvSpPr>
        <p:spPr>
          <a:xfrm>
            <a:off x="4389120" y="2057400"/>
            <a:ext cx="457200" cy="457200"/>
          </a:xfrm>
          <a:prstGeom prst="rect">
            <a:avLst/>
          </a:prstGeom>
          <a:noFill/>
          <a:ln/>
        </p:spPr>
        <p:txBody>
          <a:bodyPr wrap="square" rtlCol="0" anchor="ctr"/>
          <a:lstStyle/>
          <a:p>
            <a:pPr marL="0" indent="0" algn="ctr">
              <a:buNone/>
            </a:pPr>
            <a:r>
              <a:rPr lang="en-US" sz="2000" b="1" dirty="0">
                <a:solidFill>
                  <a:srgbClr val="FFFFFF"/>
                </a:solidFill>
                <a:latin typeface="Calibri" pitchFamily="34" charset="0"/>
                <a:ea typeface="Calibri" pitchFamily="34" charset="-122"/>
                <a:cs typeface="Calibri" pitchFamily="34" charset="-120"/>
              </a:rPr>
              <a:t>✓</a:t>
            </a:r>
            <a:endParaRPr lang="en-US" sz="2000" dirty="0"/>
          </a:p>
        </p:txBody>
      </p:sp>
      <p:sp>
        <p:nvSpPr>
          <p:cNvPr id="12" name="Text 10"/>
          <p:cNvSpPr/>
          <p:nvPr/>
        </p:nvSpPr>
        <p:spPr>
          <a:xfrm>
            <a:off x="4389120" y="2697480"/>
            <a:ext cx="2926080" cy="548640"/>
          </a:xfrm>
          <a:prstGeom prst="rect">
            <a:avLst/>
          </a:prstGeom>
          <a:noFill/>
          <a:ln/>
        </p:spPr>
        <p:txBody>
          <a:bodyPr wrap="square" rtlCol="0" anchor="ctr"/>
          <a:lstStyle/>
          <a:p>
            <a:pPr marL="0" indent="0">
              <a:lnSpc>
                <a:spcPts val="1600"/>
              </a:lnSpc>
              <a:buNone/>
            </a:pPr>
            <a:r>
              <a:rPr lang="en-US" sz="1400" b="1" dirty="0">
                <a:solidFill>
                  <a:srgbClr val="1E2761"/>
                </a:solidFill>
                <a:latin typeface="Cambria" pitchFamily="34" charset="0"/>
                <a:ea typeface="Cambria" pitchFamily="34" charset="-122"/>
                <a:cs typeface="Cambria" pitchFamily="34" charset="-120"/>
              </a:rPr>
              <a:t>Emphasize Credibility</a:t>
            </a:r>
            <a:endParaRPr lang="en-US" sz="1400" dirty="0"/>
          </a:p>
        </p:txBody>
      </p:sp>
      <p:sp>
        <p:nvSpPr>
          <p:cNvPr id="13" name="Text 11"/>
          <p:cNvSpPr/>
          <p:nvPr/>
        </p:nvSpPr>
        <p:spPr>
          <a:xfrm>
            <a:off x="4389120" y="3246120"/>
            <a:ext cx="2926080" cy="777240"/>
          </a:xfrm>
          <a:prstGeom prst="rect">
            <a:avLst/>
          </a:prstGeom>
          <a:noFill/>
          <a:ln/>
        </p:spPr>
        <p:txBody>
          <a:bodyPr wrap="square" rtlCol="0" anchor="ctr"/>
          <a:lstStyle/>
          <a:p>
            <a:pPr marL="0" indent="0">
              <a:lnSpc>
                <a:spcPts val="1400"/>
              </a:lnSpc>
              <a:buNone/>
            </a:pPr>
            <a:r>
              <a:rPr lang="en-US" sz="1100" dirty="0">
                <a:solidFill>
                  <a:srgbClr val="222533"/>
                </a:solidFill>
                <a:latin typeface="Calibri" pitchFamily="34" charset="0"/>
                <a:ea typeface="Calibri" pitchFamily="34" charset="-122"/>
                <a:cs typeface="Calibri" pitchFamily="34" charset="-120"/>
              </a:rPr>
              <a:t>Lean on the original planner's qualifications and thoroughness — expect your expert's résumé to be tested against theirs. </a:t>
            </a:r>
            <a:endParaRPr lang="en-US" sz="1100" dirty="0"/>
          </a:p>
        </p:txBody>
      </p:sp>
      <p:sp>
        <p:nvSpPr>
          <p:cNvPr id="14" name="Shape 12"/>
          <p:cNvSpPr/>
          <p:nvPr/>
        </p:nvSpPr>
        <p:spPr>
          <a:xfrm>
            <a:off x="7772400" y="1828800"/>
            <a:ext cx="3383280" cy="2286000"/>
          </a:xfrm>
          <a:prstGeom prst="rect">
            <a:avLst/>
          </a:prstGeom>
          <a:solidFill>
            <a:srgbClr val="F5F7FC"/>
          </a:solidFill>
          <a:ln/>
        </p:spPr>
        <p:txBody>
          <a:bodyPr/>
          <a:lstStyle/>
          <a:p>
            <a:endParaRPr lang="en-US"/>
          </a:p>
        </p:txBody>
      </p:sp>
      <p:sp>
        <p:nvSpPr>
          <p:cNvPr id="15" name="Shape 13"/>
          <p:cNvSpPr/>
          <p:nvPr/>
        </p:nvSpPr>
        <p:spPr>
          <a:xfrm>
            <a:off x="8001000" y="2057400"/>
            <a:ext cx="457200" cy="457200"/>
          </a:xfrm>
          <a:prstGeom prst="ellipse">
            <a:avLst/>
          </a:prstGeom>
          <a:solidFill>
            <a:srgbClr val="1E2761"/>
          </a:solidFill>
          <a:ln/>
        </p:spPr>
        <p:txBody>
          <a:bodyPr/>
          <a:lstStyle/>
          <a:p>
            <a:endParaRPr lang="en-US"/>
          </a:p>
        </p:txBody>
      </p:sp>
      <p:sp>
        <p:nvSpPr>
          <p:cNvPr id="16" name="Text 14"/>
          <p:cNvSpPr/>
          <p:nvPr/>
        </p:nvSpPr>
        <p:spPr>
          <a:xfrm>
            <a:off x="8001000" y="2057400"/>
            <a:ext cx="457200" cy="457200"/>
          </a:xfrm>
          <a:prstGeom prst="rect">
            <a:avLst/>
          </a:prstGeom>
          <a:noFill/>
          <a:ln/>
        </p:spPr>
        <p:txBody>
          <a:bodyPr wrap="square" rtlCol="0" anchor="ctr"/>
          <a:lstStyle/>
          <a:p>
            <a:pPr marL="0" indent="0" algn="ctr">
              <a:buNone/>
            </a:pPr>
            <a:r>
              <a:rPr lang="en-US" sz="2000" b="1" dirty="0">
                <a:solidFill>
                  <a:srgbClr val="FFFFFF"/>
                </a:solidFill>
                <a:latin typeface="Calibri" pitchFamily="34" charset="0"/>
                <a:ea typeface="Calibri" pitchFamily="34" charset="-122"/>
                <a:cs typeface="Calibri" pitchFamily="34" charset="-120"/>
              </a:rPr>
              <a:t>✓</a:t>
            </a:r>
            <a:endParaRPr lang="en-US" sz="2000" dirty="0"/>
          </a:p>
        </p:txBody>
      </p:sp>
      <p:sp>
        <p:nvSpPr>
          <p:cNvPr id="17" name="Text 15"/>
          <p:cNvSpPr/>
          <p:nvPr/>
        </p:nvSpPr>
        <p:spPr>
          <a:xfrm>
            <a:off x="8001000" y="2697480"/>
            <a:ext cx="2926080" cy="548640"/>
          </a:xfrm>
          <a:prstGeom prst="rect">
            <a:avLst/>
          </a:prstGeom>
          <a:noFill/>
          <a:ln/>
        </p:spPr>
        <p:txBody>
          <a:bodyPr wrap="square" rtlCol="0" anchor="ctr"/>
          <a:lstStyle/>
          <a:p>
            <a:pPr marL="0" indent="0">
              <a:lnSpc>
                <a:spcPts val="1600"/>
              </a:lnSpc>
              <a:buNone/>
            </a:pPr>
            <a:r>
              <a:rPr lang="en-US" sz="1400" b="1" dirty="0">
                <a:solidFill>
                  <a:srgbClr val="1E2761"/>
                </a:solidFill>
                <a:latin typeface="Cambria" pitchFamily="34" charset="0"/>
                <a:ea typeface="Cambria" pitchFamily="34" charset="-122"/>
                <a:cs typeface="Cambria" pitchFamily="34" charset="-120"/>
              </a:rPr>
              <a:t>Return to the Record</a:t>
            </a:r>
            <a:endParaRPr lang="en-US" sz="1400" dirty="0"/>
          </a:p>
        </p:txBody>
      </p:sp>
      <p:sp>
        <p:nvSpPr>
          <p:cNvPr id="18" name="Text 16"/>
          <p:cNvSpPr/>
          <p:nvPr/>
        </p:nvSpPr>
        <p:spPr>
          <a:xfrm>
            <a:off x="8001000" y="3246120"/>
            <a:ext cx="2926080" cy="777240"/>
          </a:xfrm>
          <a:prstGeom prst="rect">
            <a:avLst/>
          </a:prstGeom>
          <a:noFill/>
          <a:ln/>
        </p:spPr>
        <p:txBody>
          <a:bodyPr wrap="square" rtlCol="0" anchor="ctr"/>
          <a:lstStyle/>
          <a:p>
            <a:pPr marL="0" indent="0">
              <a:lnSpc>
                <a:spcPts val="1400"/>
              </a:lnSpc>
              <a:buNone/>
            </a:pPr>
            <a:r>
              <a:rPr lang="en-US" sz="1100" dirty="0">
                <a:solidFill>
                  <a:srgbClr val="222533"/>
                </a:solidFill>
                <a:latin typeface="Calibri" pitchFamily="34" charset="0"/>
                <a:ea typeface="Calibri" pitchFamily="34" charset="-122"/>
                <a:cs typeface="Calibri" pitchFamily="34" charset="-120"/>
              </a:rPr>
              <a:t>Medical records, treatment histories, and treating-physician testimony are marshalled to support necessity.</a:t>
            </a:r>
            <a:endParaRPr lang="en-US" sz="1100" dirty="0"/>
          </a:p>
        </p:txBody>
      </p:sp>
      <p:sp>
        <p:nvSpPr>
          <p:cNvPr id="19" name="Shape 17"/>
          <p:cNvSpPr/>
          <p:nvPr/>
        </p:nvSpPr>
        <p:spPr>
          <a:xfrm>
            <a:off x="2354580" y="4389120"/>
            <a:ext cx="3383280" cy="2286000"/>
          </a:xfrm>
          <a:prstGeom prst="rect">
            <a:avLst/>
          </a:prstGeom>
          <a:solidFill>
            <a:srgbClr val="F5F7FC"/>
          </a:solidFill>
          <a:ln/>
        </p:spPr>
        <p:txBody>
          <a:bodyPr/>
          <a:lstStyle/>
          <a:p>
            <a:endParaRPr lang="en-US"/>
          </a:p>
        </p:txBody>
      </p:sp>
      <p:sp>
        <p:nvSpPr>
          <p:cNvPr id="20" name="Shape 18"/>
          <p:cNvSpPr/>
          <p:nvPr/>
        </p:nvSpPr>
        <p:spPr>
          <a:xfrm>
            <a:off x="2583180" y="4617720"/>
            <a:ext cx="457200" cy="457200"/>
          </a:xfrm>
          <a:prstGeom prst="ellipse">
            <a:avLst/>
          </a:prstGeom>
          <a:solidFill>
            <a:srgbClr val="1E2761"/>
          </a:solidFill>
          <a:ln/>
        </p:spPr>
        <p:txBody>
          <a:bodyPr/>
          <a:lstStyle/>
          <a:p>
            <a:endParaRPr lang="en-US"/>
          </a:p>
        </p:txBody>
      </p:sp>
      <p:sp>
        <p:nvSpPr>
          <p:cNvPr id="21" name="Text 19"/>
          <p:cNvSpPr/>
          <p:nvPr/>
        </p:nvSpPr>
        <p:spPr>
          <a:xfrm>
            <a:off x="2583180" y="4617720"/>
            <a:ext cx="457200" cy="457200"/>
          </a:xfrm>
          <a:prstGeom prst="rect">
            <a:avLst/>
          </a:prstGeom>
          <a:noFill/>
          <a:ln/>
        </p:spPr>
        <p:txBody>
          <a:bodyPr wrap="square" rtlCol="0" anchor="ctr"/>
          <a:lstStyle/>
          <a:p>
            <a:pPr marL="0" indent="0" algn="ctr">
              <a:buNone/>
            </a:pPr>
            <a:r>
              <a:rPr lang="en-US" sz="2000" b="1" dirty="0">
                <a:solidFill>
                  <a:srgbClr val="FFFFFF"/>
                </a:solidFill>
                <a:latin typeface="Calibri" pitchFamily="34" charset="0"/>
                <a:ea typeface="Calibri" pitchFamily="34" charset="-122"/>
                <a:cs typeface="Calibri" pitchFamily="34" charset="-120"/>
              </a:rPr>
              <a:t>✓</a:t>
            </a:r>
            <a:endParaRPr lang="en-US" sz="2000" dirty="0"/>
          </a:p>
        </p:txBody>
      </p:sp>
      <p:sp>
        <p:nvSpPr>
          <p:cNvPr id="22" name="Text 20"/>
          <p:cNvSpPr/>
          <p:nvPr/>
        </p:nvSpPr>
        <p:spPr>
          <a:xfrm>
            <a:off x="2583180" y="5257800"/>
            <a:ext cx="2926080" cy="548640"/>
          </a:xfrm>
          <a:prstGeom prst="rect">
            <a:avLst/>
          </a:prstGeom>
          <a:noFill/>
          <a:ln/>
        </p:spPr>
        <p:txBody>
          <a:bodyPr wrap="square" rtlCol="0" anchor="ctr"/>
          <a:lstStyle/>
          <a:p>
            <a:pPr marL="0" indent="0">
              <a:lnSpc>
                <a:spcPts val="1600"/>
              </a:lnSpc>
              <a:buNone/>
            </a:pPr>
            <a:r>
              <a:rPr lang="en-US" sz="1400" b="1" dirty="0">
                <a:solidFill>
                  <a:srgbClr val="1E2761"/>
                </a:solidFill>
                <a:latin typeface="Cambria" pitchFamily="34" charset="0"/>
                <a:ea typeface="Cambria" pitchFamily="34" charset="-122"/>
                <a:cs typeface="Cambria" pitchFamily="34" charset="-120"/>
              </a:rPr>
              <a:t>Defend the Methodology</a:t>
            </a:r>
            <a:endParaRPr lang="en-US" sz="1400" dirty="0"/>
          </a:p>
        </p:txBody>
      </p:sp>
      <p:sp>
        <p:nvSpPr>
          <p:cNvPr id="23" name="Text 21"/>
          <p:cNvSpPr/>
          <p:nvPr/>
        </p:nvSpPr>
        <p:spPr>
          <a:xfrm>
            <a:off x="2583180" y="5806440"/>
            <a:ext cx="2926080" cy="777240"/>
          </a:xfrm>
          <a:prstGeom prst="rect">
            <a:avLst/>
          </a:prstGeom>
          <a:noFill/>
          <a:ln/>
        </p:spPr>
        <p:txBody>
          <a:bodyPr wrap="square" rtlCol="0" anchor="ctr"/>
          <a:lstStyle/>
          <a:p>
            <a:pPr marL="0" indent="0">
              <a:lnSpc>
                <a:spcPts val="1400"/>
              </a:lnSpc>
              <a:buNone/>
            </a:pPr>
            <a:r>
              <a:rPr lang="en-US" sz="1100" dirty="0">
                <a:solidFill>
                  <a:srgbClr val="222533"/>
                </a:solidFill>
                <a:latin typeface="Calibri" pitchFamily="34" charset="0"/>
                <a:ea typeface="Calibri" pitchFamily="34" charset="-122"/>
                <a:cs typeface="Calibri" pitchFamily="34" charset="-120"/>
              </a:rPr>
              <a:t>Detailed justification of methods and assumptions — sometimes substantive, sometimes just noise for trial.</a:t>
            </a:r>
            <a:endParaRPr lang="en-US" sz="1100" dirty="0"/>
          </a:p>
        </p:txBody>
      </p:sp>
      <p:sp>
        <p:nvSpPr>
          <p:cNvPr id="24" name="Shape 22"/>
          <p:cNvSpPr/>
          <p:nvPr/>
        </p:nvSpPr>
        <p:spPr>
          <a:xfrm>
            <a:off x="5966460" y="4389120"/>
            <a:ext cx="3383280" cy="2286000"/>
          </a:xfrm>
          <a:prstGeom prst="rect">
            <a:avLst/>
          </a:prstGeom>
          <a:solidFill>
            <a:srgbClr val="F5F7FC"/>
          </a:solidFill>
          <a:ln/>
        </p:spPr>
        <p:txBody>
          <a:bodyPr/>
          <a:lstStyle/>
          <a:p>
            <a:endParaRPr lang="en-US"/>
          </a:p>
        </p:txBody>
      </p:sp>
      <p:sp>
        <p:nvSpPr>
          <p:cNvPr id="25" name="Shape 23"/>
          <p:cNvSpPr/>
          <p:nvPr/>
        </p:nvSpPr>
        <p:spPr>
          <a:xfrm>
            <a:off x="6195060" y="4617720"/>
            <a:ext cx="457200" cy="457200"/>
          </a:xfrm>
          <a:prstGeom prst="ellipse">
            <a:avLst/>
          </a:prstGeom>
          <a:solidFill>
            <a:srgbClr val="1E2761"/>
          </a:solidFill>
          <a:ln/>
        </p:spPr>
        <p:txBody>
          <a:bodyPr/>
          <a:lstStyle/>
          <a:p>
            <a:endParaRPr lang="en-US"/>
          </a:p>
        </p:txBody>
      </p:sp>
      <p:sp>
        <p:nvSpPr>
          <p:cNvPr id="26" name="Text 24"/>
          <p:cNvSpPr/>
          <p:nvPr/>
        </p:nvSpPr>
        <p:spPr>
          <a:xfrm>
            <a:off x="6195060" y="4617720"/>
            <a:ext cx="457200" cy="457200"/>
          </a:xfrm>
          <a:prstGeom prst="rect">
            <a:avLst/>
          </a:prstGeom>
          <a:noFill/>
          <a:ln/>
        </p:spPr>
        <p:txBody>
          <a:bodyPr wrap="square" rtlCol="0" anchor="ctr"/>
          <a:lstStyle/>
          <a:p>
            <a:pPr marL="0" indent="0" algn="ctr">
              <a:buNone/>
            </a:pPr>
            <a:r>
              <a:rPr lang="en-US" sz="2000" b="1" dirty="0">
                <a:solidFill>
                  <a:srgbClr val="FFFFFF"/>
                </a:solidFill>
                <a:latin typeface="Calibri" pitchFamily="34" charset="0"/>
                <a:ea typeface="Calibri" pitchFamily="34" charset="-122"/>
                <a:cs typeface="Calibri" pitchFamily="34" charset="-120"/>
              </a:rPr>
              <a:t>✓</a:t>
            </a:r>
            <a:endParaRPr lang="en-US" sz="2000" dirty="0"/>
          </a:p>
        </p:txBody>
      </p:sp>
      <p:sp>
        <p:nvSpPr>
          <p:cNvPr id="27" name="Text 25"/>
          <p:cNvSpPr/>
          <p:nvPr/>
        </p:nvSpPr>
        <p:spPr>
          <a:xfrm>
            <a:off x="6195060" y="5257800"/>
            <a:ext cx="2926080" cy="548640"/>
          </a:xfrm>
          <a:prstGeom prst="rect">
            <a:avLst/>
          </a:prstGeom>
          <a:noFill/>
          <a:ln/>
        </p:spPr>
        <p:txBody>
          <a:bodyPr wrap="square" rtlCol="0" anchor="ctr"/>
          <a:lstStyle/>
          <a:p>
            <a:pPr marL="0" indent="0">
              <a:lnSpc>
                <a:spcPts val="1600"/>
              </a:lnSpc>
              <a:buNone/>
            </a:pPr>
            <a:r>
              <a:rPr lang="en-US" sz="1400" b="1" dirty="0">
                <a:solidFill>
                  <a:srgbClr val="1E2761"/>
                </a:solidFill>
                <a:latin typeface="Cambria" pitchFamily="34" charset="0"/>
                <a:ea typeface="Cambria" pitchFamily="34" charset="-122"/>
                <a:cs typeface="Cambria" pitchFamily="34" charset="-120"/>
              </a:rPr>
              <a:t>Deploy Visual Aids</a:t>
            </a:r>
            <a:endParaRPr lang="en-US" sz="1400" dirty="0"/>
          </a:p>
        </p:txBody>
      </p:sp>
      <p:sp>
        <p:nvSpPr>
          <p:cNvPr id="28" name="Text 26"/>
          <p:cNvSpPr/>
          <p:nvPr/>
        </p:nvSpPr>
        <p:spPr>
          <a:xfrm>
            <a:off x="6195060" y="5806440"/>
            <a:ext cx="2926080" cy="777240"/>
          </a:xfrm>
          <a:prstGeom prst="rect">
            <a:avLst/>
          </a:prstGeom>
          <a:noFill/>
          <a:ln/>
        </p:spPr>
        <p:txBody>
          <a:bodyPr wrap="square" rtlCol="0" anchor="ctr"/>
          <a:lstStyle/>
          <a:p>
            <a:pPr marL="0" indent="0">
              <a:lnSpc>
                <a:spcPts val="1400"/>
              </a:lnSpc>
              <a:buNone/>
            </a:pPr>
            <a:r>
              <a:rPr lang="en-US" sz="1100" dirty="0">
                <a:solidFill>
                  <a:srgbClr val="222533"/>
                </a:solidFill>
                <a:latin typeface="Calibri" pitchFamily="34" charset="0"/>
                <a:ea typeface="Calibri" pitchFamily="34" charset="-122"/>
                <a:cs typeface="Calibri" pitchFamily="34" charset="-120"/>
              </a:rPr>
              <a:t>Demonstrative exhibits built to make the proposed plan of care feel rational to a jury.</a:t>
            </a:r>
            <a:endParaRPr lang="en-US" sz="1100" dirty="0"/>
          </a:p>
        </p:txBody>
      </p:sp>
      <p:sp>
        <p:nvSpPr>
          <p:cNvPr id="29" name="Text 27"/>
          <p:cNvSpPr/>
          <p:nvPr/>
        </p:nvSpPr>
        <p:spPr>
          <a:xfrm>
            <a:off x="11551615" y="6446520"/>
            <a:ext cx="457200" cy="274320"/>
          </a:xfrm>
          <a:prstGeom prst="rect">
            <a:avLst/>
          </a:prstGeom>
          <a:noFill/>
          <a:ln/>
        </p:spPr>
        <p:txBody>
          <a:bodyPr wrap="square" rtlCol="0" anchor="ctr"/>
          <a:lstStyle/>
          <a:p>
            <a:pPr marL="0" indent="0" algn="r">
              <a:buNone/>
            </a:pPr>
            <a:r>
              <a:rPr lang="en-US" sz="1000" dirty="0">
                <a:solidFill>
                  <a:srgbClr val="5B6072"/>
                </a:solidFill>
                <a:latin typeface="Calibri" pitchFamily="34" charset="0"/>
                <a:ea typeface="Calibri" pitchFamily="34" charset="-122"/>
                <a:cs typeface="Calibri" pitchFamily="34" charset="-120"/>
              </a:rPr>
              <a:t> </a:t>
            </a:r>
            <a:endParaRPr lang="en-US" sz="1000" dirty="0"/>
          </a:p>
        </p:txBody>
      </p:sp>
      <p:pic>
        <p:nvPicPr>
          <p:cNvPr id="30" name="Picture 29" descr="A drawing of a microscope&#10;&#10;AI-generated content may be incorrect.">
            <a:extLst>
              <a:ext uri="{FF2B5EF4-FFF2-40B4-BE49-F238E27FC236}">
                <a16:creationId xmlns:a16="http://schemas.microsoft.com/office/drawing/2014/main" id="{C48DA6BE-1AAA-4534-3DFF-FADF93F1AF05}"/>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695698" y="353033"/>
            <a:ext cx="1204746" cy="1204746"/>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8">
    <p:bg>
      <p:bgPr>
        <a:solidFill>
          <a:srgbClr val="F5F7FC"/>
        </a:solidFill>
        <a:effectLst/>
      </p:bgPr>
    </p:bg>
    <p:spTree>
      <p:nvGrpSpPr>
        <p:cNvPr id="1" name=""/>
        <p:cNvGrpSpPr/>
        <p:nvPr/>
      </p:nvGrpSpPr>
      <p:grpSpPr>
        <a:xfrm>
          <a:off x="0" y="0"/>
          <a:ext cx="0" cy="0"/>
          <a:chOff x="0" y="0"/>
          <a:chExt cx="0" cy="0"/>
        </a:xfrm>
      </p:grpSpPr>
      <p:sp>
        <p:nvSpPr>
          <p:cNvPr id="2" name="Text 0"/>
          <p:cNvSpPr/>
          <p:nvPr/>
        </p:nvSpPr>
        <p:spPr>
          <a:xfrm>
            <a:off x="548640" y="411480"/>
            <a:ext cx="7315200" cy="320040"/>
          </a:xfrm>
          <a:prstGeom prst="rect">
            <a:avLst/>
          </a:prstGeom>
          <a:noFill/>
          <a:ln/>
        </p:spPr>
        <p:txBody>
          <a:bodyPr wrap="square" rtlCol="0" anchor="ctr"/>
          <a:lstStyle/>
          <a:p>
            <a:pPr marL="0" indent="0">
              <a:buNone/>
            </a:pPr>
            <a:r>
              <a:rPr lang="en-US" sz="1300" b="1" kern="0" spc="200" dirty="0">
                <a:solidFill>
                  <a:srgbClr val="B0362A"/>
                </a:solidFill>
                <a:latin typeface="Calibri" pitchFamily="34" charset="0"/>
                <a:ea typeface="Calibri" pitchFamily="34" charset="-122"/>
                <a:cs typeface="Calibri" pitchFamily="34" charset="-120"/>
              </a:rPr>
              <a:t>		HIGH-VALUE TARGETS</a:t>
            </a:r>
            <a:endParaRPr lang="en-US" sz="1300" dirty="0"/>
          </a:p>
        </p:txBody>
      </p:sp>
      <p:sp>
        <p:nvSpPr>
          <p:cNvPr id="3" name="Text 1"/>
          <p:cNvSpPr/>
          <p:nvPr/>
        </p:nvSpPr>
        <p:spPr>
          <a:xfrm>
            <a:off x="548640" y="685800"/>
            <a:ext cx="10058400" cy="594360"/>
          </a:xfrm>
          <a:prstGeom prst="rect">
            <a:avLst/>
          </a:prstGeom>
          <a:noFill/>
          <a:ln/>
        </p:spPr>
        <p:txBody>
          <a:bodyPr wrap="square" rtlCol="0" anchor="ctr"/>
          <a:lstStyle/>
          <a:p>
            <a:pPr marL="0" indent="0">
              <a:buNone/>
            </a:pPr>
            <a:r>
              <a:rPr lang="en-US" sz="2700" b="1" dirty="0">
                <a:solidFill>
                  <a:srgbClr val="1E2761"/>
                </a:solidFill>
                <a:latin typeface="Cambria" pitchFamily="34" charset="0"/>
                <a:ea typeface="Cambria" pitchFamily="34" charset="-122"/>
                <a:cs typeface="Cambria" pitchFamily="34" charset="-120"/>
              </a:rPr>
              <a:t>		Two Cost Categories Worth the Fight</a:t>
            </a:r>
            <a:endParaRPr lang="en-US" sz="2700" dirty="0"/>
          </a:p>
        </p:txBody>
      </p:sp>
      <p:sp>
        <p:nvSpPr>
          <p:cNvPr id="4" name="Text 2"/>
          <p:cNvSpPr/>
          <p:nvPr/>
        </p:nvSpPr>
        <p:spPr>
          <a:xfrm>
            <a:off x="2413262" y="1280160"/>
            <a:ext cx="8193778" cy="365760"/>
          </a:xfrm>
          <a:prstGeom prst="rect">
            <a:avLst/>
          </a:prstGeom>
          <a:noFill/>
          <a:ln/>
        </p:spPr>
        <p:txBody>
          <a:bodyPr wrap="square" rtlCol="0" anchor="ctr"/>
          <a:lstStyle/>
          <a:p>
            <a:pPr marL="0" indent="0">
              <a:buNone/>
            </a:pPr>
            <a:r>
              <a:rPr lang="en-US" sz="1300" i="1" dirty="0">
                <a:solidFill>
                  <a:srgbClr val="5B6072"/>
                </a:solidFill>
                <a:latin typeface="Calibri" pitchFamily="34" charset="0"/>
                <a:ea typeface="Calibri" pitchFamily="34" charset="-122"/>
                <a:cs typeface="Calibri" pitchFamily="34" charset="-120"/>
              </a:rPr>
              <a:t>These recur in nearly every catastrophic-injury plan and typically carry the highest price tags.</a:t>
            </a:r>
            <a:endParaRPr lang="en-US" sz="1300" dirty="0"/>
          </a:p>
        </p:txBody>
      </p:sp>
      <p:sp>
        <p:nvSpPr>
          <p:cNvPr id="5" name="Shape 3"/>
          <p:cNvSpPr/>
          <p:nvPr/>
        </p:nvSpPr>
        <p:spPr>
          <a:xfrm>
            <a:off x="548640" y="1828800"/>
            <a:ext cx="5303520" cy="4023360"/>
          </a:xfrm>
          <a:prstGeom prst="rect">
            <a:avLst/>
          </a:prstGeom>
          <a:solidFill>
            <a:srgbClr val="FFFFFF"/>
          </a:solidFill>
          <a:ln/>
          <a:effectLst>
            <a:outerShdw blurRad="76200" dist="25400" dir="5400000" algn="bl" rotWithShape="0">
              <a:srgbClr val="999999">
                <a:alpha val="25000"/>
              </a:srgbClr>
            </a:outerShdw>
          </a:effectLst>
        </p:spPr>
        <p:txBody>
          <a:bodyPr/>
          <a:lstStyle/>
          <a:p>
            <a:endParaRPr lang="en-US"/>
          </a:p>
        </p:txBody>
      </p:sp>
      <p:sp>
        <p:nvSpPr>
          <p:cNvPr id="6" name="Shape 4"/>
          <p:cNvSpPr/>
          <p:nvPr/>
        </p:nvSpPr>
        <p:spPr>
          <a:xfrm>
            <a:off x="548640" y="1828800"/>
            <a:ext cx="5303520" cy="822960"/>
          </a:xfrm>
          <a:prstGeom prst="rect">
            <a:avLst/>
          </a:prstGeom>
          <a:solidFill>
            <a:srgbClr val="1E2761"/>
          </a:solidFill>
          <a:ln/>
        </p:spPr>
        <p:txBody>
          <a:bodyPr/>
          <a:lstStyle/>
          <a:p>
            <a:endParaRPr lang="en-US"/>
          </a:p>
        </p:txBody>
      </p:sp>
      <p:sp>
        <p:nvSpPr>
          <p:cNvPr id="7" name="Text 5"/>
          <p:cNvSpPr/>
          <p:nvPr/>
        </p:nvSpPr>
        <p:spPr>
          <a:xfrm>
            <a:off x="822960" y="1828800"/>
            <a:ext cx="4754880" cy="822960"/>
          </a:xfrm>
          <a:prstGeom prst="rect">
            <a:avLst/>
          </a:prstGeom>
          <a:noFill/>
          <a:ln/>
        </p:spPr>
        <p:txBody>
          <a:bodyPr wrap="square" rtlCol="0" anchor="ctr"/>
          <a:lstStyle/>
          <a:p>
            <a:pPr marL="0" indent="0">
              <a:buNone/>
            </a:pPr>
            <a:r>
              <a:rPr lang="en-US" sz="1900" b="1" dirty="0">
                <a:solidFill>
                  <a:srgbClr val="FFFFFF"/>
                </a:solidFill>
                <a:latin typeface="Cambria" pitchFamily="34" charset="0"/>
                <a:ea typeface="Cambria" pitchFamily="34" charset="-122"/>
                <a:cs typeface="Cambria" pitchFamily="34" charset="-120"/>
              </a:rPr>
              <a:t>Home Health Care</a:t>
            </a:r>
            <a:endParaRPr lang="en-US" sz="1900" dirty="0"/>
          </a:p>
        </p:txBody>
      </p:sp>
      <p:sp>
        <p:nvSpPr>
          <p:cNvPr id="8" name="Text 6"/>
          <p:cNvSpPr/>
          <p:nvPr/>
        </p:nvSpPr>
        <p:spPr>
          <a:xfrm>
            <a:off x="822960" y="2788920"/>
            <a:ext cx="4754880" cy="2926080"/>
          </a:xfrm>
          <a:prstGeom prst="rect">
            <a:avLst/>
          </a:prstGeom>
          <a:noFill/>
          <a:ln/>
        </p:spPr>
        <p:txBody>
          <a:bodyPr wrap="square" rtlCol="0" anchor="ctr"/>
          <a:lstStyle/>
          <a:p>
            <a:pPr marL="0" indent="0">
              <a:lnSpc>
                <a:spcPts val="1700"/>
              </a:lnSpc>
              <a:buNone/>
            </a:pPr>
            <a:r>
              <a:rPr lang="en-US" sz="1250" dirty="0">
                <a:solidFill>
                  <a:srgbClr val="222533"/>
                </a:solidFill>
                <a:latin typeface="Calibri" pitchFamily="34" charset="0"/>
                <a:ea typeface="Calibri" pitchFamily="34" charset="-122"/>
                <a:cs typeface="Calibri" pitchFamily="34" charset="-120"/>
              </a:rPr>
              <a:t>•  In-home nursing can run into the millions and is often the highest-cost line item.</a:t>
            </a:r>
            <a:endParaRPr lang="en-US" sz="1250" dirty="0"/>
          </a:p>
          <a:p>
            <a:pPr marL="0" indent="0">
              <a:lnSpc>
                <a:spcPts val="1700"/>
              </a:lnSpc>
              <a:buNone/>
            </a:pPr>
            <a:endParaRPr lang="en-US" sz="1250" dirty="0"/>
          </a:p>
          <a:p>
            <a:pPr marL="0" indent="0">
              <a:lnSpc>
                <a:spcPts val="1700"/>
              </a:lnSpc>
              <a:buNone/>
            </a:pPr>
            <a:r>
              <a:rPr lang="en-US" sz="1250" dirty="0">
                <a:solidFill>
                  <a:srgbClr val="222533"/>
                </a:solidFill>
                <a:latin typeface="Calibri" pitchFamily="34" charset="0"/>
                <a:ea typeface="Calibri" pitchFamily="34" charset="-122"/>
                <a:cs typeface="Calibri" pitchFamily="34" charset="-120"/>
              </a:rPr>
              <a:t>•  Plans frequently ignore free or lower-cost caretaking already available — day services, public school services.</a:t>
            </a:r>
            <a:endParaRPr lang="en-US" sz="1250" dirty="0"/>
          </a:p>
          <a:p>
            <a:pPr marL="0" indent="0">
              <a:lnSpc>
                <a:spcPts val="1700"/>
              </a:lnSpc>
              <a:buNone/>
            </a:pPr>
            <a:endParaRPr lang="en-US" sz="1250" dirty="0"/>
          </a:p>
          <a:p>
            <a:pPr marL="0" indent="0">
              <a:lnSpc>
                <a:spcPts val="1700"/>
              </a:lnSpc>
              <a:buNone/>
            </a:pPr>
            <a:r>
              <a:rPr lang="en-US" sz="1250" dirty="0">
                <a:solidFill>
                  <a:srgbClr val="222533"/>
                </a:solidFill>
                <a:latin typeface="Calibri" pitchFamily="34" charset="0"/>
                <a:ea typeface="Calibri" pitchFamily="34" charset="-122"/>
                <a:cs typeface="Calibri" pitchFamily="34" charset="-120"/>
              </a:rPr>
              <a:t>•  Less expensive alternatives, like residential nursing facilities, are rarely presented.</a:t>
            </a:r>
            <a:endParaRPr lang="en-US" sz="1250" dirty="0"/>
          </a:p>
          <a:p>
            <a:pPr marL="0" indent="0">
              <a:lnSpc>
                <a:spcPts val="1700"/>
              </a:lnSpc>
              <a:buNone/>
            </a:pPr>
            <a:endParaRPr lang="en-US" sz="1250" dirty="0"/>
          </a:p>
          <a:p>
            <a:pPr marL="0" indent="0">
              <a:lnSpc>
                <a:spcPts val="1700"/>
              </a:lnSpc>
              <a:buNone/>
            </a:pPr>
            <a:r>
              <a:rPr lang="en-US" sz="1250" dirty="0">
                <a:solidFill>
                  <a:srgbClr val="222533"/>
                </a:solidFill>
                <a:latin typeface="Calibri" pitchFamily="34" charset="0"/>
                <a:ea typeface="Calibri" pitchFamily="34" charset="-122"/>
                <a:cs typeface="Calibri" pitchFamily="34" charset="-120"/>
              </a:rPr>
              <a:t>•  In-home care is, in many instances, not medically or economically appropriate.</a:t>
            </a:r>
            <a:endParaRPr lang="en-US" sz="1250" dirty="0"/>
          </a:p>
        </p:txBody>
      </p:sp>
      <p:sp>
        <p:nvSpPr>
          <p:cNvPr id="9" name="Shape 7"/>
          <p:cNvSpPr/>
          <p:nvPr/>
        </p:nvSpPr>
        <p:spPr>
          <a:xfrm>
            <a:off x="6172200" y="1828800"/>
            <a:ext cx="5440680" cy="4023360"/>
          </a:xfrm>
          <a:prstGeom prst="rect">
            <a:avLst/>
          </a:prstGeom>
          <a:solidFill>
            <a:srgbClr val="FFFFFF"/>
          </a:solidFill>
          <a:ln/>
          <a:effectLst>
            <a:outerShdw blurRad="76200" dist="25400" dir="5400000" algn="bl" rotWithShape="0">
              <a:srgbClr val="999999">
                <a:alpha val="25000"/>
              </a:srgbClr>
            </a:outerShdw>
          </a:effectLst>
        </p:spPr>
        <p:txBody>
          <a:bodyPr/>
          <a:lstStyle/>
          <a:p>
            <a:endParaRPr lang="en-US"/>
          </a:p>
        </p:txBody>
      </p:sp>
      <p:sp>
        <p:nvSpPr>
          <p:cNvPr id="10" name="Shape 8"/>
          <p:cNvSpPr/>
          <p:nvPr/>
        </p:nvSpPr>
        <p:spPr>
          <a:xfrm>
            <a:off x="6172200" y="1828800"/>
            <a:ext cx="5440680" cy="822960"/>
          </a:xfrm>
          <a:prstGeom prst="rect">
            <a:avLst/>
          </a:prstGeom>
          <a:solidFill>
            <a:srgbClr val="B0362A"/>
          </a:solidFill>
          <a:ln/>
        </p:spPr>
        <p:txBody>
          <a:bodyPr/>
          <a:lstStyle/>
          <a:p>
            <a:endParaRPr lang="en-US"/>
          </a:p>
        </p:txBody>
      </p:sp>
      <p:sp>
        <p:nvSpPr>
          <p:cNvPr id="11" name="Text 9"/>
          <p:cNvSpPr/>
          <p:nvPr/>
        </p:nvSpPr>
        <p:spPr>
          <a:xfrm>
            <a:off x="6446520" y="1828800"/>
            <a:ext cx="4937760" cy="822960"/>
          </a:xfrm>
          <a:prstGeom prst="rect">
            <a:avLst/>
          </a:prstGeom>
          <a:noFill/>
          <a:ln/>
        </p:spPr>
        <p:txBody>
          <a:bodyPr wrap="square" rtlCol="0" anchor="ctr"/>
          <a:lstStyle/>
          <a:p>
            <a:pPr marL="0" indent="0">
              <a:buNone/>
            </a:pPr>
            <a:r>
              <a:rPr lang="en-US" sz="1900" b="1" dirty="0">
                <a:solidFill>
                  <a:srgbClr val="FFFFFF"/>
                </a:solidFill>
                <a:latin typeface="Cambria" pitchFamily="34" charset="0"/>
                <a:ea typeface="Cambria" pitchFamily="34" charset="-122"/>
                <a:cs typeface="Cambria" pitchFamily="34" charset="-120"/>
              </a:rPr>
              <a:t>"Lifestyle" Costs</a:t>
            </a:r>
            <a:endParaRPr lang="en-US" sz="1900" dirty="0"/>
          </a:p>
        </p:txBody>
      </p:sp>
      <p:sp>
        <p:nvSpPr>
          <p:cNvPr id="12" name="Text 10"/>
          <p:cNvSpPr/>
          <p:nvPr/>
        </p:nvSpPr>
        <p:spPr>
          <a:xfrm>
            <a:off x="6446520" y="2788920"/>
            <a:ext cx="4937760" cy="2926080"/>
          </a:xfrm>
          <a:prstGeom prst="rect">
            <a:avLst/>
          </a:prstGeom>
          <a:noFill/>
          <a:ln/>
        </p:spPr>
        <p:txBody>
          <a:bodyPr wrap="square" rtlCol="0" anchor="ctr"/>
          <a:lstStyle/>
          <a:p>
            <a:pPr marL="0" indent="0">
              <a:lnSpc>
                <a:spcPts val="1700"/>
              </a:lnSpc>
              <a:buNone/>
            </a:pPr>
            <a:r>
              <a:rPr lang="en-US" sz="1250" dirty="0">
                <a:solidFill>
                  <a:srgbClr val="222533"/>
                </a:solidFill>
                <a:latin typeface="Calibri" pitchFamily="34" charset="0"/>
                <a:ea typeface="Calibri" pitchFamily="34" charset="-122"/>
                <a:cs typeface="Calibri" pitchFamily="34" charset="-120"/>
              </a:rPr>
              <a:t>•  Housing, automobiles, gym memberships, even lawn care regularly appear as "medical" needs without justification.</a:t>
            </a:r>
            <a:endParaRPr lang="en-US" sz="1250" dirty="0"/>
          </a:p>
          <a:p>
            <a:pPr marL="0" indent="0">
              <a:lnSpc>
                <a:spcPts val="1700"/>
              </a:lnSpc>
              <a:buNone/>
            </a:pPr>
            <a:endParaRPr lang="en-US" sz="1250" dirty="0"/>
          </a:p>
          <a:p>
            <a:pPr marL="0" indent="0">
              <a:lnSpc>
                <a:spcPts val="1700"/>
              </a:lnSpc>
              <a:buNone/>
            </a:pPr>
            <a:r>
              <a:rPr lang="en-US" sz="1250" dirty="0">
                <a:solidFill>
                  <a:srgbClr val="222533"/>
                </a:solidFill>
                <a:latin typeface="Calibri" pitchFamily="34" charset="0"/>
                <a:ea typeface="Calibri" pitchFamily="34" charset="-122"/>
                <a:cs typeface="Calibri" pitchFamily="34" charset="-120"/>
              </a:rPr>
              <a:t>•  The standard is restoration — a plaintiff should return to their pre-injury position.</a:t>
            </a:r>
            <a:endParaRPr lang="en-US" sz="1250" dirty="0"/>
          </a:p>
          <a:p>
            <a:pPr marL="0" indent="0">
              <a:lnSpc>
                <a:spcPts val="1700"/>
              </a:lnSpc>
              <a:buNone/>
            </a:pPr>
            <a:endParaRPr lang="en-US" sz="1250" dirty="0"/>
          </a:p>
          <a:p>
            <a:pPr marL="0" indent="0">
              <a:lnSpc>
                <a:spcPts val="1700"/>
              </a:lnSpc>
              <a:buNone/>
            </a:pPr>
            <a:r>
              <a:rPr lang="en-US" sz="1250" dirty="0">
                <a:solidFill>
                  <a:srgbClr val="222533"/>
                </a:solidFill>
                <a:latin typeface="Calibri" pitchFamily="34" charset="0"/>
                <a:ea typeface="Calibri" pitchFamily="34" charset="-122"/>
                <a:cs typeface="Calibri" pitchFamily="34" charset="-120"/>
              </a:rPr>
              <a:t>•  Watch for houses replacing apartments, new cars replacing public transit, paid services replacing self-care, a general amount for home modifications instead of pricing those specifically needed.</a:t>
            </a:r>
            <a:endParaRPr lang="en-US" sz="1250" dirty="0"/>
          </a:p>
          <a:p>
            <a:pPr marL="0" indent="0">
              <a:lnSpc>
                <a:spcPts val="1700"/>
              </a:lnSpc>
              <a:buNone/>
            </a:pPr>
            <a:endParaRPr lang="en-US" sz="1250" dirty="0"/>
          </a:p>
          <a:p>
            <a:pPr marL="0" indent="0">
              <a:lnSpc>
                <a:spcPts val="1700"/>
              </a:lnSpc>
              <a:buNone/>
            </a:pPr>
            <a:r>
              <a:rPr lang="en-US" sz="1250" dirty="0">
                <a:solidFill>
                  <a:srgbClr val="222533"/>
                </a:solidFill>
                <a:latin typeface="Calibri" pitchFamily="34" charset="0"/>
                <a:ea typeface="Calibri" pitchFamily="34" charset="-122"/>
                <a:cs typeface="Calibri" pitchFamily="34" charset="-120"/>
              </a:rPr>
              <a:t>•  These items are ripe for showing a jury the plan's overreach.</a:t>
            </a:r>
            <a:endParaRPr lang="en-US" sz="1250" dirty="0"/>
          </a:p>
        </p:txBody>
      </p:sp>
      <p:sp>
        <p:nvSpPr>
          <p:cNvPr id="13" name="Text 11"/>
          <p:cNvSpPr/>
          <p:nvPr/>
        </p:nvSpPr>
        <p:spPr>
          <a:xfrm>
            <a:off x="11551615" y="6446520"/>
            <a:ext cx="457200" cy="274320"/>
          </a:xfrm>
          <a:prstGeom prst="rect">
            <a:avLst/>
          </a:prstGeom>
          <a:noFill/>
          <a:ln/>
        </p:spPr>
        <p:txBody>
          <a:bodyPr wrap="square" rtlCol="0" anchor="ctr"/>
          <a:lstStyle/>
          <a:p>
            <a:pPr marL="0" indent="0" algn="r">
              <a:buNone/>
            </a:pPr>
            <a:r>
              <a:rPr lang="en-US" sz="1000" dirty="0">
                <a:solidFill>
                  <a:srgbClr val="5B6072"/>
                </a:solidFill>
                <a:latin typeface="Calibri" pitchFamily="34" charset="0"/>
                <a:ea typeface="Calibri" pitchFamily="34" charset="-122"/>
                <a:cs typeface="Calibri" pitchFamily="34" charset="-120"/>
              </a:rPr>
              <a:t> </a:t>
            </a:r>
            <a:endParaRPr lang="en-US" sz="1000" dirty="0"/>
          </a:p>
        </p:txBody>
      </p:sp>
      <p:pic>
        <p:nvPicPr>
          <p:cNvPr id="14" name="Picture 13" descr="A drawing of a microscope&#10;&#10;AI-generated content may be incorrect.">
            <a:extLst>
              <a:ext uri="{FF2B5EF4-FFF2-40B4-BE49-F238E27FC236}">
                <a16:creationId xmlns:a16="http://schemas.microsoft.com/office/drawing/2014/main" id="{D32D451D-E44D-1672-CDF8-B32C7778F694}"/>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695698" y="353033"/>
            <a:ext cx="1204746" cy="1204746"/>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3">
    <p:bg>
      <p:bgPr>
        <a:solidFill>
          <a:srgbClr val="F5F7FC"/>
        </a:solidFill>
        <a:effectLst/>
      </p:bgPr>
    </p:bg>
    <p:spTree>
      <p:nvGrpSpPr>
        <p:cNvPr id="1" name=""/>
        <p:cNvGrpSpPr/>
        <p:nvPr/>
      </p:nvGrpSpPr>
      <p:grpSpPr>
        <a:xfrm>
          <a:off x="0" y="0"/>
          <a:ext cx="0" cy="0"/>
          <a:chOff x="0" y="0"/>
          <a:chExt cx="0" cy="0"/>
        </a:xfrm>
      </p:grpSpPr>
      <p:sp>
        <p:nvSpPr>
          <p:cNvPr id="2" name="Text 0"/>
          <p:cNvSpPr/>
          <p:nvPr/>
        </p:nvSpPr>
        <p:spPr>
          <a:xfrm>
            <a:off x="548640" y="411480"/>
            <a:ext cx="7315200" cy="320040"/>
          </a:xfrm>
          <a:prstGeom prst="rect">
            <a:avLst/>
          </a:prstGeom>
          <a:noFill/>
          <a:ln/>
        </p:spPr>
        <p:txBody>
          <a:bodyPr wrap="square" rtlCol="0" anchor="ctr"/>
          <a:lstStyle/>
          <a:p>
            <a:pPr marL="0" indent="0">
              <a:buNone/>
            </a:pPr>
            <a:r>
              <a:rPr lang="en-US" sz="1300" b="1" kern="0" spc="200" dirty="0">
                <a:solidFill>
                  <a:srgbClr val="B0362A"/>
                </a:solidFill>
                <a:latin typeface="Calibri" pitchFamily="34" charset="0"/>
                <a:ea typeface="Calibri" pitchFamily="34" charset="-122"/>
                <a:cs typeface="Calibri" pitchFamily="34" charset="-120"/>
              </a:rPr>
              <a:t>ADMISSIBILITY</a:t>
            </a:r>
            <a:endParaRPr lang="en-US" sz="1300" dirty="0"/>
          </a:p>
        </p:txBody>
      </p:sp>
      <p:sp>
        <p:nvSpPr>
          <p:cNvPr id="3" name="Text 1"/>
          <p:cNvSpPr/>
          <p:nvPr/>
        </p:nvSpPr>
        <p:spPr>
          <a:xfrm>
            <a:off x="548640" y="731520"/>
            <a:ext cx="10972800" cy="594360"/>
          </a:xfrm>
          <a:prstGeom prst="rect">
            <a:avLst/>
          </a:prstGeom>
          <a:noFill/>
          <a:ln/>
        </p:spPr>
        <p:txBody>
          <a:bodyPr wrap="square" rtlCol="0" anchor="ctr"/>
          <a:lstStyle/>
          <a:p>
            <a:pPr marL="0" indent="0">
              <a:buNone/>
            </a:pPr>
            <a:r>
              <a:rPr lang="en-US" sz="2500" b="1" dirty="0">
                <a:solidFill>
                  <a:srgbClr val="1E2761"/>
                </a:solidFill>
                <a:latin typeface="Cambria" pitchFamily="34" charset="0"/>
                <a:ea typeface="Cambria" pitchFamily="34" charset="-122"/>
                <a:cs typeface="Cambria" pitchFamily="34" charset="-120"/>
              </a:rPr>
              <a:t>Challenge Qualifications Before You Challenge Content</a:t>
            </a:r>
            <a:endParaRPr lang="en-US" sz="2500" dirty="0"/>
          </a:p>
        </p:txBody>
      </p:sp>
      <p:sp>
        <p:nvSpPr>
          <p:cNvPr id="4" name="Shape 2"/>
          <p:cNvSpPr/>
          <p:nvPr/>
        </p:nvSpPr>
        <p:spPr>
          <a:xfrm>
            <a:off x="548640" y="1600200"/>
            <a:ext cx="6675120" cy="4251960"/>
          </a:xfrm>
          <a:prstGeom prst="rect">
            <a:avLst/>
          </a:prstGeom>
          <a:solidFill>
            <a:srgbClr val="FFFFFF"/>
          </a:solidFill>
          <a:ln/>
          <a:effectLst>
            <a:outerShdw blurRad="63500" dist="25400" dir="5400000" algn="bl" rotWithShape="0">
              <a:srgbClr val="999999">
                <a:alpha val="20000"/>
              </a:srgbClr>
            </a:outerShdw>
          </a:effectLst>
        </p:spPr>
        <p:txBody>
          <a:bodyPr/>
          <a:lstStyle/>
          <a:p>
            <a:endParaRPr lang="en-US"/>
          </a:p>
        </p:txBody>
      </p:sp>
      <p:sp>
        <p:nvSpPr>
          <p:cNvPr id="5" name="Text 3"/>
          <p:cNvSpPr/>
          <p:nvPr/>
        </p:nvSpPr>
        <p:spPr>
          <a:xfrm>
            <a:off x="868680" y="1828800"/>
            <a:ext cx="6035040" cy="320040"/>
          </a:xfrm>
          <a:prstGeom prst="rect">
            <a:avLst/>
          </a:prstGeom>
          <a:noFill/>
          <a:ln/>
        </p:spPr>
        <p:txBody>
          <a:bodyPr wrap="square" rtlCol="0" anchor="ctr"/>
          <a:lstStyle/>
          <a:p>
            <a:pPr marL="0" indent="0">
              <a:buNone/>
            </a:pPr>
            <a:r>
              <a:rPr lang="en-US" sz="1150" b="1" kern="0" spc="100" dirty="0">
                <a:solidFill>
                  <a:srgbClr val="B0362A"/>
                </a:solidFill>
                <a:latin typeface="Calibri" pitchFamily="34" charset="0"/>
                <a:ea typeface="Calibri" pitchFamily="34" charset="-122"/>
                <a:cs typeface="Calibri" pitchFamily="34" charset="-120"/>
              </a:rPr>
              <a:t>AANLCP and IARP STANDARDS OF PRACTICE REQUIRE A PLANNER TO:</a:t>
            </a:r>
            <a:endParaRPr lang="en-US" sz="1150" dirty="0"/>
          </a:p>
        </p:txBody>
      </p:sp>
      <p:sp>
        <p:nvSpPr>
          <p:cNvPr id="6" name="Text 4"/>
          <p:cNvSpPr/>
          <p:nvPr/>
        </p:nvSpPr>
        <p:spPr>
          <a:xfrm>
            <a:off x="868680" y="2194560"/>
            <a:ext cx="6035040" cy="3566160"/>
          </a:xfrm>
          <a:prstGeom prst="rect">
            <a:avLst/>
          </a:prstGeom>
          <a:noFill/>
          <a:ln/>
        </p:spPr>
        <p:txBody>
          <a:bodyPr wrap="square" rtlCol="0" anchor="ctr"/>
          <a:lstStyle/>
          <a:p>
            <a:pPr marL="0" indent="0">
              <a:lnSpc>
                <a:spcPts val="1900"/>
              </a:lnSpc>
              <a:buNone/>
            </a:pPr>
            <a:r>
              <a:rPr lang="en-US" sz="1300" dirty="0">
                <a:solidFill>
                  <a:srgbClr val="222533"/>
                </a:solidFill>
                <a:latin typeface="Calibri" pitchFamily="34" charset="0"/>
                <a:ea typeface="Calibri" pitchFamily="34" charset="-122"/>
                <a:cs typeface="Calibri" pitchFamily="34" charset="-120"/>
              </a:rPr>
              <a:t>•  Hold an educational background in health or rehabilitation (or nursing specifically)</a:t>
            </a:r>
            <a:endParaRPr lang="en-US" sz="1300" dirty="0"/>
          </a:p>
          <a:p>
            <a:pPr marL="0" indent="0">
              <a:lnSpc>
                <a:spcPts val="1900"/>
              </a:lnSpc>
              <a:buNone/>
            </a:pPr>
            <a:endParaRPr lang="en-US" sz="1300" dirty="0"/>
          </a:p>
          <a:p>
            <a:pPr marL="0" indent="0">
              <a:lnSpc>
                <a:spcPts val="1900"/>
              </a:lnSpc>
              <a:buNone/>
            </a:pPr>
            <a:r>
              <a:rPr lang="en-US" sz="1300" dirty="0">
                <a:solidFill>
                  <a:srgbClr val="222533"/>
                </a:solidFill>
                <a:latin typeface="Calibri" pitchFamily="34" charset="0"/>
                <a:ea typeface="Calibri" pitchFamily="34" charset="-122"/>
                <a:cs typeface="Calibri" pitchFamily="34" charset="-120"/>
              </a:rPr>
              <a:t>•  Maintain required licensure or certification for the discipline</a:t>
            </a:r>
            <a:endParaRPr lang="en-US" sz="1300" dirty="0"/>
          </a:p>
          <a:p>
            <a:pPr marL="0" indent="0">
              <a:lnSpc>
                <a:spcPts val="1900"/>
              </a:lnSpc>
              <a:buNone/>
            </a:pPr>
            <a:endParaRPr lang="en-US" sz="1300" dirty="0"/>
          </a:p>
          <a:p>
            <a:pPr marL="0" indent="0">
              <a:lnSpc>
                <a:spcPts val="1900"/>
              </a:lnSpc>
              <a:buNone/>
            </a:pPr>
            <a:r>
              <a:rPr lang="en-US" sz="1300" dirty="0">
                <a:solidFill>
                  <a:srgbClr val="222533"/>
                </a:solidFill>
                <a:latin typeface="Calibri" pitchFamily="34" charset="0"/>
                <a:ea typeface="Calibri" pitchFamily="34" charset="-122"/>
                <a:cs typeface="Calibri" pitchFamily="34" charset="-120"/>
              </a:rPr>
              <a:t>•  Act ethically within their professional scope</a:t>
            </a:r>
            <a:endParaRPr lang="en-US" sz="1300" dirty="0"/>
          </a:p>
          <a:p>
            <a:pPr marL="0" indent="0">
              <a:lnSpc>
                <a:spcPts val="1900"/>
              </a:lnSpc>
              <a:buNone/>
            </a:pPr>
            <a:endParaRPr lang="en-US" sz="1300" dirty="0"/>
          </a:p>
          <a:p>
            <a:pPr marL="0" indent="0">
              <a:lnSpc>
                <a:spcPts val="1900"/>
              </a:lnSpc>
              <a:buNone/>
            </a:pPr>
            <a:r>
              <a:rPr lang="en-US" sz="1300" dirty="0">
                <a:solidFill>
                  <a:srgbClr val="222533"/>
                </a:solidFill>
                <a:latin typeface="Calibri" pitchFamily="34" charset="0"/>
                <a:ea typeface="Calibri" pitchFamily="34" charset="-122"/>
                <a:cs typeface="Calibri" pitchFamily="34" charset="-120"/>
              </a:rPr>
              <a:t>•  Remain consistent, objective, and methodical</a:t>
            </a:r>
            <a:endParaRPr lang="en-US" sz="1300" dirty="0"/>
          </a:p>
          <a:p>
            <a:pPr marL="0" indent="0">
              <a:lnSpc>
                <a:spcPts val="1900"/>
              </a:lnSpc>
              <a:buNone/>
            </a:pPr>
            <a:endParaRPr lang="en-US" sz="1300" dirty="0"/>
          </a:p>
          <a:p>
            <a:pPr marL="0" indent="0">
              <a:lnSpc>
                <a:spcPts val="1900"/>
              </a:lnSpc>
              <a:buNone/>
            </a:pPr>
            <a:r>
              <a:rPr lang="en-US" sz="1300" dirty="0">
                <a:solidFill>
                  <a:srgbClr val="222533"/>
                </a:solidFill>
                <a:latin typeface="Calibri" pitchFamily="34" charset="0"/>
                <a:ea typeface="Calibri" pitchFamily="34" charset="-122"/>
                <a:cs typeface="Calibri" pitchFamily="34" charset="-120"/>
              </a:rPr>
              <a:t>•  Rely on appropriate medical and health resources without exceeding their own discipline's scope</a:t>
            </a:r>
            <a:endParaRPr lang="en-US" sz="1300" dirty="0"/>
          </a:p>
        </p:txBody>
      </p:sp>
      <p:sp>
        <p:nvSpPr>
          <p:cNvPr id="7" name="Shape 5"/>
          <p:cNvSpPr/>
          <p:nvPr/>
        </p:nvSpPr>
        <p:spPr>
          <a:xfrm>
            <a:off x="7452360" y="1600200"/>
            <a:ext cx="4160520" cy="4251960"/>
          </a:xfrm>
          <a:prstGeom prst="rect">
            <a:avLst/>
          </a:prstGeom>
          <a:solidFill>
            <a:srgbClr val="1E2761"/>
          </a:solidFill>
          <a:ln/>
        </p:spPr>
        <p:txBody>
          <a:bodyPr/>
          <a:lstStyle/>
          <a:p>
            <a:endParaRPr lang="en-US"/>
          </a:p>
        </p:txBody>
      </p:sp>
      <p:sp>
        <p:nvSpPr>
          <p:cNvPr id="8" name="Text 6"/>
          <p:cNvSpPr/>
          <p:nvPr/>
        </p:nvSpPr>
        <p:spPr>
          <a:xfrm>
            <a:off x="7772400" y="1828800"/>
            <a:ext cx="3566160" cy="320040"/>
          </a:xfrm>
          <a:prstGeom prst="rect">
            <a:avLst/>
          </a:prstGeom>
          <a:noFill/>
          <a:ln/>
        </p:spPr>
        <p:txBody>
          <a:bodyPr wrap="square" rtlCol="0" anchor="ctr"/>
          <a:lstStyle/>
          <a:p>
            <a:pPr marL="0" indent="0">
              <a:buNone/>
            </a:pPr>
            <a:r>
              <a:rPr lang="en-US" sz="1150" b="1" kern="0" spc="100" dirty="0">
                <a:solidFill>
                  <a:srgbClr val="CADCFC"/>
                </a:solidFill>
                <a:latin typeface="Calibri" pitchFamily="34" charset="0"/>
                <a:ea typeface="Calibri" pitchFamily="34" charset="-122"/>
                <a:cs typeface="Calibri" pitchFamily="34" charset="-120"/>
              </a:rPr>
              <a:t>WHY IT MATTERS</a:t>
            </a:r>
            <a:endParaRPr lang="en-US" sz="1150" dirty="0"/>
          </a:p>
        </p:txBody>
      </p:sp>
      <p:sp>
        <p:nvSpPr>
          <p:cNvPr id="9" name="Text 7"/>
          <p:cNvSpPr/>
          <p:nvPr/>
        </p:nvSpPr>
        <p:spPr>
          <a:xfrm>
            <a:off x="7772400" y="2194560"/>
            <a:ext cx="3566160" cy="1463040"/>
          </a:xfrm>
          <a:prstGeom prst="rect">
            <a:avLst/>
          </a:prstGeom>
          <a:noFill/>
          <a:ln/>
        </p:spPr>
        <p:txBody>
          <a:bodyPr wrap="square" rtlCol="0" anchor="ctr"/>
          <a:lstStyle/>
          <a:p>
            <a:pPr marL="0" indent="0">
              <a:lnSpc>
                <a:spcPts val="1800"/>
              </a:lnSpc>
              <a:buNone/>
            </a:pPr>
            <a:r>
              <a:rPr lang="en-US" sz="1300" dirty="0">
                <a:solidFill>
                  <a:srgbClr val="FFFFFF"/>
                </a:solidFill>
                <a:latin typeface="Calibri" pitchFamily="34" charset="0"/>
                <a:ea typeface="Calibri" pitchFamily="34" charset="-122"/>
                <a:cs typeface="Calibri" pitchFamily="34" charset="-120"/>
              </a:rPr>
              <a:t>If the qualification challenge succeeds, the planner's testimony — and potentially the entire plan — can be excluded from the jury's consideration of damages.</a:t>
            </a:r>
            <a:endParaRPr lang="en-US" sz="1300" dirty="0"/>
          </a:p>
        </p:txBody>
      </p:sp>
      <p:sp>
        <p:nvSpPr>
          <p:cNvPr id="10" name="Shape 8"/>
          <p:cNvSpPr/>
          <p:nvPr/>
        </p:nvSpPr>
        <p:spPr>
          <a:xfrm>
            <a:off x="7772400" y="3794760"/>
            <a:ext cx="3566160" cy="0"/>
          </a:xfrm>
          <a:prstGeom prst="line">
            <a:avLst/>
          </a:prstGeom>
          <a:noFill/>
          <a:ln w="12700">
            <a:solidFill>
              <a:srgbClr val="CADCFC">
                <a:alpha val="60000"/>
              </a:srgbClr>
            </a:solidFill>
            <a:prstDash val="solid"/>
          </a:ln>
        </p:spPr>
        <p:txBody>
          <a:bodyPr/>
          <a:lstStyle/>
          <a:p>
            <a:endParaRPr lang="en-US"/>
          </a:p>
        </p:txBody>
      </p:sp>
      <p:sp>
        <p:nvSpPr>
          <p:cNvPr id="11" name="Text 9"/>
          <p:cNvSpPr/>
          <p:nvPr/>
        </p:nvSpPr>
        <p:spPr>
          <a:xfrm>
            <a:off x="7772400" y="3977640"/>
            <a:ext cx="3566160" cy="1737360"/>
          </a:xfrm>
          <a:prstGeom prst="rect">
            <a:avLst/>
          </a:prstGeom>
          <a:noFill/>
          <a:ln/>
        </p:spPr>
        <p:txBody>
          <a:bodyPr wrap="square" rtlCol="0" anchor="ctr"/>
          <a:lstStyle/>
          <a:p>
            <a:pPr marL="0" indent="0">
              <a:lnSpc>
                <a:spcPts val="1800"/>
              </a:lnSpc>
              <a:buNone/>
            </a:pPr>
            <a:r>
              <a:rPr lang="en-US" sz="1300" i="1" dirty="0">
                <a:solidFill>
                  <a:srgbClr val="CADCFC"/>
                </a:solidFill>
                <a:latin typeface="Calibri" pitchFamily="34" charset="0"/>
                <a:ea typeface="Calibri" pitchFamily="34" charset="-122"/>
                <a:cs typeface="Calibri" pitchFamily="34" charset="-120"/>
              </a:rPr>
              <a:t>Case law varies widely by jurisdiction — know your jurisdictions standard and build a targeted Daubert challenge around it.</a:t>
            </a:r>
            <a:endParaRPr lang="en-US" sz="1300" dirty="0"/>
          </a:p>
        </p:txBody>
      </p:sp>
      <p:sp>
        <p:nvSpPr>
          <p:cNvPr id="12" name="Text 10"/>
          <p:cNvSpPr/>
          <p:nvPr/>
        </p:nvSpPr>
        <p:spPr>
          <a:xfrm>
            <a:off x="11551615" y="6446520"/>
            <a:ext cx="457200" cy="274320"/>
          </a:xfrm>
          <a:prstGeom prst="rect">
            <a:avLst/>
          </a:prstGeom>
          <a:noFill/>
          <a:ln/>
        </p:spPr>
        <p:txBody>
          <a:bodyPr wrap="square" rtlCol="0" anchor="ctr"/>
          <a:lstStyle/>
          <a:p>
            <a:pPr marL="0" indent="0" algn="r">
              <a:buNone/>
            </a:pPr>
            <a:r>
              <a:rPr lang="en-US" sz="1000" dirty="0">
                <a:solidFill>
                  <a:srgbClr val="5B6072"/>
                </a:solidFill>
                <a:latin typeface="Calibri" pitchFamily="34" charset="0"/>
                <a:ea typeface="Calibri" pitchFamily="34" charset="-122"/>
                <a:cs typeface="Calibri" pitchFamily="34" charset="-120"/>
              </a:rPr>
              <a:t> </a:t>
            </a:r>
            <a:endParaRPr lang="en-US" sz="1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10">
    <p:bg>
      <p:bgPr>
        <a:solidFill>
          <a:srgbClr val="F5F7FC"/>
        </a:solidFill>
        <a:effectLst/>
      </p:bgPr>
    </p:bg>
    <p:spTree>
      <p:nvGrpSpPr>
        <p:cNvPr id="1" name=""/>
        <p:cNvGrpSpPr/>
        <p:nvPr/>
      </p:nvGrpSpPr>
      <p:grpSpPr>
        <a:xfrm>
          <a:off x="0" y="0"/>
          <a:ext cx="0" cy="0"/>
          <a:chOff x="0" y="0"/>
          <a:chExt cx="0" cy="0"/>
        </a:xfrm>
      </p:grpSpPr>
      <p:sp>
        <p:nvSpPr>
          <p:cNvPr id="2" name="Text 0"/>
          <p:cNvSpPr/>
          <p:nvPr/>
        </p:nvSpPr>
        <p:spPr>
          <a:xfrm>
            <a:off x="548640" y="411480"/>
            <a:ext cx="7315200" cy="320040"/>
          </a:xfrm>
          <a:prstGeom prst="rect">
            <a:avLst/>
          </a:prstGeom>
          <a:noFill/>
          <a:ln/>
        </p:spPr>
        <p:txBody>
          <a:bodyPr wrap="square" rtlCol="0" anchor="ctr"/>
          <a:lstStyle/>
          <a:p>
            <a:pPr marL="0" indent="0">
              <a:buNone/>
            </a:pPr>
            <a:r>
              <a:rPr lang="en-US" sz="1300" b="1" kern="0" spc="200" dirty="0">
                <a:solidFill>
                  <a:srgbClr val="B0362A"/>
                </a:solidFill>
                <a:latin typeface="Calibri" pitchFamily="34" charset="0"/>
                <a:ea typeface="Calibri" pitchFamily="34" charset="-122"/>
                <a:cs typeface="Calibri" pitchFamily="34" charset="-120"/>
              </a:rPr>
              <a:t>		BUILD THE RECORD</a:t>
            </a:r>
            <a:endParaRPr lang="en-US" sz="1300" dirty="0"/>
          </a:p>
        </p:txBody>
      </p:sp>
      <p:sp>
        <p:nvSpPr>
          <p:cNvPr id="3" name="Text 1"/>
          <p:cNvSpPr/>
          <p:nvPr/>
        </p:nvSpPr>
        <p:spPr>
          <a:xfrm>
            <a:off x="548640" y="731520"/>
            <a:ext cx="10058400" cy="594360"/>
          </a:xfrm>
          <a:prstGeom prst="rect">
            <a:avLst/>
          </a:prstGeom>
          <a:noFill/>
          <a:ln/>
        </p:spPr>
        <p:txBody>
          <a:bodyPr wrap="square" rtlCol="0" anchor="ctr"/>
          <a:lstStyle/>
          <a:p>
            <a:pPr marL="0" indent="0">
              <a:buNone/>
            </a:pPr>
            <a:r>
              <a:rPr lang="en-US" sz="2800" b="1" dirty="0">
                <a:solidFill>
                  <a:srgbClr val="1E2761"/>
                </a:solidFill>
                <a:latin typeface="Cambria" pitchFamily="34" charset="0"/>
                <a:ea typeface="Cambria" pitchFamily="34" charset="-122"/>
                <a:cs typeface="Cambria" pitchFamily="34" charset="-120"/>
              </a:rPr>
              <a:t>		What to Obtain in Discovery</a:t>
            </a:r>
            <a:endParaRPr lang="en-US" sz="2800" dirty="0"/>
          </a:p>
        </p:txBody>
      </p:sp>
      <p:sp>
        <p:nvSpPr>
          <p:cNvPr id="4" name="Shape 2"/>
          <p:cNvSpPr/>
          <p:nvPr/>
        </p:nvSpPr>
        <p:spPr>
          <a:xfrm>
            <a:off x="548640" y="1554480"/>
            <a:ext cx="2606040" cy="2148840"/>
          </a:xfrm>
          <a:prstGeom prst="rect">
            <a:avLst/>
          </a:prstGeom>
          <a:solidFill>
            <a:srgbClr val="FFFFFF"/>
          </a:solidFill>
          <a:ln/>
          <a:effectLst>
            <a:outerShdw blurRad="63500" dist="25400" dir="5400000" algn="bl" rotWithShape="0">
              <a:srgbClr val="999999">
                <a:alpha val="20000"/>
              </a:srgbClr>
            </a:outerShdw>
          </a:effectLst>
        </p:spPr>
        <p:txBody>
          <a:bodyPr/>
          <a:lstStyle/>
          <a:p>
            <a:endParaRPr lang="en-US"/>
          </a:p>
        </p:txBody>
      </p:sp>
      <p:sp>
        <p:nvSpPr>
          <p:cNvPr id="5" name="Shape 3"/>
          <p:cNvSpPr/>
          <p:nvPr/>
        </p:nvSpPr>
        <p:spPr>
          <a:xfrm>
            <a:off x="749808" y="1755648"/>
            <a:ext cx="384048" cy="384048"/>
          </a:xfrm>
          <a:prstGeom prst="ellipse">
            <a:avLst/>
          </a:prstGeom>
          <a:solidFill>
            <a:srgbClr val="1E2761"/>
          </a:solidFill>
          <a:ln/>
        </p:spPr>
        <p:txBody>
          <a:bodyPr/>
          <a:lstStyle/>
          <a:p>
            <a:endParaRPr lang="en-US"/>
          </a:p>
        </p:txBody>
      </p:sp>
      <p:sp>
        <p:nvSpPr>
          <p:cNvPr id="6" name="Text 4"/>
          <p:cNvSpPr/>
          <p:nvPr/>
        </p:nvSpPr>
        <p:spPr>
          <a:xfrm>
            <a:off x="749808" y="1755648"/>
            <a:ext cx="384048" cy="384048"/>
          </a:xfrm>
          <a:prstGeom prst="rect">
            <a:avLst/>
          </a:prstGeom>
          <a:noFill/>
          <a:ln/>
        </p:spPr>
        <p:txBody>
          <a:bodyPr wrap="square"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1</a:t>
            </a:r>
            <a:endParaRPr lang="en-US" sz="1500" dirty="0"/>
          </a:p>
        </p:txBody>
      </p:sp>
      <p:sp>
        <p:nvSpPr>
          <p:cNvPr id="7" name="Text 5"/>
          <p:cNvSpPr/>
          <p:nvPr/>
        </p:nvSpPr>
        <p:spPr>
          <a:xfrm>
            <a:off x="731520" y="2286000"/>
            <a:ext cx="2240280" cy="685800"/>
          </a:xfrm>
          <a:prstGeom prst="rect">
            <a:avLst/>
          </a:prstGeom>
          <a:noFill/>
          <a:ln/>
        </p:spPr>
        <p:txBody>
          <a:bodyPr wrap="square" rtlCol="0" anchor="ctr"/>
          <a:lstStyle/>
          <a:p>
            <a:pPr marL="0" indent="0">
              <a:lnSpc>
                <a:spcPts val="1400"/>
              </a:lnSpc>
              <a:buNone/>
            </a:pPr>
            <a:r>
              <a:rPr lang="en-US" sz="1200" b="1" dirty="0">
                <a:solidFill>
                  <a:srgbClr val="1E2761"/>
                </a:solidFill>
                <a:latin typeface="Cambria" pitchFamily="34" charset="0"/>
                <a:ea typeface="Cambria" pitchFamily="34" charset="-122"/>
                <a:cs typeface="Cambria" pitchFamily="34" charset="-120"/>
              </a:rPr>
              <a:t>Medical Records &amp; Radiographic Studies</a:t>
            </a:r>
            <a:endParaRPr lang="en-US" sz="1200" dirty="0"/>
          </a:p>
        </p:txBody>
      </p:sp>
      <p:sp>
        <p:nvSpPr>
          <p:cNvPr id="8" name="Text 6"/>
          <p:cNvSpPr/>
          <p:nvPr/>
        </p:nvSpPr>
        <p:spPr>
          <a:xfrm>
            <a:off x="731520" y="2926080"/>
            <a:ext cx="2240280" cy="685800"/>
          </a:xfrm>
          <a:prstGeom prst="rect">
            <a:avLst/>
          </a:prstGeom>
          <a:noFill/>
          <a:ln/>
        </p:spPr>
        <p:txBody>
          <a:bodyPr wrap="square" rtlCol="0" anchor="ctr"/>
          <a:lstStyle/>
          <a:p>
            <a:pPr marL="0" indent="0">
              <a:lnSpc>
                <a:spcPts val="1250"/>
              </a:lnSpc>
              <a:buNone/>
            </a:pPr>
            <a:r>
              <a:rPr lang="en-US" sz="1000" dirty="0">
                <a:solidFill>
                  <a:srgbClr val="222533"/>
                </a:solidFill>
                <a:latin typeface="Calibri" pitchFamily="34" charset="0"/>
                <a:ea typeface="Calibri" pitchFamily="34" charset="-122"/>
                <a:cs typeface="Calibri" pitchFamily="34" charset="-120"/>
              </a:rPr>
              <a:t>Establish injury magnitude and rule out pre-existing conditions.</a:t>
            </a:r>
            <a:endParaRPr lang="en-US" sz="1000" dirty="0"/>
          </a:p>
        </p:txBody>
      </p:sp>
      <p:sp>
        <p:nvSpPr>
          <p:cNvPr id="9" name="Shape 7"/>
          <p:cNvSpPr/>
          <p:nvPr/>
        </p:nvSpPr>
        <p:spPr>
          <a:xfrm>
            <a:off x="3337560" y="1554480"/>
            <a:ext cx="2606040" cy="2148840"/>
          </a:xfrm>
          <a:prstGeom prst="rect">
            <a:avLst/>
          </a:prstGeom>
          <a:solidFill>
            <a:srgbClr val="FFFFFF"/>
          </a:solidFill>
          <a:ln/>
          <a:effectLst>
            <a:outerShdw blurRad="63500" dist="25400" dir="5400000" algn="bl" rotWithShape="0">
              <a:srgbClr val="999999">
                <a:alpha val="20000"/>
              </a:srgbClr>
            </a:outerShdw>
          </a:effectLst>
        </p:spPr>
        <p:txBody>
          <a:bodyPr/>
          <a:lstStyle/>
          <a:p>
            <a:endParaRPr lang="en-US"/>
          </a:p>
        </p:txBody>
      </p:sp>
      <p:sp>
        <p:nvSpPr>
          <p:cNvPr id="10" name="Shape 8"/>
          <p:cNvSpPr/>
          <p:nvPr/>
        </p:nvSpPr>
        <p:spPr>
          <a:xfrm>
            <a:off x="3538728" y="1755648"/>
            <a:ext cx="384048" cy="384048"/>
          </a:xfrm>
          <a:prstGeom prst="ellipse">
            <a:avLst/>
          </a:prstGeom>
          <a:solidFill>
            <a:srgbClr val="1E2761"/>
          </a:solidFill>
          <a:ln/>
        </p:spPr>
        <p:txBody>
          <a:bodyPr/>
          <a:lstStyle/>
          <a:p>
            <a:endParaRPr lang="en-US"/>
          </a:p>
        </p:txBody>
      </p:sp>
      <p:sp>
        <p:nvSpPr>
          <p:cNvPr id="11" name="Text 9"/>
          <p:cNvSpPr/>
          <p:nvPr/>
        </p:nvSpPr>
        <p:spPr>
          <a:xfrm>
            <a:off x="3538728" y="1755648"/>
            <a:ext cx="384048" cy="384048"/>
          </a:xfrm>
          <a:prstGeom prst="rect">
            <a:avLst/>
          </a:prstGeom>
          <a:noFill/>
          <a:ln/>
        </p:spPr>
        <p:txBody>
          <a:bodyPr wrap="square"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2</a:t>
            </a:r>
            <a:endParaRPr lang="en-US" sz="1500" dirty="0"/>
          </a:p>
        </p:txBody>
      </p:sp>
      <p:sp>
        <p:nvSpPr>
          <p:cNvPr id="12" name="Text 10"/>
          <p:cNvSpPr/>
          <p:nvPr/>
        </p:nvSpPr>
        <p:spPr>
          <a:xfrm>
            <a:off x="3520440" y="2286000"/>
            <a:ext cx="2240280" cy="685800"/>
          </a:xfrm>
          <a:prstGeom prst="rect">
            <a:avLst/>
          </a:prstGeom>
          <a:noFill/>
          <a:ln/>
        </p:spPr>
        <p:txBody>
          <a:bodyPr wrap="square" rtlCol="0" anchor="ctr"/>
          <a:lstStyle/>
          <a:p>
            <a:pPr marL="0" indent="0">
              <a:lnSpc>
                <a:spcPts val="1400"/>
              </a:lnSpc>
              <a:buNone/>
            </a:pPr>
            <a:r>
              <a:rPr lang="en-US" sz="1200" b="1" dirty="0">
                <a:solidFill>
                  <a:srgbClr val="1E2761"/>
                </a:solidFill>
                <a:latin typeface="Cambria" pitchFamily="34" charset="0"/>
                <a:ea typeface="Cambria" pitchFamily="34" charset="-122"/>
                <a:cs typeface="Cambria" pitchFamily="34" charset="-120"/>
              </a:rPr>
              <a:t>Academic Records</a:t>
            </a:r>
            <a:endParaRPr lang="en-US" sz="1200" dirty="0"/>
          </a:p>
        </p:txBody>
      </p:sp>
      <p:sp>
        <p:nvSpPr>
          <p:cNvPr id="13" name="Text 11"/>
          <p:cNvSpPr/>
          <p:nvPr/>
        </p:nvSpPr>
        <p:spPr>
          <a:xfrm>
            <a:off x="3520440" y="2926080"/>
            <a:ext cx="2240280" cy="685800"/>
          </a:xfrm>
          <a:prstGeom prst="rect">
            <a:avLst/>
          </a:prstGeom>
          <a:noFill/>
          <a:ln/>
        </p:spPr>
        <p:txBody>
          <a:bodyPr wrap="square" rtlCol="0" anchor="ctr"/>
          <a:lstStyle/>
          <a:p>
            <a:pPr marL="0" indent="0">
              <a:lnSpc>
                <a:spcPts val="1250"/>
              </a:lnSpc>
              <a:buNone/>
            </a:pPr>
            <a:r>
              <a:rPr lang="en-US" sz="1000" dirty="0">
                <a:solidFill>
                  <a:srgbClr val="222533"/>
                </a:solidFill>
                <a:latin typeface="Calibri" pitchFamily="34" charset="0"/>
                <a:ea typeface="Calibri" pitchFamily="34" charset="-122"/>
                <a:cs typeface="Calibri" pitchFamily="34" charset="-120"/>
              </a:rPr>
              <a:t>Test whether claimed deficits are evident in various settings.</a:t>
            </a:r>
            <a:endParaRPr lang="en-US" sz="1000" dirty="0"/>
          </a:p>
        </p:txBody>
      </p:sp>
      <p:sp>
        <p:nvSpPr>
          <p:cNvPr id="14" name="Shape 12"/>
          <p:cNvSpPr/>
          <p:nvPr/>
        </p:nvSpPr>
        <p:spPr>
          <a:xfrm>
            <a:off x="6126480" y="1554480"/>
            <a:ext cx="2606040" cy="2148840"/>
          </a:xfrm>
          <a:prstGeom prst="rect">
            <a:avLst/>
          </a:prstGeom>
          <a:solidFill>
            <a:srgbClr val="FFFFFF"/>
          </a:solidFill>
          <a:ln/>
          <a:effectLst>
            <a:outerShdw blurRad="63500" dist="25400" dir="5400000" algn="bl" rotWithShape="0">
              <a:srgbClr val="999999">
                <a:alpha val="20000"/>
              </a:srgbClr>
            </a:outerShdw>
          </a:effectLst>
        </p:spPr>
        <p:txBody>
          <a:bodyPr/>
          <a:lstStyle/>
          <a:p>
            <a:endParaRPr lang="en-US"/>
          </a:p>
        </p:txBody>
      </p:sp>
      <p:sp>
        <p:nvSpPr>
          <p:cNvPr id="15" name="Shape 13"/>
          <p:cNvSpPr/>
          <p:nvPr/>
        </p:nvSpPr>
        <p:spPr>
          <a:xfrm>
            <a:off x="6327648" y="1755648"/>
            <a:ext cx="384048" cy="384048"/>
          </a:xfrm>
          <a:prstGeom prst="ellipse">
            <a:avLst/>
          </a:prstGeom>
          <a:solidFill>
            <a:srgbClr val="1E2761"/>
          </a:solidFill>
          <a:ln/>
        </p:spPr>
        <p:txBody>
          <a:bodyPr/>
          <a:lstStyle/>
          <a:p>
            <a:endParaRPr lang="en-US"/>
          </a:p>
        </p:txBody>
      </p:sp>
      <p:sp>
        <p:nvSpPr>
          <p:cNvPr id="16" name="Text 14"/>
          <p:cNvSpPr/>
          <p:nvPr/>
        </p:nvSpPr>
        <p:spPr>
          <a:xfrm>
            <a:off x="6327648" y="1755648"/>
            <a:ext cx="384048" cy="384048"/>
          </a:xfrm>
          <a:prstGeom prst="rect">
            <a:avLst/>
          </a:prstGeom>
          <a:noFill/>
          <a:ln/>
        </p:spPr>
        <p:txBody>
          <a:bodyPr wrap="square"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3</a:t>
            </a:r>
            <a:endParaRPr lang="en-US" sz="1500" dirty="0"/>
          </a:p>
        </p:txBody>
      </p:sp>
      <p:sp>
        <p:nvSpPr>
          <p:cNvPr id="17" name="Text 15"/>
          <p:cNvSpPr/>
          <p:nvPr/>
        </p:nvSpPr>
        <p:spPr>
          <a:xfrm>
            <a:off x="6309360" y="2286000"/>
            <a:ext cx="2240280" cy="685800"/>
          </a:xfrm>
          <a:prstGeom prst="rect">
            <a:avLst/>
          </a:prstGeom>
          <a:noFill/>
          <a:ln/>
        </p:spPr>
        <p:txBody>
          <a:bodyPr wrap="square" rtlCol="0" anchor="ctr"/>
          <a:lstStyle/>
          <a:p>
            <a:pPr marL="0" indent="0">
              <a:lnSpc>
                <a:spcPts val="1400"/>
              </a:lnSpc>
              <a:buNone/>
            </a:pPr>
            <a:r>
              <a:rPr lang="en-US" sz="1200" b="1" dirty="0">
                <a:solidFill>
                  <a:srgbClr val="1E2761"/>
                </a:solidFill>
                <a:latin typeface="Cambria" pitchFamily="34" charset="0"/>
                <a:ea typeface="Cambria" pitchFamily="34" charset="-122"/>
                <a:cs typeface="Cambria" pitchFamily="34" charset="-120"/>
              </a:rPr>
              <a:t>Employment Records</a:t>
            </a:r>
            <a:endParaRPr lang="en-US" sz="1200" dirty="0"/>
          </a:p>
        </p:txBody>
      </p:sp>
      <p:sp>
        <p:nvSpPr>
          <p:cNvPr id="18" name="Text 16"/>
          <p:cNvSpPr/>
          <p:nvPr/>
        </p:nvSpPr>
        <p:spPr>
          <a:xfrm>
            <a:off x="6309360" y="2926080"/>
            <a:ext cx="2240280" cy="685800"/>
          </a:xfrm>
          <a:prstGeom prst="rect">
            <a:avLst/>
          </a:prstGeom>
          <a:noFill/>
          <a:ln/>
        </p:spPr>
        <p:txBody>
          <a:bodyPr wrap="square" rtlCol="0" anchor="ctr"/>
          <a:lstStyle/>
          <a:p>
            <a:pPr marL="0" indent="0">
              <a:lnSpc>
                <a:spcPts val="1250"/>
              </a:lnSpc>
              <a:buNone/>
            </a:pPr>
            <a:r>
              <a:rPr lang="en-US" sz="1000" dirty="0">
                <a:solidFill>
                  <a:srgbClr val="222533"/>
                </a:solidFill>
                <a:latin typeface="Calibri" pitchFamily="34" charset="0"/>
                <a:ea typeface="Calibri" pitchFamily="34" charset="-122"/>
                <a:cs typeface="Calibri" pitchFamily="34" charset="-120"/>
              </a:rPr>
              <a:t>Assess wage-loss claims and pre-incident performance.</a:t>
            </a:r>
            <a:endParaRPr lang="en-US" sz="1000" dirty="0"/>
          </a:p>
        </p:txBody>
      </p:sp>
      <p:sp>
        <p:nvSpPr>
          <p:cNvPr id="19" name="Shape 17"/>
          <p:cNvSpPr/>
          <p:nvPr/>
        </p:nvSpPr>
        <p:spPr>
          <a:xfrm>
            <a:off x="8915400" y="1554480"/>
            <a:ext cx="2606040" cy="2148840"/>
          </a:xfrm>
          <a:prstGeom prst="rect">
            <a:avLst/>
          </a:prstGeom>
          <a:solidFill>
            <a:srgbClr val="FFFFFF"/>
          </a:solidFill>
          <a:ln/>
          <a:effectLst>
            <a:outerShdw blurRad="63500" dist="25400" dir="5400000" algn="bl" rotWithShape="0">
              <a:srgbClr val="999999">
                <a:alpha val="20000"/>
              </a:srgbClr>
            </a:outerShdw>
          </a:effectLst>
        </p:spPr>
        <p:txBody>
          <a:bodyPr/>
          <a:lstStyle/>
          <a:p>
            <a:endParaRPr lang="en-US"/>
          </a:p>
        </p:txBody>
      </p:sp>
      <p:sp>
        <p:nvSpPr>
          <p:cNvPr id="20" name="Shape 18"/>
          <p:cNvSpPr/>
          <p:nvPr/>
        </p:nvSpPr>
        <p:spPr>
          <a:xfrm>
            <a:off x="9116568" y="1755648"/>
            <a:ext cx="384048" cy="384048"/>
          </a:xfrm>
          <a:prstGeom prst="ellipse">
            <a:avLst/>
          </a:prstGeom>
          <a:solidFill>
            <a:srgbClr val="1E2761"/>
          </a:solidFill>
          <a:ln/>
        </p:spPr>
        <p:txBody>
          <a:bodyPr/>
          <a:lstStyle/>
          <a:p>
            <a:endParaRPr lang="en-US"/>
          </a:p>
        </p:txBody>
      </p:sp>
      <p:sp>
        <p:nvSpPr>
          <p:cNvPr id="21" name="Text 19"/>
          <p:cNvSpPr/>
          <p:nvPr/>
        </p:nvSpPr>
        <p:spPr>
          <a:xfrm>
            <a:off x="9116568" y="1755648"/>
            <a:ext cx="384048" cy="384048"/>
          </a:xfrm>
          <a:prstGeom prst="rect">
            <a:avLst/>
          </a:prstGeom>
          <a:noFill/>
          <a:ln/>
        </p:spPr>
        <p:txBody>
          <a:bodyPr wrap="square"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4</a:t>
            </a:r>
            <a:endParaRPr lang="en-US" sz="1500" dirty="0"/>
          </a:p>
        </p:txBody>
      </p:sp>
      <p:sp>
        <p:nvSpPr>
          <p:cNvPr id="22" name="Text 20"/>
          <p:cNvSpPr/>
          <p:nvPr/>
        </p:nvSpPr>
        <p:spPr>
          <a:xfrm>
            <a:off x="9098280" y="2286000"/>
            <a:ext cx="2240280" cy="685800"/>
          </a:xfrm>
          <a:prstGeom prst="rect">
            <a:avLst/>
          </a:prstGeom>
          <a:noFill/>
          <a:ln/>
        </p:spPr>
        <p:txBody>
          <a:bodyPr wrap="square" rtlCol="0" anchor="ctr"/>
          <a:lstStyle/>
          <a:p>
            <a:pPr marL="0" indent="0">
              <a:lnSpc>
                <a:spcPts val="1400"/>
              </a:lnSpc>
              <a:buNone/>
            </a:pPr>
            <a:r>
              <a:rPr lang="en-US" sz="1200" b="1" dirty="0">
                <a:solidFill>
                  <a:srgbClr val="1E2761"/>
                </a:solidFill>
                <a:latin typeface="Cambria" pitchFamily="34" charset="0"/>
                <a:ea typeface="Cambria" pitchFamily="34" charset="-122"/>
                <a:cs typeface="Cambria" pitchFamily="34" charset="-120"/>
              </a:rPr>
              <a:t>Neuro-Psych &amp; Counseling Records</a:t>
            </a:r>
            <a:endParaRPr lang="en-US" sz="1200" dirty="0"/>
          </a:p>
        </p:txBody>
      </p:sp>
      <p:sp>
        <p:nvSpPr>
          <p:cNvPr id="23" name="Text 21"/>
          <p:cNvSpPr/>
          <p:nvPr/>
        </p:nvSpPr>
        <p:spPr>
          <a:xfrm>
            <a:off x="9098280" y="2926080"/>
            <a:ext cx="2240280" cy="685800"/>
          </a:xfrm>
          <a:prstGeom prst="rect">
            <a:avLst/>
          </a:prstGeom>
          <a:noFill/>
          <a:ln/>
        </p:spPr>
        <p:txBody>
          <a:bodyPr wrap="square" rtlCol="0" anchor="ctr"/>
          <a:lstStyle/>
          <a:p>
            <a:pPr marL="0" indent="0">
              <a:lnSpc>
                <a:spcPts val="1250"/>
              </a:lnSpc>
              <a:buNone/>
            </a:pPr>
            <a:r>
              <a:rPr lang="en-US" sz="1000" dirty="0">
                <a:solidFill>
                  <a:srgbClr val="222533"/>
                </a:solidFill>
                <a:latin typeface="Calibri" pitchFamily="34" charset="0"/>
                <a:ea typeface="Calibri" pitchFamily="34" charset="-122"/>
                <a:cs typeface="Calibri" pitchFamily="34" charset="-120"/>
              </a:rPr>
              <a:t>Raw data on cognitive function and true treatment needs.</a:t>
            </a:r>
            <a:endParaRPr lang="en-US" sz="1000" dirty="0"/>
          </a:p>
        </p:txBody>
      </p:sp>
      <p:sp>
        <p:nvSpPr>
          <p:cNvPr id="24" name="Shape 22"/>
          <p:cNvSpPr/>
          <p:nvPr/>
        </p:nvSpPr>
        <p:spPr>
          <a:xfrm>
            <a:off x="548640" y="3931920"/>
            <a:ext cx="2606040" cy="2148840"/>
          </a:xfrm>
          <a:prstGeom prst="rect">
            <a:avLst/>
          </a:prstGeom>
          <a:solidFill>
            <a:srgbClr val="FFFFFF"/>
          </a:solidFill>
          <a:ln/>
          <a:effectLst>
            <a:outerShdw blurRad="63500" dist="25400" dir="5400000" algn="bl" rotWithShape="0">
              <a:srgbClr val="999999">
                <a:alpha val="20000"/>
              </a:srgbClr>
            </a:outerShdw>
          </a:effectLst>
        </p:spPr>
        <p:txBody>
          <a:bodyPr/>
          <a:lstStyle/>
          <a:p>
            <a:endParaRPr lang="en-US"/>
          </a:p>
        </p:txBody>
      </p:sp>
      <p:sp>
        <p:nvSpPr>
          <p:cNvPr id="25" name="Shape 23"/>
          <p:cNvSpPr/>
          <p:nvPr/>
        </p:nvSpPr>
        <p:spPr>
          <a:xfrm>
            <a:off x="749808" y="4133088"/>
            <a:ext cx="384048" cy="384048"/>
          </a:xfrm>
          <a:prstGeom prst="ellipse">
            <a:avLst/>
          </a:prstGeom>
          <a:solidFill>
            <a:srgbClr val="1E2761"/>
          </a:solidFill>
          <a:ln/>
        </p:spPr>
        <p:txBody>
          <a:bodyPr/>
          <a:lstStyle/>
          <a:p>
            <a:endParaRPr lang="en-US"/>
          </a:p>
        </p:txBody>
      </p:sp>
      <p:sp>
        <p:nvSpPr>
          <p:cNvPr id="26" name="Text 24"/>
          <p:cNvSpPr/>
          <p:nvPr/>
        </p:nvSpPr>
        <p:spPr>
          <a:xfrm>
            <a:off x="749808" y="4133088"/>
            <a:ext cx="384048" cy="384048"/>
          </a:xfrm>
          <a:prstGeom prst="rect">
            <a:avLst/>
          </a:prstGeom>
          <a:noFill/>
          <a:ln/>
        </p:spPr>
        <p:txBody>
          <a:bodyPr wrap="square"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5</a:t>
            </a:r>
            <a:endParaRPr lang="en-US" sz="1500" dirty="0"/>
          </a:p>
        </p:txBody>
      </p:sp>
      <p:sp>
        <p:nvSpPr>
          <p:cNvPr id="27" name="Text 25"/>
          <p:cNvSpPr/>
          <p:nvPr/>
        </p:nvSpPr>
        <p:spPr>
          <a:xfrm>
            <a:off x="731520" y="4663440"/>
            <a:ext cx="2240280" cy="685800"/>
          </a:xfrm>
          <a:prstGeom prst="rect">
            <a:avLst/>
          </a:prstGeom>
          <a:noFill/>
          <a:ln/>
        </p:spPr>
        <p:txBody>
          <a:bodyPr wrap="square" rtlCol="0" anchor="ctr"/>
          <a:lstStyle/>
          <a:p>
            <a:pPr marL="0" indent="0">
              <a:lnSpc>
                <a:spcPts val="1400"/>
              </a:lnSpc>
              <a:buNone/>
            </a:pPr>
            <a:r>
              <a:rPr lang="en-US" sz="1200" b="1" dirty="0">
                <a:solidFill>
                  <a:srgbClr val="1E2761"/>
                </a:solidFill>
                <a:latin typeface="Cambria" pitchFamily="34" charset="0"/>
                <a:ea typeface="Cambria" pitchFamily="34" charset="-122"/>
                <a:cs typeface="Cambria" pitchFamily="34" charset="-120"/>
              </a:rPr>
              <a:t>Current Therapy &amp; Treatment</a:t>
            </a:r>
            <a:endParaRPr lang="en-US" sz="1200" dirty="0"/>
          </a:p>
        </p:txBody>
      </p:sp>
      <p:sp>
        <p:nvSpPr>
          <p:cNvPr id="28" name="Text 26"/>
          <p:cNvSpPr/>
          <p:nvPr/>
        </p:nvSpPr>
        <p:spPr>
          <a:xfrm>
            <a:off x="731520" y="5303520"/>
            <a:ext cx="2240280" cy="685800"/>
          </a:xfrm>
          <a:prstGeom prst="rect">
            <a:avLst/>
          </a:prstGeom>
          <a:noFill/>
          <a:ln/>
        </p:spPr>
        <p:txBody>
          <a:bodyPr wrap="square" rtlCol="0" anchor="ctr"/>
          <a:lstStyle/>
          <a:p>
            <a:pPr marL="0" indent="0">
              <a:lnSpc>
                <a:spcPts val="1250"/>
              </a:lnSpc>
              <a:buNone/>
            </a:pPr>
            <a:r>
              <a:rPr lang="en-US" sz="1000" dirty="0">
                <a:solidFill>
                  <a:srgbClr val="222533"/>
                </a:solidFill>
                <a:latin typeface="Calibri" pitchFamily="34" charset="0"/>
                <a:ea typeface="Calibri" pitchFamily="34" charset="-122"/>
                <a:cs typeface="Calibri" pitchFamily="34" charset="-120"/>
              </a:rPr>
              <a:t>Compare what's actually happening against what's "recommended."</a:t>
            </a:r>
            <a:endParaRPr lang="en-US" sz="1000" dirty="0"/>
          </a:p>
        </p:txBody>
      </p:sp>
      <p:sp>
        <p:nvSpPr>
          <p:cNvPr id="29" name="Shape 27"/>
          <p:cNvSpPr/>
          <p:nvPr/>
        </p:nvSpPr>
        <p:spPr>
          <a:xfrm>
            <a:off x="3337560" y="3931920"/>
            <a:ext cx="2606040" cy="2148840"/>
          </a:xfrm>
          <a:prstGeom prst="rect">
            <a:avLst/>
          </a:prstGeom>
          <a:solidFill>
            <a:srgbClr val="FFFFFF"/>
          </a:solidFill>
          <a:ln/>
          <a:effectLst>
            <a:outerShdw blurRad="63500" dist="25400" dir="5400000" algn="bl" rotWithShape="0">
              <a:srgbClr val="999999">
                <a:alpha val="20000"/>
              </a:srgbClr>
            </a:outerShdw>
          </a:effectLst>
        </p:spPr>
        <p:txBody>
          <a:bodyPr/>
          <a:lstStyle/>
          <a:p>
            <a:endParaRPr lang="en-US"/>
          </a:p>
        </p:txBody>
      </p:sp>
      <p:sp>
        <p:nvSpPr>
          <p:cNvPr id="30" name="Shape 28"/>
          <p:cNvSpPr/>
          <p:nvPr/>
        </p:nvSpPr>
        <p:spPr>
          <a:xfrm>
            <a:off x="3538728" y="4133088"/>
            <a:ext cx="384048" cy="384048"/>
          </a:xfrm>
          <a:prstGeom prst="ellipse">
            <a:avLst/>
          </a:prstGeom>
          <a:solidFill>
            <a:srgbClr val="1E2761"/>
          </a:solidFill>
          <a:ln/>
        </p:spPr>
        <p:txBody>
          <a:bodyPr/>
          <a:lstStyle/>
          <a:p>
            <a:endParaRPr lang="en-US"/>
          </a:p>
        </p:txBody>
      </p:sp>
      <p:sp>
        <p:nvSpPr>
          <p:cNvPr id="31" name="Text 29"/>
          <p:cNvSpPr/>
          <p:nvPr/>
        </p:nvSpPr>
        <p:spPr>
          <a:xfrm>
            <a:off x="3538728" y="4133088"/>
            <a:ext cx="384048" cy="384048"/>
          </a:xfrm>
          <a:prstGeom prst="rect">
            <a:avLst/>
          </a:prstGeom>
          <a:noFill/>
          <a:ln/>
        </p:spPr>
        <p:txBody>
          <a:bodyPr wrap="square"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6</a:t>
            </a:r>
            <a:endParaRPr lang="en-US" sz="1500" dirty="0"/>
          </a:p>
        </p:txBody>
      </p:sp>
      <p:sp>
        <p:nvSpPr>
          <p:cNvPr id="32" name="Text 30"/>
          <p:cNvSpPr/>
          <p:nvPr/>
        </p:nvSpPr>
        <p:spPr>
          <a:xfrm>
            <a:off x="3520440" y="4663440"/>
            <a:ext cx="2240280" cy="685800"/>
          </a:xfrm>
          <a:prstGeom prst="rect">
            <a:avLst/>
          </a:prstGeom>
          <a:noFill/>
          <a:ln/>
        </p:spPr>
        <p:txBody>
          <a:bodyPr wrap="square" rtlCol="0" anchor="ctr"/>
          <a:lstStyle/>
          <a:p>
            <a:pPr marL="0" indent="0">
              <a:lnSpc>
                <a:spcPts val="1400"/>
              </a:lnSpc>
              <a:buNone/>
            </a:pPr>
            <a:r>
              <a:rPr lang="en-US" sz="1200" b="1" dirty="0">
                <a:solidFill>
                  <a:srgbClr val="1E2761"/>
                </a:solidFill>
                <a:latin typeface="Cambria" pitchFamily="34" charset="0"/>
                <a:ea typeface="Cambria" pitchFamily="34" charset="-122"/>
                <a:cs typeface="Cambria" pitchFamily="34" charset="-120"/>
              </a:rPr>
              <a:t>The Planner's History</a:t>
            </a:r>
            <a:endParaRPr lang="en-US" sz="1200" dirty="0"/>
          </a:p>
        </p:txBody>
      </p:sp>
      <p:sp>
        <p:nvSpPr>
          <p:cNvPr id="33" name="Text 31"/>
          <p:cNvSpPr/>
          <p:nvPr/>
        </p:nvSpPr>
        <p:spPr>
          <a:xfrm>
            <a:off x="3520440" y="5303520"/>
            <a:ext cx="2240280" cy="685800"/>
          </a:xfrm>
          <a:prstGeom prst="rect">
            <a:avLst/>
          </a:prstGeom>
          <a:noFill/>
          <a:ln/>
        </p:spPr>
        <p:txBody>
          <a:bodyPr wrap="square" rtlCol="0" anchor="ctr"/>
          <a:lstStyle/>
          <a:p>
            <a:pPr marL="0" indent="0">
              <a:lnSpc>
                <a:spcPts val="1250"/>
              </a:lnSpc>
              <a:buNone/>
            </a:pPr>
            <a:r>
              <a:rPr lang="en-US" sz="1000" dirty="0">
                <a:solidFill>
                  <a:srgbClr val="222533"/>
                </a:solidFill>
                <a:latin typeface="Calibri" pitchFamily="34" charset="0"/>
                <a:ea typeface="Calibri" pitchFamily="34" charset="-122"/>
                <a:cs typeface="Calibri" pitchFamily="34" charset="-120"/>
              </a:rPr>
              <a:t>Prior depositions, plans, and any pattern of one-sided testimony.</a:t>
            </a:r>
            <a:endParaRPr lang="en-US" sz="1000" dirty="0"/>
          </a:p>
        </p:txBody>
      </p:sp>
      <p:sp>
        <p:nvSpPr>
          <p:cNvPr id="34" name="Shape 32"/>
          <p:cNvSpPr/>
          <p:nvPr/>
        </p:nvSpPr>
        <p:spPr>
          <a:xfrm>
            <a:off x="6126480" y="3931920"/>
            <a:ext cx="2606040" cy="2148840"/>
          </a:xfrm>
          <a:prstGeom prst="rect">
            <a:avLst/>
          </a:prstGeom>
          <a:solidFill>
            <a:srgbClr val="FFFFFF"/>
          </a:solidFill>
          <a:ln/>
          <a:effectLst>
            <a:outerShdw blurRad="63500" dist="25400" dir="5400000" algn="bl" rotWithShape="0">
              <a:srgbClr val="999999">
                <a:alpha val="20000"/>
              </a:srgbClr>
            </a:outerShdw>
          </a:effectLst>
        </p:spPr>
        <p:txBody>
          <a:bodyPr/>
          <a:lstStyle/>
          <a:p>
            <a:endParaRPr lang="en-US"/>
          </a:p>
        </p:txBody>
      </p:sp>
      <p:sp>
        <p:nvSpPr>
          <p:cNvPr id="35" name="Shape 33"/>
          <p:cNvSpPr/>
          <p:nvPr/>
        </p:nvSpPr>
        <p:spPr>
          <a:xfrm>
            <a:off x="6327648" y="4133088"/>
            <a:ext cx="384048" cy="384048"/>
          </a:xfrm>
          <a:prstGeom prst="ellipse">
            <a:avLst/>
          </a:prstGeom>
          <a:solidFill>
            <a:srgbClr val="1E2761"/>
          </a:solidFill>
          <a:ln/>
        </p:spPr>
        <p:txBody>
          <a:bodyPr/>
          <a:lstStyle/>
          <a:p>
            <a:endParaRPr lang="en-US"/>
          </a:p>
        </p:txBody>
      </p:sp>
      <p:sp>
        <p:nvSpPr>
          <p:cNvPr id="36" name="Text 34"/>
          <p:cNvSpPr/>
          <p:nvPr/>
        </p:nvSpPr>
        <p:spPr>
          <a:xfrm>
            <a:off x="6327648" y="4133088"/>
            <a:ext cx="384048" cy="384048"/>
          </a:xfrm>
          <a:prstGeom prst="rect">
            <a:avLst/>
          </a:prstGeom>
          <a:noFill/>
          <a:ln/>
        </p:spPr>
        <p:txBody>
          <a:bodyPr wrap="square"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7</a:t>
            </a:r>
            <a:endParaRPr lang="en-US" sz="1500" dirty="0"/>
          </a:p>
        </p:txBody>
      </p:sp>
      <p:sp>
        <p:nvSpPr>
          <p:cNvPr id="37" name="Text 35"/>
          <p:cNvSpPr/>
          <p:nvPr/>
        </p:nvSpPr>
        <p:spPr>
          <a:xfrm>
            <a:off x="6309360" y="4663440"/>
            <a:ext cx="2240280" cy="685800"/>
          </a:xfrm>
          <a:prstGeom prst="rect">
            <a:avLst/>
          </a:prstGeom>
          <a:noFill/>
          <a:ln/>
        </p:spPr>
        <p:txBody>
          <a:bodyPr wrap="square" rtlCol="0" anchor="ctr"/>
          <a:lstStyle/>
          <a:p>
            <a:pPr marL="0" indent="0">
              <a:lnSpc>
                <a:spcPts val="1400"/>
              </a:lnSpc>
              <a:buNone/>
            </a:pPr>
            <a:r>
              <a:rPr lang="en-US" sz="1200" b="1" dirty="0">
                <a:solidFill>
                  <a:srgbClr val="1E2761"/>
                </a:solidFill>
                <a:latin typeface="Cambria" pitchFamily="34" charset="0"/>
                <a:ea typeface="Cambria" pitchFamily="34" charset="-122"/>
                <a:cs typeface="Cambria" pitchFamily="34" charset="-120"/>
              </a:rPr>
              <a:t>Family Depositions</a:t>
            </a:r>
            <a:endParaRPr lang="en-US" sz="1200" dirty="0"/>
          </a:p>
        </p:txBody>
      </p:sp>
      <p:sp>
        <p:nvSpPr>
          <p:cNvPr id="38" name="Text 36"/>
          <p:cNvSpPr/>
          <p:nvPr/>
        </p:nvSpPr>
        <p:spPr>
          <a:xfrm>
            <a:off x="6309360" y="5303520"/>
            <a:ext cx="2240280" cy="685800"/>
          </a:xfrm>
          <a:prstGeom prst="rect">
            <a:avLst/>
          </a:prstGeom>
          <a:noFill/>
          <a:ln/>
        </p:spPr>
        <p:txBody>
          <a:bodyPr wrap="square" rtlCol="0" anchor="ctr"/>
          <a:lstStyle/>
          <a:p>
            <a:pPr marL="0" indent="0">
              <a:lnSpc>
                <a:spcPts val="1250"/>
              </a:lnSpc>
              <a:buNone/>
            </a:pPr>
            <a:r>
              <a:rPr lang="en-US" sz="1000" dirty="0">
                <a:solidFill>
                  <a:srgbClr val="222533"/>
                </a:solidFill>
                <a:latin typeface="Calibri" pitchFamily="34" charset="0"/>
                <a:ea typeface="Calibri" pitchFamily="34" charset="-122"/>
                <a:cs typeface="Calibri" pitchFamily="34" charset="-120"/>
              </a:rPr>
              <a:t>Baseline testimony on daily function may be inconsistent with the plan.</a:t>
            </a:r>
            <a:endParaRPr lang="en-US" sz="1000" dirty="0"/>
          </a:p>
        </p:txBody>
      </p:sp>
      <p:sp>
        <p:nvSpPr>
          <p:cNvPr id="39" name="Shape 37"/>
          <p:cNvSpPr/>
          <p:nvPr/>
        </p:nvSpPr>
        <p:spPr>
          <a:xfrm>
            <a:off x="8915400" y="3931920"/>
            <a:ext cx="2606040" cy="2148840"/>
          </a:xfrm>
          <a:prstGeom prst="rect">
            <a:avLst/>
          </a:prstGeom>
          <a:solidFill>
            <a:srgbClr val="FFFFFF"/>
          </a:solidFill>
          <a:ln/>
          <a:effectLst>
            <a:outerShdw blurRad="63500" dist="25400" dir="5400000" algn="bl" rotWithShape="0">
              <a:srgbClr val="999999">
                <a:alpha val="20000"/>
              </a:srgbClr>
            </a:outerShdw>
          </a:effectLst>
        </p:spPr>
        <p:txBody>
          <a:bodyPr/>
          <a:lstStyle/>
          <a:p>
            <a:endParaRPr lang="en-US"/>
          </a:p>
        </p:txBody>
      </p:sp>
      <p:sp>
        <p:nvSpPr>
          <p:cNvPr id="40" name="Shape 38"/>
          <p:cNvSpPr/>
          <p:nvPr/>
        </p:nvSpPr>
        <p:spPr>
          <a:xfrm>
            <a:off x="9116568" y="4133088"/>
            <a:ext cx="384048" cy="384048"/>
          </a:xfrm>
          <a:prstGeom prst="ellipse">
            <a:avLst/>
          </a:prstGeom>
          <a:solidFill>
            <a:srgbClr val="1E2761"/>
          </a:solidFill>
          <a:ln/>
        </p:spPr>
        <p:txBody>
          <a:bodyPr/>
          <a:lstStyle/>
          <a:p>
            <a:endParaRPr lang="en-US"/>
          </a:p>
        </p:txBody>
      </p:sp>
      <p:sp>
        <p:nvSpPr>
          <p:cNvPr id="41" name="Text 39"/>
          <p:cNvSpPr/>
          <p:nvPr/>
        </p:nvSpPr>
        <p:spPr>
          <a:xfrm>
            <a:off x="9116568" y="4133088"/>
            <a:ext cx="384048" cy="384048"/>
          </a:xfrm>
          <a:prstGeom prst="rect">
            <a:avLst/>
          </a:prstGeom>
          <a:noFill/>
          <a:ln/>
        </p:spPr>
        <p:txBody>
          <a:bodyPr wrap="square"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8</a:t>
            </a:r>
            <a:endParaRPr lang="en-US" sz="1500" dirty="0"/>
          </a:p>
        </p:txBody>
      </p:sp>
      <p:sp>
        <p:nvSpPr>
          <p:cNvPr id="42" name="Text 40"/>
          <p:cNvSpPr/>
          <p:nvPr/>
        </p:nvSpPr>
        <p:spPr>
          <a:xfrm>
            <a:off x="9098280" y="4663440"/>
            <a:ext cx="2240280" cy="685800"/>
          </a:xfrm>
          <a:prstGeom prst="rect">
            <a:avLst/>
          </a:prstGeom>
          <a:noFill/>
          <a:ln/>
        </p:spPr>
        <p:txBody>
          <a:bodyPr wrap="square" rtlCol="0" anchor="ctr"/>
          <a:lstStyle/>
          <a:p>
            <a:pPr marL="0" indent="0">
              <a:lnSpc>
                <a:spcPts val="1400"/>
              </a:lnSpc>
              <a:buNone/>
            </a:pPr>
            <a:r>
              <a:rPr lang="en-US" sz="1200" b="1" dirty="0">
                <a:solidFill>
                  <a:srgbClr val="1E2761"/>
                </a:solidFill>
                <a:latin typeface="Cambria" pitchFamily="34" charset="0"/>
                <a:ea typeface="Cambria" pitchFamily="34" charset="-122"/>
                <a:cs typeface="Cambria" pitchFamily="34" charset="-120"/>
              </a:rPr>
              <a:t>Pricing Data &amp; Methodology</a:t>
            </a:r>
            <a:endParaRPr lang="en-US" sz="1200" dirty="0"/>
          </a:p>
        </p:txBody>
      </p:sp>
      <p:sp>
        <p:nvSpPr>
          <p:cNvPr id="43" name="Text 41"/>
          <p:cNvSpPr/>
          <p:nvPr/>
        </p:nvSpPr>
        <p:spPr>
          <a:xfrm>
            <a:off x="9098280" y="5303520"/>
            <a:ext cx="2240280" cy="685800"/>
          </a:xfrm>
          <a:prstGeom prst="rect">
            <a:avLst/>
          </a:prstGeom>
          <a:noFill/>
          <a:ln/>
        </p:spPr>
        <p:txBody>
          <a:bodyPr wrap="square" rtlCol="0" anchor="ctr"/>
          <a:lstStyle/>
          <a:p>
            <a:pPr marL="0" indent="0">
              <a:lnSpc>
                <a:spcPts val="1250"/>
              </a:lnSpc>
              <a:buNone/>
            </a:pPr>
            <a:r>
              <a:rPr lang="en-US" sz="1000" dirty="0">
                <a:solidFill>
                  <a:srgbClr val="222533"/>
                </a:solidFill>
                <a:latin typeface="Calibri" pitchFamily="34" charset="0"/>
                <a:ea typeface="Calibri" pitchFamily="34" charset="-122"/>
                <a:cs typeface="Calibri" pitchFamily="34" charset="-120"/>
              </a:rPr>
              <a:t>How costs were sourced, inflated, and applied over time.</a:t>
            </a:r>
            <a:endParaRPr lang="en-US" sz="1000" dirty="0"/>
          </a:p>
        </p:txBody>
      </p:sp>
      <p:sp>
        <p:nvSpPr>
          <p:cNvPr id="44" name="Text 42"/>
          <p:cNvSpPr/>
          <p:nvPr/>
        </p:nvSpPr>
        <p:spPr>
          <a:xfrm>
            <a:off x="11551615" y="6446520"/>
            <a:ext cx="457200" cy="274320"/>
          </a:xfrm>
          <a:prstGeom prst="rect">
            <a:avLst/>
          </a:prstGeom>
          <a:noFill/>
          <a:ln/>
        </p:spPr>
        <p:txBody>
          <a:bodyPr wrap="square" rtlCol="0" anchor="ctr"/>
          <a:lstStyle/>
          <a:p>
            <a:pPr marL="0" indent="0" algn="r">
              <a:buNone/>
            </a:pPr>
            <a:r>
              <a:rPr lang="en-US" sz="1000" dirty="0">
                <a:solidFill>
                  <a:srgbClr val="5B6072"/>
                </a:solidFill>
                <a:latin typeface="Calibri" pitchFamily="34" charset="0"/>
                <a:ea typeface="Calibri" pitchFamily="34" charset="-122"/>
                <a:cs typeface="Calibri" pitchFamily="34" charset="-120"/>
              </a:rPr>
              <a:t> </a:t>
            </a:r>
            <a:endParaRPr lang="en-US" sz="1000" dirty="0"/>
          </a:p>
        </p:txBody>
      </p:sp>
      <p:pic>
        <p:nvPicPr>
          <p:cNvPr id="45" name="Picture 44" descr="A drawing of a microscope&#10;&#10;AI-generated content may be incorrect.">
            <a:extLst>
              <a:ext uri="{FF2B5EF4-FFF2-40B4-BE49-F238E27FC236}">
                <a16:creationId xmlns:a16="http://schemas.microsoft.com/office/drawing/2014/main" id="{7A37A28C-AF8F-5333-9B9B-9A6F312DD33A}"/>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695698" y="353033"/>
            <a:ext cx="1110007" cy="1110007"/>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128016"/>
          </a:xfrm>
          <a:prstGeom prst="rect">
            <a:avLst/>
          </a:prstGeom>
          <a:solidFill>
            <a:srgbClr val="1952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ounded Rectangle 2"/>
          <p:cNvSpPr/>
          <p:nvPr/>
        </p:nvSpPr>
        <p:spPr>
          <a:xfrm>
            <a:off x="4617720" y="566928"/>
            <a:ext cx="2971800" cy="530352"/>
          </a:xfrm>
          <a:prstGeom prst="roundRect">
            <a:avLst/>
          </a:prstGeom>
          <a:solidFill>
            <a:srgbClr val="1952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800" b="1">
                <a:solidFill>
                  <a:srgbClr val="FFFFFF"/>
                </a:solidFill>
                <a:latin typeface="Aptos"/>
              </a:defRPr>
            </a:pPr>
            <a:r>
              <a:t>PRACTICE TIP</a:t>
            </a:r>
          </a:p>
        </p:txBody>
      </p:sp>
      <p:sp>
        <p:nvSpPr>
          <p:cNvPr id="4" name="TextBox 3"/>
          <p:cNvSpPr txBox="1"/>
          <p:nvPr/>
        </p:nvSpPr>
        <p:spPr>
          <a:xfrm>
            <a:off x="914400" y="1481328"/>
            <a:ext cx="10378440" cy="1554480"/>
          </a:xfrm>
          <a:prstGeom prst="rect">
            <a:avLst/>
          </a:prstGeom>
          <a:noFill/>
        </p:spPr>
        <p:txBody>
          <a:bodyPr wrap="square">
            <a:spAutoFit/>
          </a:bodyPr>
          <a:lstStyle/>
          <a:p>
            <a:pPr algn="ctr">
              <a:defRPr sz="3400" b="1">
                <a:solidFill>
                  <a:srgbClr val="133660"/>
                </a:solidFill>
                <a:latin typeface="Aptos Display"/>
              </a:defRPr>
            </a:pPr>
            <a:r>
              <a:t>REQUEST TESTING IF PERFORMED</a:t>
            </a:r>
            <a:br/>
            <a:r>
              <a:t>BY THE LIFE CARE PLANNER</a:t>
            </a:r>
          </a:p>
        </p:txBody>
      </p:sp>
      <p:sp>
        <p:nvSpPr>
          <p:cNvPr id="5" name="Rectangle 4"/>
          <p:cNvSpPr/>
          <p:nvPr/>
        </p:nvSpPr>
        <p:spPr>
          <a:xfrm>
            <a:off x="3977639" y="3154680"/>
            <a:ext cx="4251960" cy="41148"/>
          </a:xfrm>
          <a:prstGeom prst="rect">
            <a:avLst/>
          </a:prstGeom>
          <a:solidFill>
            <a:srgbClr val="D5A3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1920240" y="3657600"/>
            <a:ext cx="8366760" cy="1417320"/>
          </a:xfrm>
          <a:prstGeom prst="roundRect">
            <a:avLst/>
          </a:prstGeom>
          <a:solidFill>
            <a:srgbClr val="FFFFFF"/>
          </a:solidFill>
          <a:ln>
            <a:solidFill>
              <a:srgbClr val="D5DBE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ounded Rectangle 6"/>
          <p:cNvSpPr/>
          <p:nvPr/>
        </p:nvSpPr>
        <p:spPr>
          <a:xfrm>
            <a:off x="2395728" y="3950208"/>
            <a:ext cx="804672" cy="822960"/>
          </a:xfrm>
          <a:prstGeom prst="roundRect">
            <a:avLst/>
          </a:prstGeom>
          <a:solidFill>
            <a:srgbClr val="1952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2800" b="1">
                <a:solidFill>
                  <a:srgbClr val="FFFFFF"/>
                </a:solidFill>
                <a:latin typeface="Aptos"/>
              </a:defRPr>
            </a:pPr>
            <a:r>
              <a:t>✓</a:t>
            </a:r>
          </a:p>
        </p:txBody>
      </p:sp>
      <p:sp>
        <p:nvSpPr>
          <p:cNvPr id="8" name="TextBox 7"/>
          <p:cNvSpPr txBox="1"/>
          <p:nvPr/>
        </p:nvSpPr>
        <p:spPr>
          <a:xfrm>
            <a:off x="3520440" y="3895344"/>
            <a:ext cx="6172200" cy="969496"/>
          </a:xfrm>
          <a:prstGeom prst="rect">
            <a:avLst/>
          </a:prstGeom>
          <a:noFill/>
        </p:spPr>
        <p:txBody>
          <a:bodyPr wrap="square">
            <a:spAutoFit/>
          </a:bodyPr>
          <a:lstStyle/>
          <a:p>
            <a:pPr>
              <a:defRPr sz="2500" b="1">
                <a:solidFill>
                  <a:srgbClr val="195291"/>
                </a:solidFill>
                <a:latin typeface="Aptos Display"/>
              </a:defRPr>
            </a:pPr>
            <a:r>
              <a:rPr sz="3200" dirty="0"/>
              <a:t>GET THE UNDERLYING TESTING.</a:t>
            </a:r>
          </a:p>
          <a:p>
            <a:pPr>
              <a:spcBef>
                <a:spcPts val="600"/>
              </a:spcBef>
              <a:defRPr sz="1500">
                <a:solidFill>
                  <a:srgbClr val="545E6A"/>
                </a:solidFill>
                <a:latin typeface="Aptos"/>
              </a:defRPr>
            </a:pPr>
            <a:r>
              <a:rPr sz="2000" dirty="0"/>
              <a:t>Don’t rely only on the conclusions in the report.</a:t>
            </a:r>
          </a:p>
        </p:txBody>
      </p:sp>
      <p:sp>
        <p:nvSpPr>
          <p:cNvPr id="9" name="Rounded Rectangle 8"/>
          <p:cNvSpPr/>
          <p:nvPr/>
        </p:nvSpPr>
        <p:spPr>
          <a:xfrm>
            <a:off x="2880360" y="5486400"/>
            <a:ext cx="6400800" cy="685800"/>
          </a:xfrm>
          <a:prstGeom prst="roundRect">
            <a:avLst/>
          </a:prstGeom>
          <a:solidFill>
            <a:srgbClr val="1952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2100" b="1">
                <a:solidFill>
                  <a:srgbClr val="FFFFFF"/>
                </a:solidFill>
                <a:latin typeface="Aptos Display"/>
              </a:defRPr>
            </a:pPr>
            <a:r>
              <a:t>ASK FOR THE DATA BEHIND THE OPINION</a:t>
            </a:r>
          </a:p>
        </p:txBody>
      </p:sp>
      <p:sp>
        <p:nvSpPr>
          <p:cNvPr id="11" name="Slide Number Placeholder 10">
            <a:extLst>
              <a:ext uri="{FF2B5EF4-FFF2-40B4-BE49-F238E27FC236}">
                <a16:creationId xmlns:a16="http://schemas.microsoft.com/office/drawing/2014/main" id="{9CA075E9-BE36-CAC4-0FEE-8BF54D61F912}"/>
              </a:ext>
            </a:extLst>
          </p:cNvPr>
          <p:cNvSpPr>
            <a:spLocks noGrp="1"/>
          </p:cNvSpPr>
          <p:nvPr>
            <p:ph type="sldNum" sz="quarter" idx="12"/>
          </p:nvPr>
        </p:nvSpPr>
        <p:spPr/>
        <p:txBody>
          <a:bodyPr/>
          <a:lstStyle/>
          <a:p>
            <a:fld id="{C1FF6DA9-008F-8B48-92A6-B652298478BF}" type="slidenum">
              <a:rPr lang="en-US" smtClean="0"/>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11">
    <p:bg>
      <p:bgPr>
        <a:solidFill>
          <a:srgbClr val="141A47"/>
        </a:solidFill>
        <a:effectLst/>
      </p:bgPr>
    </p:bg>
    <p:spTree>
      <p:nvGrpSpPr>
        <p:cNvPr id="1" name=""/>
        <p:cNvGrpSpPr/>
        <p:nvPr/>
      </p:nvGrpSpPr>
      <p:grpSpPr>
        <a:xfrm>
          <a:off x="0" y="0"/>
          <a:ext cx="0" cy="0"/>
          <a:chOff x="0" y="0"/>
          <a:chExt cx="0" cy="0"/>
        </a:xfrm>
      </p:grpSpPr>
      <p:sp>
        <p:nvSpPr>
          <p:cNvPr id="2" name="Text 0"/>
          <p:cNvSpPr/>
          <p:nvPr/>
        </p:nvSpPr>
        <p:spPr>
          <a:xfrm>
            <a:off x="548640" y="457200"/>
            <a:ext cx="7315200" cy="320040"/>
          </a:xfrm>
          <a:prstGeom prst="rect">
            <a:avLst/>
          </a:prstGeom>
          <a:noFill/>
          <a:ln/>
        </p:spPr>
        <p:txBody>
          <a:bodyPr wrap="square" rtlCol="0" anchor="ctr"/>
          <a:lstStyle/>
          <a:p>
            <a:pPr marL="0" indent="0">
              <a:buNone/>
            </a:pPr>
            <a:r>
              <a:rPr lang="en-US" sz="1300" b="1" kern="0" spc="200" dirty="0">
                <a:solidFill>
                  <a:srgbClr val="B0362A"/>
                </a:solidFill>
                <a:latin typeface="Calibri" pitchFamily="34" charset="0"/>
                <a:ea typeface="Calibri" pitchFamily="34" charset="-122"/>
                <a:cs typeface="Calibri" pitchFamily="34" charset="-120"/>
              </a:rPr>
              <a:t>RESEARCH FINDINGS</a:t>
            </a:r>
            <a:endParaRPr lang="en-US" sz="1300" dirty="0"/>
          </a:p>
        </p:txBody>
      </p:sp>
      <p:sp>
        <p:nvSpPr>
          <p:cNvPr id="3" name="Text 1"/>
          <p:cNvSpPr/>
          <p:nvPr/>
        </p:nvSpPr>
        <p:spPr>
          <a:xfrm>
            <a:off x="548640" y="777240"/>
            <a:ext cx="10058400" cy="594360"/>
          </a:xfrm>
          <a:prstGeom prst="rect">
            <a:avLst/>
          </a:prstGeom>
          <a:noFill/>
          <a:ln/>
        </p:spPr>
        <p:txBody>
          <a:bodyPr wrap="square" rtlCol="0" anchor="ctr"/>
          <a:lstStyle/>
          <a:p>
            <a:pPr marL="0" indent="0">
              <a:buNone/>
            </a:pPr>
            <a:r>
              <a:rPr lang="en-US" sz="2800" b="1" dirty="0">
                <a:solidFill>
                  <a:srgbClr val="FFFFFF"/>
                </a:solidFill>
                <a:latin typeface="Cambria" pitchFamily="34" charset="0"/>
                <a:ea typeface="Cambria" pitchFamily="34" charset="-122"/>
                <a:cs typeface="Cambria" pitchFamily="34" charset="-120"/>
              </a:rPr>
              <a:t>Common Fails in Life Care Plans</a:t>
            </a:r>
            <a:endParaRPr lang="en-US" sz="2800" dirty="0"/>
          </a:p>
        </p:txBody>
      </p:sp>
      <p:sp>
        <p:nvSpPr>
          <p:cNvPr id="4" name="Text 2"/>
          <p:cNvSpPr/>
          <p:nvPr/>
        </p:nvSpPr>
        <p:spPr>
          <a:xfrm>
            <a:off x="548640" y="1325880"/>
            <a:ext cx="10058400" cy="320040"/>
          </a:xfrm>
          <a:prstGeom prst="rect">
            <a:avLst/>
          </a:prstGeom>
          <a:noFill/>
          <a:ln/>
        </p:spPr>
        <p:txBody>
          <a:bodyPr wrap="square" rtlCol="0" anchor="ctr"/>
          <a:lstStyle/>
          <a:p>
            <a:pPr marL="0" indent="0">
              <a:buNone/>
            </a:pPr>
            <a:r>
              <a:rPr lang="en-US" sz="1150" i="1" dirty="0">
                <a:solidFill>
                  <a:srgbClr val="CADCFC"/>
                </a:solidFill>
                <a:latin typeface="Calibri" pitchFamily="34" charset="0"/>
                <a:ea typeface="Calibri" pitchFamily="34" charset="-122"/>
                <a:cs typeface="Calibri" pitchFamily="34" charset="-120"/>
              </a:rPr>
              <a:t>Caragonne, Sofka &amp; Howland — An Evaluation Framework for Life Care Plans (2019)</a:t>
            </a:r>
            <a:endParaRPr lang="en-US" sz="1150" dirty="0"/>
          </a:p>
        </p:txBody>
      </p:sp>
      <p:sp>
        <p:nvSpPr>
          <p:cNvPr id="5" name="Shape 3"/>
          <p:cNvSpPr/>
          <p:nvPr/>
        </p:nvSpPr>
        <p:spPr>
          <a:xfrm>
            <a:off x="548640" y="1993392"/>
            <a:ext cx="128016" cy="128016"/>
          </a:xfrm>
          <a:prstGeom prst="ellipse">
            <a:avLst/>
          </a:prstGeom>
          <a:solidFill>
            <a:srgbClr val="B0362A"/>
          </a:solidFill>
          <a:ln/>
        </p:spPr>
        <p:txBody>
          <a:bodyPr/>
          <a:lstStyle/>
          <a:p>
            <a:endParaRPr lang="en-US"/>
          </a:p>
        </p:txBody>
      </p:sp>
      <p:sp>
        <p:nvSpPr>
          <p:cNvPr id="6" name="Text 4"/>
          <p:cNvSpPr/>
          <p:nvPr/>
        </p:nvSpPr>
        <p:spPr>
          <a:xfrm>
            <a:off x="868680" y="1810512"/>
            <a:ext cx="5074920" cy="822960"/>
          </a:xfrm>
          <a:prstGeom prst="rect">
            <a:avLst/>
          </a:prstGeom>
          <a:noFill/>
          <a:ln/>
        </p:spPr>
        <p:txBody>
          <a:bodyPr wrap="square" rtlCol="0" anchor="t"/>
          <a:lstStyle/>
          <a:p>
            <a:pPr marL="0" indent="0">
              <a:lnSpc>
                <a:spcPts val="1600"/>
              </a:lnSpc>
              <a:buNone/>
            </a:pPr>
            <a:r>
              <a:rPr lang="en-US" sz="1300" dirty="0">
                <a:solidFill>
                  <a:srgbClr val="FFFFFF"/>
                </a:solidFill>
                <a:latin typeface="Calibri" pitchFamily="34" charset="0"/>
                <a:ea typeface="Calibri" pitchFamily="34" charset="-122"/>
                <a:cs typeface="Calibri" pitchFamily="34" charset="-120"/>
              </a:rPr>
              <a:t>Planning processes are arbitrary</a:t>
            </a:r>
            <a:endParaRPr lang="en-US" sz="1300" dirty="0"/>
          </a:p>
        </p:txBody>
      </p:sp>
      <p:sp>
        <p:nvSpPr>
          <p:cNvPr id="7" name="Shape 5"/>
          <p:cNvSpPr/>
          <p:nvPr/>
        </p:nvSpPr>
        <p:spPr>
          <a:xfrm>
            <a:off x="548640" y="2889504"/>
            <a:ext cx="128016" cy="128016"/>
          </a:xfrm>
          <a:prstGeom prst="ellipse">
            <a:avLst/>
          </a:prstGeom>
          <a:solidFill>
            <a:srgbClr val="B0362A"/>
          </a:solidFill>
          <a:ln/>
        </p:spPr>
        <p:txBody>
          <a:bodyPr/>
          <a:lstStyle/>
          <a:p>
            <a:endParaRPr lang="en-US"/>
          </a:p>
        </p:txBody>
      </p:sp>
      <p:sp>
        <p:nvSpPr>
          <p:cNvPr id="8" name="Text 6"/>
          <p:cNvSpPr/>
          <p:nvPr/>
        </p:nvSpPr>
        <p:spPr>
          <a:xfrm>
            <a:off x="868680" y="2706624"/>
            <a:ext cx="5074920" cy="822960"/>
          </a:xfrm>
          <a:prstGeom prst="rect">
            <a:avLst/>
          </a:prstGeom>
          <a:noFill/>
          <a:ln/>
        </p:spPr>
        <p:txBody>
          <a:bodyPr wrap="square" rtlCol="0" anchor="t"/>
          <a:lstStyle/>
          <a:p>
            <a:pPr marL="0" indent="0">
              <a:lnSpc>
                <a:spcPts val="1600"/>
              </a:lnSpc>
              <a:buNone/>
            </a:pPr>
            <a:r>
              <a:rPr lang="en-US" sz="1300" dirty="0">
                <a:solidFill>
                  <a:srgbClr val="FFFFFF"/>
                </a:solidFill>
                <a:latin typeface="Calibri" pitchFamily="34" charset="0"/>
                <a:ea typeface="Calibri" pitchFamily="34" charset="-122"/>
                <a:cs typeface="Calibri" pitchFamily="34" charset="-120"/>
              </a:rPr>
              <a:t>Recommendations developed in isolation, with little foundation</a:t>
            </a:r>
            <a:endParaRPr lang="en-US" sz="1300" dirty="0"/>
          </a:p>
        </p:txBody>
      </p:sp>
      <p:sp>
        <p:nvSpPr>
          <p:cNvPr id="9" name="Shape 7"/>
          <p:cNvSpPr/>
          <p:nvPr/>
        </p:nvSpPr>
        <p:spPr>
          <a:xfrm>
            <a:off x="548640" y="3785616"/>
            <a:ext cx="128016" cy="128016"/>
          </a:xfrm>
          <a:prstGeom prst="ellipse">
            <a:avLst/>
          </a:prstGeom>
          <a:solidFill>
            <a:srgbClr val="B0362A"/>
          </a:solidFill>
          <a:ln/>
        </p:spPr>
        <p:txBody>
          <a:bodyPr/>
          <a:lstStyle/>
          <a:p>
            <a:endParaRPr lang="en-US"/>
          </a:p>
        </p:txBody>
      </p:sp>
      <p:sp>
        <p:nvSpPr>
          <p:cNvPr id="10" name="Text 8"/>
          <p:cNvSpPr/>
          <p:nvPr/>
        </p:nvSpPr>
        <p:spPr>
          <a:xfrm>
            <a:off x="868680" y="3602736"/>
            <a:ext cx="5074920" cy="822960"/>
          </a:xfrm>
          <a:prstGeom prst="rect">
            <a:avLst/>
          </a:prstGeom>
          <a:noFill/>
          <a:ln/>
        </p:spPr>
        <p:txBody>
          <a:bodyPr wrap="square" rtlCol="0" anchor="t"/>
          <a:lstStyle/>
          <a:p>
            <a:pPr marL="0" indent="0">
              <a:lnSpc>
                <a:spcPts val="1600"/>
              </a:lnSpc>
              <a:buNone/>
            </a:pPr>
            <a:r>
              <a:rPr lang="en-US" sz="1300" dirty="0">
                <a:solidFill>
                  <a:srgbClr val="FFFFFF"/>
                </a:solidFill>
                <a:latin typeface="Calibri" pitchFamily="34" charset="0"/>
                <a:ea typeface="Calibri" pitchFamily="34" charset="-122"/>
                <a:cs typeface="Calibri" pitchFamily="34" charset="-120"/>
              </a:rPr>
              <a:t>No collaboration with service providers or review of prior response to care</a:t>
            </a:r>
            <a:endParaRPr lang="en-US" sz="1300" dirty="0"/>
          </a:p>
        </p:txBody>
      </p:sp>
      <p:sp>
        <p:nvSpPr>
          <p:cNvPr id="11" name="Shape 9"/>
          <p:cNvSpPr/>
          <p:nvPr/>
        </p:nvSpPr>
        <p:spPr>
          <a:xfrm>
            <a:off x="548640" y="4681728"/>
            <a:ext cx="128016" cy="128016"/>
          </a:xfrm>
          <a:prstGeom prst="ellipse">
            <a:avLst/>
          </a:prstGeom>
          <a:solidFill>
            <a:srgbClr val="B0362A"/>
          </a:solidFill>
          <a:ln/>
        </p:spPr>
        <p:txBody>
          <a:bodyPr/>
          <a:lstStyle/>
          <a:p>
            <a:endParaRPr lang="en-US"/>
          </a:p>
        </p:txBody>
      </p:sp>
      <p:sp>
        <p:nvSpPr>
          <p:cNvPr id="12" name="Text 10"/>
          <p:cNvSpPr/>
          <p:nvPr/>
        </p:nvSpPr>
        <p:spPr>
          <a:xfrm>
            <a:off x="868680" y="4498848"/>
            <a:ext cx="5074920" cy="822960"/>
          </a:xfrm>
          <a:prstGeom prst="rect">
            <a:avLst/>
          </a:prstGeom>
          <a:noFill/>
          <a:ln/>
        </p:spPr>
        <p:txBody>
          <a:bodyPr wrap="square" rtlCol="0" anchor="t"/>
          <a:lstStyle/>
          <a:p>
            <a:pPr marL="0" indent="0">
              <a:lnSpc>
                <a:spcPts val="1600"/>
              </a:lnSpc>
              <a:buNone/>
            </a:pPr>
            <a:r>
              <a:rPr lang="en-US" sz="1300" dirty="0">
                <a:solidFill>
                  <a:srgbClr val="FFFFFF"/>
                </a:solidFill>
                <a:latin typeface="Calibri" pitchFamily="34" charset="0"/>
                <a:ea typeface="Calibri" pitchFamily="34" charset="-122"/>
                <a:cs typeface="Calibri" pitchFamily="34" charset="-120"/>
              </a:rPr>
              <a:t>Truncated or skipped home visits and first-hand contact</a:t>
            </a:r>
            <a:endParaRPr lang="en-US" sz="1300" dirty="0"/>
          </a:p>
        </p:txBody>
      </p:sp>
      <p:sp>
        <p:nvSpPr>
          <p:cNvPr id="13" name="Shape 11"/>
          <p:cNvSpPr/>
          <p:nvPr/>
        </p:nvSpPr>
        <p:spPr>
          <a:xfrm>
            <a:off x="548640" y="5577840"/>
            <a:ext cx="128016" cy="128016"/>
          </a:xfrm>
          <a:prstGeom prst="ellipse">
            <a:avLst/>
          </a:prstGeom>
          <a:solidFill>
            <a:srgbClr val="B0362A"/>
          </a:solidFill>
          <a:ln/>
        </p:spPr>
        <p:txBody>
          <a:bodyPr/>
          <a:lstStyle/>
          <a:p>
            <a:endParaRPr lang="en-US"/>
          </a:p>
        </p:txBody>
      </p:sp>
      <p:sp>
        <p:nvSpPr>
          <p:cNvPr id="14" name="Text 12"/>
          <p:cNvSpPr/>
          <p:nvPr/>
        </p:nvSpPr>
        <p:spPr>
          <a:xfrm>
            <a:off x="868680" y="5394960"/>
            <a:ext cx="5074920" cy="822960"/>
          </a:xfrm>
          <a:prstGeom prst="rect">
            <a:avLst/>
          </a:prstGeom>
          <a:noFill/>
          <a:ln/>
        </p:spPr>
        <p:txBody>
          <a:bodyPr wrap="square" rtlCol="0" anchor="t"/>
          <a:lstStyle/>
          <a:p>
            <a:pPr marL="0" indent="0">
              <a:lnSpc>
                <a:spcPts val="1600"/>
              </a:lnSpc>
              <a:buNone/>
            </a:pPr>
            <a:r>
              <a:rPr lang="en-US" sz="1300" dirty="0">
                <a:solidFill>
                  <a:srgbClr val="FFFFFF"/>
                </a:solidFill>
                <a:latin typeface="Calibri" pitchFamily="34" charset="0"/>
                <a:ea typeface="Calibri" pitchFamily="34" charset="-122"/>
                <a:cs typeface="Calibri" pitchFamily="34" charset="-120"/>
              </a:rPr>
              <a:t>Incomplete or absent evidence-based research on consumer risk</a:t>
            </a:r>
            <a:endParaRPr lang="en-US" sz="1300" dirty="0"/>
          </a:p>
        </p:txBody>
      </p:sp>
      <p:sp>
        <p:nvSpPr>
          <p:cNvPr id="15" name="Shape 13"/>
          <p:cNvSpPr/>
          <p:nvPr/>
        </p:nvSpPr>
        <p:spPr>
          <a:xfrm>
            <a:off x="6263640" y="1993392"/>
            <a:ext cx="128016" cy="128016"/>
          </a:xfrm>
          <a:prstGeom prst="ellipse">
            <a:avLst/>
          </a:prstGeom>
          <a:solidFill>
            <a:srgbClr val="B0362A"/>
          </a:solidFill>
          <a:ln/>
        </p:spPr>
        <p:txBody>
          <a:bodyPr/>
          <a:lstStyle/>
          <a:p>
            <a:endParaRPr lang="en-US"/>
          </a:p>
        </p:txBody>
      </p:sp>
      <p:sp>
        <p:nvSpPr>
          <p:cNvPr id="16" name="Text 14"/>
          <p:cNvSpPr/>
          <p:nvPr/>
        </p:nvSpPr>
        <p:spPr>
          <a:xfrm>
            <a:off x="6583680" y="1810512"/>
            <a:ext cx="5074920" cy="822960"/>
          </a:xfrm>
          <a:prstGeom prst="rect">
            <a:avLst/>
          </a:prstGeom>
          <a:noFill/>
          <a:ln/>
        </p:spPr>
        <p:txBody>
          <a:bodyPr wrap="square" rtlCol="0" anchor="t"/>
          <a:lstStyle/>
          <a:p>
            <a:pPr marL="0" indent="0">
              <a:lnSpc>
                <a:spcPts val="1600"/>
              </a:lnSpc>
              <a:buNone/>
            </a:pPr>
            <a:r>
              <a:rPr lang="en-US" sz="1300" dirty="0">
                <a:solidFill>
                  <a:srgbClr val="FFFFFF"/>
                </a:solidFill>
                <a:latin typeface="Calibri" pitchFamily="34" charset="0"/>
                <a:ea typeface="Calibri" pitchFamily="34" charset="-122"/>
                <a:cs typeface="Calibri" pitchFamily="34" charset="-120"/>
              </a:rPr>
              <a:t>Few efforts to require specialists to justify recommended resources</a:t>
            </a:r>
            <a:endParaRPr lang="en-US" sz="1300" dirty="0"/>
          </a:p>
        </p:txBody>
      </p:sp>
      <p:sp>
        <p:nvSpPr>
          <p:cNvPr id="17" name="Shape 15"/>
          <p:cNvSpPr/>
          <p:nvPr/>
        </p:nvSpPr>
        <p:spPr>
          <a:xfrm>
            <a:off x="6263640" y="2889504"/>
            <a:ext cx="128016" cy="128016"/>
          </a:xfrm>
          <a:prstGeom prst="ellipse">
            <a:avLst/>
          </a:prstGeom>
          <a:solidFill>
            <a:srgbClr val="B0362A"/>
          </a:solidFill>
          <a:ln/>
        </p:spPr>
        <p:txBody>
          <a:bodyPr/>
          <a:lstStyle/>
          <a:p>
            <a:endParaRPr lang="en-US"/>
          </a:p>
        </p:txBody>
      </p:sp>
      <p:sp>
        <p:nvSpPr>
          <p:cNvPr id="18" name="Text 16"/>
          <p:cNvSpPr/>
          <p:nvPr/>
        </p:nvSpPr>
        <p:spPr>
          <a:xfrm>
            <a:off x="6583680" y="2706624"/>
            <a:ext cx="5074920" cy="822960"/>
          </a:xfrm>
          <a:prstGeom prst="rect">
            <a:avLst/>
          </a:prstGeom>
          <a:noFill/>
          <a:ln/>
        </p:spPr>
        <p:txBody>
          <a:bodyPr wrap="square" rtlCol="0" anchor="t"/>
          <a:lstStyle/>
          <a:p>
            <a:pPr marL="0" indent="0">
              <a:lnSpc>
                <a:spcPts val="1600"/>
              </a:lnSpc>
              <a:buNone/>
            </a:pPr>
            <a:r>
              <a:rPr lang="en-US" sz="1300" dirty="0">
                <a:solidFill>
                  <a:srgbClr val="FFFFFF"/>
                </a:solidFill>
                <a:latin typeface="Calibri" pitchFamily="34" charset="0"/>
                <a:ea typeface="Calibri" pitchFamily="34" charset="-122"/>
                <a:cs typeface="Calibri" pitchFamily="34" charset="-120"/>
              </a:rPr>
              <a:t>Failure to challenge recommendations made by others</a:t>
            </a:r>
            <a:endParaRPr lang="en-US" sz="1300" dirty="0"/>
          </a:p>
        </p:txBody>
      </p:sp>
      <p:sp>
        <p:nvSpPr>
          <p:cNvPr id="19" name="Shape 17"/>
          <p:cNvSpPr/>
          <p:nvPr/>
        </p:nvSpPr>
        <p:spPr>
          <a:xfrm>
            <a:off x="6263640" y="3785616"/>
            <a:ext cx="128016" cy="128016"/>
          </a:xfrm>
          <a:prstGeom prst="ellipse">
            <a:avLst/>
          </a:prstGeom>
          <a:solidFill>
            <a:srgbClr val="B0362A"/>
          </a:solidFill>
          <a:ln/>
        </p:spPr>
        <p:txBody>
          <a:bodyPr/>
          <a:lstStyle/>
          <a:p>
            <a:endParaRPr lang="en-US"/>
          </a:p>
        </p:txBody>
      </p:sp>
      <p:sp>
        <p:nvSpPr>
          <p:cNvPr id="20" name="Text 18"/>
          <p:cNvSpPr/>
          <p:nvPr/>
        </p:nvSpPr>
        <p:spPr>
          <a:xfrm>
            <a:off x="6583680" y="3602736"/>
            <a:ext cx="5074920" cy="822960"/>
          </a:xfrm>
          <a:prstGeom prst="rect">
            <a:avLst/>
          </a:prstGeom>
          <a:noFill/>
          <a:ln/>
        </p:spPr>
        <p:txBody>
          <a:bodyPr wrap="square" rtlCol="0" anchor="t"/>
          <a:lstStyle/>
          <a:p>
            <a:pPr marL="0" indent="0">
              <a:lnSpc>
                <a:spcPts val="1600"/>
              </a:lnSpc>
              <a:buNone/>
            </a:pPr>
            <a:r>
              <a:rPr lang="en-US" sz="1300" dirty="0">
                <a:solidFill>
                  <a:srgbClr val="FFFFFF"/>
                </a:solidFill>
                <a:latin typeface="Calibri" pitchFamily="34" charset="0"/>
                <a:ea typeface="Calibri" pitchFamily="34" charset="-122"/>
                <a:cs typeface="Calibri" pitchFamily="34" charset="-120"/>
              </a:rPr>
              <a:t>No verification that a provider was qualified to recommend the service</a:t>
            </a:r>
            <a:endParaRPr lang="en-US" sz="1300" dirty="0"/>
          </a:p>
        </p:txBody>
      </p:sp>
      <p:sp>
        <p:nvSpPr>
          <p:cNvPr id="21" name="Shape 19"/>
          <p:cNvSpPr/>
          <p:nvPr/>
        </p:nvSpPr>
        <p:spPr>
          <a:xfrm>
            <a:off x="6263640" y="4681728"/>
            <a:ext cx="128016" cy="128016"/>
          </a:xfrm>
          <a:prstGeom prst="ellipse">
            <a:avLst/>
          </a:prstGeom>
          <a:solidFill>
            <a:srgbClr val="B0362A"/>
          </a:solidFill>
          <a:ln/>
        </p:spPr>
        <p:txBody>
          <a:bodyPr/>
          <a:lstStyle/>
          <a:p>
            <a:endParaRPr lang="en-US"/>
          </a:p>
        </p:txBody>
      </p:sp>
      <p:sp>
        <p:nvSpPr>
          <p:cNvPr id="22" name="Text 20"/>
          <p:cNvSpPr/>
          <p:nvPr/>
        </p:nvSpPr>
        <p:spPr>
          <a:xfrm>
            <a:off x="6583680" y="4498848"/>
            <a:ext cx="5074920" cy="822960"/>
          </a:xfrm>
          <a:prstGeom prst="rect">
            <a:avLst/>
          </a:prstGeom>
          <a:noFill/>
          <a:ln/>
        </p:spPr>
        <p:txBody>
          <a:bodyPr wrap="square" rtlCol="0" anchor="t"/>
          <a:lstStyle/>
          <a:p>
            <a:pPr marL="0" indent="0">
              <a:lnSpc>
                <a:spcPts val="1600"/>
              </a:lnSpc>
              <a:buNone/>
            </a:pPr>
            <a:r>
              <a:rPr lang="en-US" sz="1300" dirty="0">
                <a:solidFill>
                  <a:srgbClr val="FFFFFF"/>
                </a:solidFill>
                <a:latin typeface="Calibri" pitchFamily="34" charset="0"/>
                <a:ea typeface="Calibri" pitchFamily="34" charset="-122"/>
                <a:cs typeface="Calibri" pitchFamily="34" charset="-120"/>
              </a:rPr>
              <a:t>National outcome and cost databases go unconsulted</a:t>
            </a:r>
            <a:endParaRPr lang="en-US" sz="1300" dirty="0"/>
          </a:p>
        </p:txBody>
      </p:sp>
      <p:sp>
        <p:nvSpPr>
          <p:cNvPr id="23" name="Shape 21"/>
          <p:cNvSpPr/>
          <p:nvPr/>
        </p:nvSpPr>
        <p:spPr>
          <a:xfrm>
            <a:off x="6263640" y="5577840"/>
            <a:ext cx="128016" cy="128016"/>
          </a:xfrm>
          <a:prstGeom prst="ellipse">
            <a:avLst/>
          </a:prstGeom>
          <a:solidFill>
            <a:srgbClr val="B0362A"/>
          </a:solidFill>
          <a:ln/>
        </p:spPr>
        <p:txBody>
          <a:bodyPr/>
          <a:lstStyle/>
          <a:p>
            <a:endParaRPr lang="en-US"/>
          </a:p>
        </p:txBody>
      </p:sp>
      <p:sp>
        <p:nvSpPr>
          <p:cNvPr id="24" name="Text 22"/>
          <p:cNvSpPr/>
          <p:nvPr/>
        </p:nvSpPr>
        <p:spPr>
          <a:xfrm>
            <a:off x="6583680" y="5394960"/>
            <a:ext cx="5074920" cy="822960"/>
          </a:xfrm>
          <a:prstGeom prst="rect">
            <a:avLst/>
          </a:prstGeom>
          <a:noFill/>
          <a:ln/>
        </p:spPr>
        <p:txBody>
          <a:bodyPr wrap="square" rtlCol="0" anchor="t"/>
          <a:lstStyle/>
          <a:p>
            <a:pPr marL="0" indent="0">
              <a:lnSpc>
                <a:spcPts val="1600"/>
              </a:lnSpc>
              <a:buNone/>
            </a:pPr>
            <a:r>
              <a:rPr lang="en-US" sz="1300" dirty="0">
                <a:solidFill>
                  <a:srgbClr val="FFFFFF"/>
                </a:solidFill>
                <a:latin typeface="Calibri" pitchFamily="34" charset="0"/>
                <a:ea typeface="Calibri" pitchFamily="34" charset="-122"/>
                <a:cs typeface="Calibri" pitchFamily="34" charset="-120"/>
              </a:rPr>
              <a:t>Local service, resource, and cost information is inadequate or inaccurate</a:t>
            </a:r>
            <a:endParaRPr lang="en-US" sz="1300" dirty="0"/>
          </a:p>
        </p:txBody>
      </p:sp>
      <p:sp>
        <p:nvSpPr>
          <p:cNvPr id="25" name="Text 23"/>
          <p:cNvSpPr/>
          <p:nvPr/>
        </p:nvSpPr>
        <p:spPr>
          <a:xfrm>
            <a:off x="11551615" y="6446520"/>
            <a:ext cx="457200" cy="274320"/>
          </a:xfrm>
          <a:prstGeom prst="rect">
            <a:avLst/>
          </a:prstGeom>
          <a:noFill/>
          <a:ln/>
        </p:spPr>
        <p:txBody>
          <a:bodyPr wrap="square" rtlCol="0" anchor="ctr"/>
          <a:lstStyle/>
          <a:p>
            <a:pPr marL="0" indent="0" algn="r">
              <a:buNone/>
            </a:pPr>
            <a:r>
              <a:rPr lang="en-US" sz="1000" dirty="0">
                <a:solidFill>
                  <a:srgbClr val="5B6072"/>
                </a:solidFill>
                <a:latin typeface="Calibri" pitchFamily="34" charset="0"/>
                <a:ea typeface="Calibri" pitchFamily="34" charset="-122"/>
                <a:cs typeface="Calibri" pitchFamily="34" charset="-120"/>
              </a:rPr>
              <a:t> </a:t>
            </a:r>
            <a:endParaRPr lang="en-US" sz="1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B28277-BE98-49F9-5D92-CDCD5489AF9E}"/>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6FB91C6B-3A8C-54D5-0441-C9876035CE59}"/>
              </a:ext>
            </a:extLst>
          </p:cNvPr>
          <p:cNvSpPr/>
          <p:nvPr/>
        </p:nvSpPr>
        <p:spPr>
          <a:xfrm>
            <a:off x="0" y="0"/>
            <a:ext cx="12191695" cy="128016"/>
          </a:xfrm>
          <a:prstGeom prst="rect">
            <a:avLst/>
          </a:prstGeom>
          <a:solidFill>
            <a:srgbClr val="1952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ounded Rectangle 2">
            <a:extLst>
              <a:ext uri="{FF2B5EF4-FFF2-40B4-BE49-F238E27FC236}">
                <a16:creationId xmlns:a16="http://schemas.microsoft.com/office/drawing/2014/main" id="{EC07391D-E696-95F7-BE7F-74A2859F1DEB}"/>
              </a:ext>
            </a:extLst>
          </p:cNvPr>
          <p:cNvSpPr/>
          <p:nvPr/>
        </p:nvSpPr>
        <p:spPr>
          <a:xfrm>
            <a:off x="4617720" y="566928"/>
            <a:ext cx="2971800" cy="530352"/>
          </a:xfrm>
          <a:prstGeom prst="roundRect">
            <a:avLst/>
          </a:prstGeom>
          <a:solidFill>
            <a:srgbClr val="1952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800" b="1">
                <a:solidFill>
                  <a:srgbClr val="FFFFFF"/>
                </a:solidFill>
                <a:latin typeface="Aptos"/>
              </a:defRPr>
            </a:pPr>
            <a:r>
              <a:rPr lang="en-US" dirty="0"/>
              <a:t>EXAMPLE</a:t>
            </a:r>
            <a:endParaRPr dirty="0"/>
          </a:p>
        </p:txBody>
      </p:sp>
      <p:sp>
        <p:nvSpPr>
          <p:cNvPr id="4" name="TextBox 3">
            <a:extLst>
              <a:ext uri="{FF2B5EF4-FFF2-40B4-BE49-F238E27FC236}">
                <a16:creationId xmlns:a16="http://schemas.microsoft.com/office/drawing/2014/main" id="{D149E9DB-317E-932D-F294-36967545D014}"/>
              </a:ext>
            </a:extLst>
          </p:cNvPr>
          <p:cNvSpPr txBox="1"/>
          <p:nvPr/>
        </p:nvSpPr>
        <p:spPr>
          <a:xfrm>
            <a:off x="914400" y="1481328"/>
            <a:ext cx="10378440" cy="615553"/>
          </a:xfrm>
          <a:prstGeom prst="rect">
            <a:avLst/>
          </a:prstGeom>
          <a:noFill/>
        </p:spPr>
        <p:txBody>
          <a:bodyPr wrap="square">
            <a:spAutoFit/>
          </a:bodyPr>
          <a:lstStyle/>
          <a:p>
            <a:pPr algn="ctr">
              <a:defRPr sz="3400" b="1">
                <a:solidFill>
                  <a:srgbClr val="133660"/>
                </a:solidFill>
                <a:latin typeface="Aptos Display"/>
              </a:defRPr>
            </a:pPr>
            <a:r>
              <a:rPr lang="en-US" dirty="0"/>
              <a:t>INACCURATE COST INFORMATION</a:t>
            </a:r>
            <a:endParaRPr dirty="0"/>
          </a:p>
        </p:txBody>
      </p:sp>
      <p:sp>
        <p:nvSpPr>
          <p:cNvPr id="5" name="Rectangle 4">
            <a:extLst>
              <a:ext uri="{FF2B5EF4-FFF2-40B4-BE49-F238E27FC236}">
                <a16:creationId xmlns:a16="http://schemas.microsoft.com/office/drawing/2014/main" id="{82D2465C-1571-3A05-3460-FB484606FF8F}"/>
              </a:ext>
            </a:extLst>
          </p:cNvPr>
          <p:cNvSpPr/>
          <p:nvPr/>
        </p:nvSpPr>
        <p:spPr>
          <a:xfrm>
            <a:off x="3977639" y="3154680"/>
            <a:ext cx="4251960" cy="41148"/>
          </a:xfrm>
          <a:prstGeom prst="rect">
            <a:avLst/>
          </a:prstGeom>
          <a:solidFill>
            <a:srgbClr val="D5A3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a:extLst>
              <a:ext uri="{FF2B5EF4-FFF2-40B4-BE49-F238E27FC236}">
                <a16:creationId xmlns:a16="http://schemas.microsoft.com/office/drawing/2014/main" id="{33623357-A4DD-0CD7-B660-DB4F15BF669B}"/>
              </a:ext>
            </a:extLst>
          </p:cNvPr>
          <p:cNvSpPr/>
          <p:nvPr/>
        </p:nvSpPr>
        <p:spPr>
          <a:xfrm>
            <a:off x="1920240" y="3657600"/>
            <a:ext cx="8366760" cy="1417320"/>
          </a:xfrm>
          <a:prstGeom prst="roundRect">
            <a:avLst/>
          </a:prstGeom>
          <a:solidFill>
            <a:srgbClr val="FFFFFF"/>
          </a:solidFill>
          <a:ln>
            <a:solidFill>
              <a:srgbClr val="D5DBE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ounded Rectangle 6">
            <a:extLst>
              <a:ext uri="{FF2B5EF4-FFF2-40B4-BE49-F238E27FC236}">
                <a16:creationId xmlns:a16="http://schemas.microsoft.com/office/drawing/2014/main" id="{C0767C56-9849-0A2F-E1AD-9EBBE527F499}"/>
              </a:ext>
            </a:extLst>
          </p:cNvPr>
          <p:cNvSpPr/>
          <p:nvPr/>
        </p:nvSpPr>
        <p:spPr>
          <a:xfrm>
            <a:off x="2395728" y="3950208"/>
            <a:ext cx="804672" cy="822960"/>
          </a:xfrm>
          <a:prstGeom prst="roundRect">
            <a:avLst/>
          </a:prstGeom>
          <a:solidFill>
            <a:srgbClr val="1952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2800" b="1">
                <a:solidFill>
                  <a:srgbClr val="FFFFFF"/>
                </a:solidFill>
                <a:latin typeface="Aptos"/>
              </a:defRPr>
            </a:pPr>
            <a:r>
              <a:t>✓</a:t>
            </a:r>
          </a:p>
        </p:txBody>
      </p:sp>
      <p:sp>
        <p:nvSpPr>
          <p:cNvPr id="8" name="TextBox 7">
            <a:extLst>
              <a:ext uri="{FF2B5EF4-FFF2-40B4-BE49-F238E27FC236}">
                <a16:creationId xmlns:a16="http://schemas.microsoft.com/office/drawing/2014/main" id="{73438231-8FA1-9601-9125-336E8D24196F}"/>
              </a:ext>
            </a:extLst>
          </p:cNvPr>
          <p:cNvSpPr txBox="1"/>
          <p:nvPr/>
        </p:nvSpPr>
        <p:spPr>
          <a:xfrm>
            <a:off x="3520439" y="3895344"/>
            <a:ext cx="6669935" cy="969496"/>
          </a:xfrm>
          <a:prstGeom prst="rect">
            <a:avLst/>
          </a:prstGeom>
          <a:noFill/>
        </p:spPr>
        <p:txBody>
          <a:bodyPr wrap="square">
            <a:spAutoFit/>
          </a:bodyPr>
          <a:lstStyle/>
          <a:p>
            <a:pPr>
              <a:defRPr sz="2500" b="1">
                <a:solidFill>
                  <a:srgbClr val="195291"/>
                </a:solidFill>
                <a:latin typeface="Aptos Display"/>
              </a:defRPr>
            </a:pPr>
            <a:r>
              <a:rPr lang="en-US" sz="3200" dirty="0"/>
              <a:t>ANNUALIZED HIGH DOLLAR ITEMS</a:t>
            </a:r>
            <a:endParaRPr sz="3200" dirty="0"/>
          </a:p>
          <a:p>
            <a:pPr>
              <a:spcBef>
                <a:spcPts val="600"/>
              </a:spcBef>
              <a:defRPr sz="1500">
                <a:solidFill>
                  <a:srgbClr val="545E6A"/>
                </a:solidFill>
                <a:latin typeface="Aptos"/>
              </a:defRPr>
            </a:pPr>
            <a:r>
              <a:rPr sz="2000" dirty="0"/>
              <a:t>Don’t rely only on the conclusions in the report.</a:t>
            </a:r>
          </a:p>
        </p:txBody>
      </p:sp>
      <p:sp>
        <p:nvSpPr>
          <p:cNvPr id="9" name="Rounded Rectangle 8">
            <a:extLst>
              <a:ext uri="{FF2B5EF4-FFF2-40B4-BE49-F238E27FC236}">
                <a16:creationId xmlns:a16="http://schemas.microsoft.com/office/drawing/2014/main" id="{AAEED9A4-F9E4-FAF2-1687-E0CEFBD9FA94}"/>
              </a:ext>
            </a:extLst>
          </p:cNvPr>
          <p:cNvSpPr/>
          <p:nvPr/>
        </p:nvSpPr>
        <p:spPr>
          <a:xfrm>
            <a:off x="2880360" y="5486400"/>
            <a:ext cx="6400800" cy="685800"/>
          </a:xfrm>
          <a:prstGeom prst="roundRect">
            <a:avLst/>
          </a:prstGeom>
          <a:solidFill>
            <a:srgbClr val="1952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2100" b="1">
                <a:solidFill>
                  <a:srgbClr val="FFFFFF"/>
                </a:solidFill>
                <a:latin typeface="Aptos Display"/>
              </a:defRPr>
            </a:pPr>
            <a:r>
              <a:rPr dirty="0"/>
              <a:t>ASK FOR </a:t>
            </a:r>
            <a:r>
              <a:rPr lang="en-US" dirty="0"/>
              <a:t>EXPERT ANALYSIS</a:t>
            </a:r>
            <a:endParaRPr dirty="0"/>
          </a:p>
        </p:txBody>
      </p:sp>
      <p:sp>
        <p:nvSpPr>
          <p:cNvPr id="11" name="Slide Number Placeholder 10">
            <a:extLst>
              <a:ext uri="{FF2B5EF4-FFF2-40B4-BE49-F238E27FC236}">
                <a16:creationId xmlns:a16="http://schemas.microsoft.com/office/drawing/2014/main" id="{E023D540-3800-8A6A-A7F7-2B080D4B8896}"/>
              </a:ext>
            </a:extLst>
          </p:cNvPr>
          <p:cNvSpPr>
            <a:spLocks noGrp="1"/>
          </p:cNvSpPr>
          <p:nvPr>
            <p:ph type="sldNum" sz="quarter" idx="12"/>
          </p:nvPr>
        </p:nvSpPr>
        <p:spPr/>
        <p:txBody>
          <a:bodyPr/>
          <a:lstStyle/>
          <a:p>
            <a:fld id="{C1FF6DA9-008F-8B48-92A6-B652298478BF}" type="slidenum">
              <a:rPr lang="en-US" smtClean="0"/>
              <a:t>23</a:t>
            </a:fld>
            <a:endParaRPr lang="en-US"/>
          </a:p>
        </p:txBody>
      </p:sp>
    </p:spTree>
    <p:extLst>
      <p:ext uri="{BB962C8B-B14F-4D97-AF65-F5344CB8AC3E}">
        <p14:creationId xmlns:p14="http://schemas.microsoft.com/office/powerpoint/2010/main" val="4818638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57200"/>
            <a:ext cx="7315200" cy="320040"/>
          </a:xfrm>
          <a:prstGeom prst="rect">
            <a:avLst/>
          </a:prstGeom>
          <a:noFill/>
          <a:ln/>
        </p:spPr>
        <p:txBody>
          <a:bodyPr wrap="square" rtlCol="0" anchor="ctr"/>
          <a:lstStyle/>
          <a:p>
            <a:pPr marL="0" indent="0">
              <a:buNone/>
            </a:pPr>
            <a:r>
              <a:rPr lang="en-US" sz="1300" b="1" kern="0" spc="200" dirty="0">
                <a:solidFill>
                  <a:srgbClr val="B0362A"/>
                </a:solidFill>
                <a:latin typeface="Calibri" pitchFamily="34" charset="0"/>
                <a:ea typeface="Calibri" pitchFamily="34" charset="-122"/>
                <a:cs typeface="Calibri" pitchFamily="34" charset="-120"/>
              </a:rPr>
              <a:t>		THE OTHER SIDE OF THE COIN</a:t>
            </a:r>
            <a:endParaRPr lang="en-US" sz="1300" dirty="0"/>
          </a:p>
        </p:txBody>
      </p:sp>
      <p:sp>
        <p:nvSpPr>
          <p:cNvPr id="3" name="Text 1"/>
          <p:cNvSpPr/>
          <p:nvPr/>
        </p:nvSpPr>
        <p:spPr>
          <a:xfrm>
            <a:off x="548640" y="777240"/>
            <a:ext cx="10515600" cy="594360"/>
          </a:xfrm>
          <a:prstGeom prst="rect">
            <a:avLst/>
          </a:prstGeom>
          <a:noFill/>
          <a:ln/>
        </p:spPr>
        <p:txBody>
          <a:bodyPr wrap="square" rtlCol="0" anchor="ctr"/>
          <a:lstStyle/>
          <a:p>
            <a:pPr marL="0" indent="0">
              <a:buNone/>
            </a:pPr>
            <a:r>
              <a:rPr lang="en-US" sz="2600" b="1" dirty="0">
                <a:solidFill>
                  <a:srgbClr val="1E2761"/>
                </a:solidFill>
                <a:latin typeface="Cambria" pitchFamily="34" charset="0"/>
                <a:ea typeface="Cambria" pitchFamily="34" charset="-122"/>
                <a:cs typeface="Cambria" pitchFamily="34" charset="-120"/>
              </a:rPr>
              <a:t>		What a Defensible Life Care Plan Looks Like</a:t>
            </a:r>
            <a:endParaRPr lang="en-US" sz="2600" dirty="0"/>
          </a:p>
        </p:txBody>
      </p:sp>
      <p:sp>
        <p:nvSpPr>
          <p:cNvPr id="4" name="Text 2"/>
          <p:cNvSpPr/>
          <p:nvPr/>
        </p:nvSpPr>
        <p:spPr>
          <a:xfrm>
            <a:off x="2078925" y="1394460"/>
            <a:ext cx="10058400" cy="365760"/>
          </a:xfrm>
          <a:prstGeom prst="rect">
            <a:avLst/>
          </a:prstGeom>
          <a:noFill/>
          <a:ln/>
        </p:spPr>
        <p:txBody>
          <a:bodyPr wrap="square" rtlCol="0" anchor="ctr"/>
          <a:lstStyle/>
          <a:p>
            <a:pPr marL="0" indent="0">
              <a:buNone/>
            </a:pPr>
            <a:r>
              <a:rPr lang="en-US" sz="1250" i="1" dirty="0">
                <a:solidFill>
                  <a:srgbClr val="5B6072"/>
                </a:solidFill>
                <a:latin typeface="Calibri" pitchFamily="34" charset="0"/>
                <a:ea typeface="Calibri" pitchFamily="34" charset="-122"/>
                <a:cs typeface="Calibri" pitchFamily="34" charset="-120"/>
              </a:rPr>
              <a:t>Use this as a benchmark — the further the plaintiff's plan drifts from it, the stronger your rebuttal can be.</a:t>
            </a:r>
            <a:endParaRPr lang="en-US" sz="1250" dirty="0"/>
          </a:p>
        </p:txBody>
      </p:sp>
      <p:sp>
        <p:nvSpPr>
          <p:cNvPr id="5" name="Shape 3"/>
          <p:cNvSpPr/>
          <p:nvPr/>
        </p:nvSpPr>
        <p:spPr>
          <a:xfrm>
            <a:off x="548640" y="1874520"/>
            <a:ext cx="5212080" cy="1920240"/>
          </a:xfrm>
          <a:prstGeom prst="rect">
            <a:avLst/>
          </a:prstGeom>
          <a:solidFill>
            <a:srgbClr val="F5F7FC"/>
          </a:solidFill>
          <a:ln/>
        </p:spPr>
        <p:txBody>
          <a:bodyPr/>
          <a:lstStyle/>
          <a:p>
            <a:endParaRPr lang="en-US"/>
          </a:p>
        </p:txBody>
      </p:sp>
      <p:sp>
        <p:nvSpPr>
          <p:cNvPr id="6" name="Shape 4"/>
          <p:cNvSpPr/>
          <p:nvPr/>
        </p:nvSpPr>
        <p:spPr>
          <a:xfrm>
            <a:off x="822960" y="2148840"/>
            <a:ext cx="457200" cy="457200"/>
          </a:xfrm>
          <a:prstGeom prst="ellipse">
            <a:avLst/>
          </a:prstGeom>
          <a:solidFill>
            <a:srgbClr val="1E2761"/>
          </a:solidFill>
          <a:ln/>
        </p:spPr>
        <p:txBody>
          <a:bodyPr/>
          <a:lstStyle/>
          <a:p>
            <a:endParaRPr lang="en-US"/>
          </a:p>
        </p:txBody>
      </p:sp>
      <p:sp>
        <p:nvSpPr>
          <p:cNvPr id="7" name="Text 5"/>
          <p:cNvSpPr/>
          <p:nvPr/>
        </p:nvSpPr>
        <p:spPr>
          <a:xfrm>
            <a:off x="822960" y="2148840"/>
            <a:ext cx="457200" cy="457200"/>
          </a:xfrm>
          <a:prstGeom prst="rect">
            <a:avLst/>
          </a:prstGeom>
          <a:noFill/>
          <a:ln/>
        </p:spPr>
        <p:txBody>
          <a:bodyPr wrap="square"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a:t>
            </a:r>
            <a:endParaRPr lang="en-US" sz="1800" dirty="0"/>
          </a:p>
        </p:txBody>
      </p:sp>
      <p:sp>
        <p:nvSpPr>
          <p:cNvPr id="8" name="Text 6"/>
          <p:cNvSpPr/>
          <p:nvPr/>
        </p:nvSpPr>
        <p:spPr>
          <a:xfrm>
            <a:off x="1463040" y="2130552"/>
            <a:ext cx="4023360" cy="457200"/>
          </a:xfrm>
          <a:prstGeom prst="rect">
            <a:avLst/>
          </a:prstGeom>
          <a:noFill/>
          <a:ln/>
        </p:spPr>
        <p:txBody>
          <a:bodyPr wrap="square" rtlCol="0" anchor="ctr"/>
          <a:lstStyle/>
          <a:p>
            <a:pPr marL="0" indent="0">
              <a:buNone/>
            </a:pPr>
            <a:r>
              <a:rPr lang="en-US" sz="1600" b="1" dirty="0">
                <a:solidFill>
                  <a:srgbClr val="1E2761"/>
                </a:solidFill>
                <a:latin typeface="Cambria" pitchFamily="34" charset="0"/>
                <a:ea typeface="Cambria" pitchFamily="34" charset="-122"/>
                <a:cs typeface="Cambria" pitchFamily="34" charset="-120"/>
              </a:rPr>
              <a:t>Comprehensive</a:t>
            </a:r>
            <a:endParaRPr lang="en-US" sz="1600" dirty="0"/>
          </a:p>
        </p:txBody>
      </p:sp>
      <p:sp>
        <p:nvSpPr>
          <p:cNvPr id="9" name="Text 7"/>
          <p:cNvSpPr/>
          <p:nvPr/>
        </p:nvSpPr>
        <p:spPr>
          <a:xfrm>
            <a:off x="822960" y="2743200"/>
            <a:ext cx="4663440" cy="914400"/>
          </a:xfrm>
          <a:prstGeom prst="rect">
            <a:avLst/>
          </a:prstGeom>
          <a:noFill/>
          <a:ln/>
        </p:spPr>
        <p:txBody>
          <a:bodyPr wrap="square" rtlCol="0" anchor="ctr"/>
          <a:lstStyle/>
          <a:p>
            <a:pPr marL="0" indent="0">
              <a:lnSpc>
                <a:spcPts val="1600"/>
              </a:lnSpc>
              <a:buNone/>
            </a:pPr>
            <a:r>
              <a:rPr lang="en-US" sz="1200" dirty="0">
                <a:solidFill>
                  <a:srgbClr val="222533"/>
                </a:solidFill>
                <a:latin typeface="Calibri" pitchFamily="34" charset="0"/>
                <a:ea typeface="Calibri" pitchFamily="34" charset="-122"/>
                <a:cs typeface="Calibri" pitchFamily="34" charset="-120"/>
              </a:rPr>
              <a:t>Documents a full review of prior services, clinical interviews with family and treating team, and evaluated ADL, equipment, and residential needs.</a:t>
            </a:r>
            <a:endParaRPr lang="en-US" sz="1200" dirty="0"/>
          </a:p>
        </p:txBody>
      </p:sp>
      <p:sp>
        <p:nvSpPr>
          <p:cNvPr id="10" name="Shape 8"/>
          <p:cNvSpPr/>
          <p:nvPr/>
        </p:nvSpPr>
        <p:spPr>
          <a:xfrm>
            <a:off x="6080760" y="1874520"/>
            <a:ext cx="5212080" cy="1920240"/>
          </a:xfrm>
          <a:prstGeom prst="rect">
            <a:avLst/>
          </a:prstGeom>
          <a:solidFill>
            <a:srgbClr val="F5F7FC"/>
          </a:solidFill>
          <a:ln/>
        </p:spPr>
        <p:txBody>
          <a:bodyPr/>
          <a:lstStyle/>
          <a:p>
            <a:endParaRPr lang="en-US"/>
          </a:p>
        </p:txBody>
      </p:sp>
      <p:sp>
        <p:nvSpPr>
          <p:cNvPr id="11" name="Shape 9"/>
          <p:cNvSpPr/>
          <p:nvPr/>
        </p:nvSpPr>
        <p:spPr>
          <a:xfrm>
            <a:off x="6355080" y="2148840"/>
            <a:ext cx="457200" cy="457200"/>
          </a:xfrm>
          <a:prstGeom prst="ellipse">
            <a:avLst/>
          </a:prstGeom>
          <a:solidFill>
            <a:srgbClr val="1E2761"/>
          </a:solidFill>
          <a:ln/>
        </p:spPr>
        <p:txBody>
          <a:bodyPr/>
          <a:lstStyle/>
          <a:p>
            <a:endParaRPr lang="en-US"/>
          </a:p>
        </p:txBody>
      </p:sp>
      <p:sp>
        <p:nvSpPr>
          <p:cNvPr id="12" name="Text 10"/>
          <p:cNvSpPr/>
          <p:nvPr/>
        </p:nvSpPr>
        <p:spPr>
          <a:xfrm>
            <a:off x="6355080" y="2148840"/>
            <a:ext cx="457200" cy="457200"/>
          </a:xfrm>
          <a:prstGeom prst="rect">
            <a:avLst/>
          </a:prstGeom>
          <a:noFill/>
          <a:ln/>
        </p:spPr>
        <p:txBody>
          <a:bodyPr wrap="square"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a:t>
            </a:r>
            <a:endParaRPr lang="en-US" sz="1800" dirty="0"/>
          </a:p>
        </p:txBody>
      </p:sp>
      <p:sp>
        <p:nvSpPr>
          <p:cNvPr id="13" name="Text 11"/>
          <p:cNvSpPr/>
          <p:nvPr/>
        </p:nvSpPr>
        <p:spPr>
          <a:xfrm>
            <a:off x="6995160" y="2130552"/>
            <a:ext cx="4023360" cy="457200"/>
          </a:xfrm>
          <a:prstGeom prst="rect">
            <a:avLst/>
          </a:prstGeom>
          <a:noFill/>
          <a:ln/>
        </p:spPr>
        <p:txBody>
          <a:bodyPr wrap="square" rtlCol="0" anchor="ctr"/>
          <a:lstStyle/>
          <a:p>
            <a:pPr marL="0" indent="0">
              <a:buNone/>
            </a:pPr>
            <a:r>
              <a:rPr lang="en-US" sz="1600" b="1" dirty="0">
                <a:solidFill>
                  <a:srgbClr val="1E2761"/>
                </a:solidFill>
                <a:latin typeface="Cambria" pitchFamily="34" charset="0"/>
                <a:ea typeface="Cambria" pitchFamily="34" charset="-122"/>
                <a:cs typeface="Cambria" pitchFamily="34" charset="-120"/>
              </a:rPr>
              <a:t>Individualized</a:t>
            </a:r>
            <a:endParaRPr lang="en-US" sz="1600" dirty="0"/>
          </a:p>
        </p:txBody>
      </p:sp>
      <p:sp>
        <p:nvSpPr>
          <p:cNvPr id="14" name="Text 12"/>
          <p:cNvSpPr/>
          <p:nvPr/>
        </p:nvSpPr>
        <p:spPr>
          <a:xfrm>
            <a:off x="6355080" y="2743200"/>
            <a:ext cx="4663440" cy="914400"/>
          </a:xfrm>
          <a:prstGeom prst="rect">
            <a:avLst/>
          </a:prstGeom>
          <a:noFill/>
          <a:ln/>
        </p:spPr>
        <p:txBody>
          <a:bodyPr wrap="square" rtlCol="0" anchor="ctr"/>
          <a:lstStyle/>
          <a:p>
            <a:pPr marL="0" indent="0">
              <a:lnSpc>
                <a:spcPts val="1600"/>
              </a:lnSpc>
              <a:buNone/>
            </a:pPr>
            <a:r>
              <a:rPr lang="en-US" sz="1200" dirty="0">
                <a:solidFill>
                  <a:srgbClr val="222533"/>
                </a:solidFill>
                <a:latin typeface="Calibri" pitchFamily="34" charset="0"/>
                <a:ea typeface="Calibri" pitchFamily="34" charset="-122"/>
                <a:cs typeface="Calibri" pitchFamily="34" charset="-120"/>
              </a:rPr>
              <a:t>Reflects the person's specific obstacles and circumstances, rich in consumer-, family-, and provider-specific detail — not boilerplate.</a:t>
            </a:r>
            <a:endParaRPr lang="en-US" sz="1200" dirty="0"/>
          </a:p>
        </p:txBody>
      </p:sp>
      <p:sp>
        <p:nvSpPr>
          <p:cNvPr id="15" name="Shape 13"/>
          <p:cNvSpPr/>
          <p:nvPr/>
        </p:nvSpPr>
        <p:spPr>
          <a:xfrm>
            <a:off x="548640" y="4069080"/>
            <a:ext cx="5212080" cy="1920240"/>
          </a:xfrm>
          <a:prstGeom prst="rect">
            <a:avLst/>
          </a:prstGeom>
          <a:solidFill>
            <a:srgbClr val="F5F7FC"/>
          </a:solidFill>
          <a:ln/>
        </p:spPr>
        <p:txBody>
          <a:bodyPr/>
          <a:lstStyle/>
          <a:p>
            <a:endParaRPr lang="en-US"/>
          </a:p>
        </p:txBody>
      </p:sp>
      <p:sp>
        <p:nvSpPr>
          <p:cNvPr id="16" name="Shape 14"/>
          <p:cNvSpPr/>
          <p:nvPr/>
        </p:nvSpPr>
        <p:spPr>
          <a:xfrm>
            <a:off x="822960" y="4343400"/>
            <a:ext cx="457200" cy="457200"/>
          </a:xfrm>
          <a:prstGeom prst="ellipse">
            <a:avLst/>
          </a:prstGeom>
          <a:solidFill>
            <a:srgbClr val="1E2761"/>
          </a:solidFill>
          <a:ln/>
        </p:spPr>
        <p:txBody>
          <a:bodyPr/>
          <a:lstStyle/>
          <a:p>
            <a:endParaRPr lang="en-US"/>
          </a:p>
        </p:txBody>
      </p:sp>
      <p:sp>
        <p:nvSpPr>
          <p:cNvPr id="17" name="Text 15"/>
          <p:cNvSpPr/>
          <p:nvPr/>
        </p:nvSpPr>
        <p:spPr>
          <a:xfrm>
            <a:off x="822960" y="4343400"/>
            <a:ext cx="457200" cy="457200"/>
          </a:xfrm>
          <a:prstGeom prst="rect">
            <a:avLst/>
          </a:prstGeom>
          <a:noFill/>
          <a:ln/>
        </p:spPr>
        <p:txBody>
          <a:bodyPr wrap="square"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a:t>
            </a:r>
            <a:endParaRPr lang="en-US" sz="1800" dirty="0"/>
          </a:p>
        </p:txBody>
      </p:sp>
      <p:sp>
        <p:nvSpPr>
          <p:cNvPr id="18" name="Text 16"/>
          <p:cNvSpPr/>
          <p:nvPr/>
        </p:nvSpPr>
        <p:spPr>
          <a:xfrm>
            <a:off x="1463040" y="4325112"/>
            <a:ext cx="4023360" cy="457200"/>
          </a:xfrm>
          <a:prstGeom prst="rect">
            <a:avLst/>
          </a:prstGeom>
          <a:noFill/>
          <a:ln/>
        </p:spPr>
        <p:txBody>
          <a:bodyPr wrap="square" rtlCol="0" anchor="ctr"/>
          <a:lstStyle/>
          <a:p>
            <a:pPr marL="0" indent="0">
              <a:buNone/>
            </a:pPr>
            <a:r>
              <a:rPr lang="en-US" sz="1600" b="1" dirty="0">
                <a:solidFill>
                  <a:srgbClr val="1E2761"/>
                </a:solidFill>
                <a:latin typeface="Cambria" pitchFamily="34" charset="0"/>
                <a:ea typeface="Cambria" pitchFamily="34" charset="-122"/>
                <a:cs typeface="Cambria" pitchFamily="34" charset="-120"/>
              </a:rPr>
              <a:t>Collaborative</a:t>
            </a:r>
            <a:endParaRPr lang="en-US" sz="1600" dirty="0"/>
          </a:p>
        </p:txBody>
      </p:sp>
      <p:sp>
        <p:nvSpPr>
          <p:cNvPr id="19" name="Text 17"/>
          <p:cNvSpPr/>
          <p:nvPr/>
        </p:nvSpPr>
        <p:spPr>
          <a:xfrm>
            <a:off x="822960" y="4937760"/>
            <a:ext cx="4663440" cy="914400"/>
          </a:xfrm>
          <a:prstGeom prst="rect">
            <a:avLst/>
          </a:prstGeom>
          <a:noFill/>
          <a:ln/>
        </p:spPr>
        <p:txBody>
          <a:bodyPr wrap="square" rtlCol="0" anchor="ctr"/>
          <a:lstStyle/>
          <a:p>
            <a:pPr marL="0" indent="0">
              <a:lnSpc>
                <a:spcPts val="1600"/>
              </a:lnSpc>
              <a:buNone/>
            </a:pPr>
            <a:r>
              <a:rPr lang="en-US" sz="1200" dirty="0">
                <a:solidFill>
                  <a:srgbClr val="222533"/>
                </a:solidFill>
                <a:latin typeface="Calibri" pitchFamily="34" charset="0"/>
                <a:ea typeface="Calibri" pitchFamily="34" charset="-122"/>
                <a:cs typeface="Calibri" pitchFamily="34" charset="-120"/>
              </a:rPr>
              <a:t>Shows evidence of collaboration with service providers and multidisciplinary input, reducing subjectivity.</a:t>
            </a:r>
            <a:endParaRPr lang="en-US" sz="1200" dirty="0"/>
          </a:p>
        </p:txBody>
      </p:sp>
      <p:sp>
        <p:nvSpPr>
          <p:cNvPr id="20" name="Shape 18"/>
          <p:cNvSpPr/>
          <p:nvPr/>
        </p:nvSpPr>
        <p:spPr>
          <a:xfrm>
            <a:off x="6080760" y="4069080"/>
            <a:ext cx="5212080" cy="1920240"/>
          </a:xfrm>
          <a:prstGeom prst="rect">
            <a:avLst/>
          </a:prstGeom>
          <a:solidFill>
            <a:srgbClr val="F5F7FC"/>
          </a:solidFill>
          <a:ln/>
        </p:spPr>
        <p:txBody>
          <a:bodyPr/>
          <a:lstStyle/>
          <a:p>
            <a:endParaRPr lang="en-US"/>
          </a:p>
        </p:txBody>
      </p:sp>
      <p:sp>
        <p:nvSpPr>
          <p:cNvPr id="21" name="Shape 19"/>
          <p:cNvSpPr/>
          <p:nvPr/>
        </p:nvSpPr>
        <p:spPr>
          <a:xfrm>
            <a:off x="6355080" y="4343400"/>
            <a:ext cx="457200" cy="457200"/>
          </a:xfrm>
          <a:prstGeom prst="ellipse">
            <a:avLst/>
          </a:prstGeom>
          <a:solidFill>
            <a:srgbClr val="1E2761"/>
          </a:solidFill>
          <a:ln/>
        </p:spPr>
        <p:txBody>
          <a:bodyPr/>
          <a:lstStyle/>
          <a:p>
            <a:endParaRPr lang="en-US"/>
          </a:p>
        </p:txBody>
      </p:sp>
      <p:sp>
        <p:nvSpPr>
          <p:cNvPr id="22" name="Text 20"/>
          <p:cNvSpPr/>
          <p:nvPr/>
        </p:nvSpPr>
        <p:spPr>
          <a:xfrm>
            <a:off x="6355080" y="4343400"/>
            <a:ext cx="457200" cy="457200"/>
          </a:xfrm>
          <a:prstGeom prst="rect">
            <a:avLst/>
          </a:prstGeom>
          <a:noFill/>
          <a:ln/>
        </p:spPr>
        <p:txBody>
          <a:bodyPr wrap="square"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a:t>
            </a:r>
            <a:endParaRPr lang="en-US" sz="1800" dirty="0"/>
          </a:p>
        </p:txBody>
      </p:sp>
      <p:sp>
        <p:nvSpPr>
          <p:cNvPr id="23" name="Text 21"/>
          <p:cNvSpPr/>
          <p:nvPr/>
        </p:nvSpPr>
        <p:spPr>
          <a:xfrm>
            <a:off x="6995160" y="4325112"/>
            <a:ext cx="4023360" cy="457200"/>
          </a:xfrm>
          <a:prstGeom prst="rect">
            <a:avLst/>
          </a:prstGeom>
          <a:noFill/>
          <a:ln/>
        </p:spPr>
        <p:txBody>
          <a:bodyPr wrap="square" rtlCol="0" anchor="ctr"/>
          <a:lstStyle/>
          <a:p>
            <a:pPr marL="0" indent="0">
              <a:buNone/>
            </a:pPr>
            <a:r>
              <a:rPr lang="en-US" sz="1600" b="1" dirty="0">
                <a:solidFill>
                  <a:srgbClr val="1E2761"/>
                </a:solidFill>
                <a:latin typeface="Cambria" pitchFamily="34" charset="0"/>
                <a:ea typeface="Cambria" pitchFamily="34" charset="-122"/>
                <a:cs typeface="Cambria" pitchFamily="34" charset="-120"/>
              </a:rPr>
              <a:t>Reproducible / Transparent</a:t>
            </a:r>
            <a:endParaRPr lang="en-US" sz="1600" dirty="0"/>
          </a:p>
        </p:txBody>
      </p:sp>
      <p:sp>
        <p:nvSpPr>
          <p:cNvPr id="24" name="Text 22"/>
          <p:cNvSpPr/>
          <p:nvPr/>
        </p:nvSpPr>
        <p:spPr>
          <a:xfrm>
            <a:off x="6355080" y="4937760"/>
            <a:ext cx="4663440" cy="914400"/>
          </a:xfrm>
          <a:prstGeom prst="rect">
            <a:avLst/>
          </a:prstGeom>
          <a:noFill/>
          <a:ln/>
        </p:spPr>
        <p:txBody>
          <a:bodyPr wrap="square" rtlCol="0" anchor="ctr"/>
          <a:lstStyle/>
          <a:p>
            <a:pPr marL="0" indent="0">
              <a:lnSpc>
                <a:spcPts val="1600"/>
              </a:lnSpc>
              <a:buNone/>
            </a:pPr>
            <a:r>
              <a:rPr lang="en-US" sz="1200" dirty="0">
                <a:solidFill>
                  <a:srgbClr val="222533"/>
                </a:solidFill>
                <a:latin typeface="Calibri" pitchFamily="34" charset="0"/>
                <a:ea typeface="Calibri" pitchFamily="34" charset="-122"/>
                <a:cs typeface="Calibri" pitchFamily="34" charset="-120"/>
              </a:rPr>
              <a:t>Data collection and methods are clear, logical, and standardized — conclusions are generalizable, not idiosyncratic to the planner.</a:t>
            </a:r>
            <a:endParaRPr lang="en-US" sz="1200" dirty="0"/>
          </a:p>
        </p:txBody>
      </p:sp>
      <p:sp>
        <p:nvSpPr>
          <p:cNvPr id="25" name="Text 23"/>
          <p:cNvSpPr/>
          <p:nvPr/>
        </p:nvSpPr>
        <p:spPr>
          <a:xfrm>
            <a:off x="11551615" y="6446520"/>
            <a:ext cx="457200" cy="274320"/>
          </a:xfrm>
          <a:prstGeom prst="rect">
            <a:avLst/>
          </a:prstGeom>
          <a:noFill/>
          <a:ln/>
        </p:spPr>
        <p:txBody>
          <a:bodyPr wrap="square" rtlCol="0" anchor="ctr"/>
          <a:lstStyle/>
          <a:p>
            <a:pPr marL="0" indent="0" algn="r">
              <a:buNone/>
            </a:pPr>
            <a:r>
              <a:rPr lang="en-US" sz="1000" dirty="0">
                <a:solidFill>
                  <a:srgbClr val="5B6072"/>
                </a:solidFill>
                <a:latin typeface="Calibri" pitchFamily="34" charset="0"/>
                <a:ea typeface="Calibri" pitchFamily="34" charset="-122"/>
                <a:cs typeface="Calibri" pitchFamily="34" charset="-120"/>
              </a:rPr>
              <a:t> </a:t>
            </a:r>
            <a:endParaRPr lang="en-US" sz="1000" dirty="0"/>
          </a:p>
        </p:txBody>
      </p:sp>
      <p:pic>
        <p:nvPicPr>
          <p:cNvPr id="26" name="Picture 25" descr="A drawing of a microscope&#10;&#10;AI-generated content may be incorrect.">
            <a:extLst>
              <a:ext uri="{FF2B5EF4-FFF2-40B4-BE49-F238E27FC236}">
                <a16:creationId xmlns:a16="http://schemas.microsoft.com/office/drawing/2014/main" id="{07705623-9068-3287-2EF5-A6CB81839551}"/>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822960" y="395454"/>
            <a:ext cx="1204746" cy="1204746"/>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128016"/>
          </a:xfrm>
          <a:prstGeom prst="rect">
            <a:avLst/>
          </a:prstGeom>
          <a:solidFill>
            <a:srgbClr val="1952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ounded Rectangle 2"/>
          <p:cNvSpPr/>
          <p:nvPr/>
        </p:nvSpPr>
        <p:spPr>
          <a:xfrm>
            <a:off x="6456459" y="364171"/>
            <a:ext cx="2971800" cy="530352"/>
          </a:xfrm>
          <a:prstGeom prst="roundRect">
            <a:avLst/>
          </a:prstGeom>
          <a:solidFill>
            <a:srgbClr val="1952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800" b="1">
                <a:solidFill>
                  <a:srgbClr val="FFFFFF"/>
                </a:solidFill>
                <a:latin typeface="Aptos"/>
              </a:defRPr>
            </a:pPr>
            <a:r>
              <a:t>PRACTICE TIP</a:t>
            </a:r>
          </a:p>
        </p:txBody>
      </p:sp>
      <p:sp>
        <p:nvSpPr>
          <p:cNvPr id="4" name="TextBox 3"/>
          <p:cNvSpPr txBox="1"/>
          <p:nvPr/>
        </p:nvSpPr>
        <p:spPr>
          <a:xfrm>
            <a:off x="3142355" y="1046988"/>
            <a:ext cx="10378440" cy="1600200"/>
          </a:xfrm>
          <a:prstGeom prst="rect">
            <a:avLst/>
          </a:prstGeom>
          <a:noFill/>
        </p:spPr>
        <p:txBody>
          <a:bodyPr wrap="square">
            <a:spAutoFit/>
          </a:bodyPr>
          <a:lstStyle/>
          <a:p>
            <a:pPr algn="ctr">
              <a:defRPr sz="3100" b="1">
                <a:solidFill>
                  <a:srgbClr val="133660"/>
                </a:solidFill>
                <a:latin typeface="Aptos Display"/>
              </a:defRPr>
            </a:pPr>
            <a:r>
              <a:rPr dirty="0"/>
              <a:t>DON’T PANIC IF YOUR LIFE CARE PLAN</a:t>
            </a:r>
            <a:br>
              <a:rPr dirty="0"/>
            </a:br>
            <a:r>
              <a:rPr dirty="0"/>
              <a:t>COMES BACK WITH FUTURE MEDICAL</a:t>
            </a:r>
          </a:p>
        </p:txBody>
      </p:sp>
      <p:sp>
        <p:nvSpPr>
          <p:cNvPr id="5" name="Rectangle 4"/>
          <p:cNvSpPr/>
          <p:nvPr/>
        </p:nvSpPr>
        <p:spPr>
          <a:xfrm>
            <a:off x="6456459" y="2228353"/>
            <a:ext cx="4251960" cy="41148"/>
          </a:xfrm>
          <a:prstGeom prst="rect">
            <a:avLst/>
          </a:prstGeom>
          <a:solidFill>
            <a:srgbClr val="D5A3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3322919" y="2953998"/>
            <a:ext cx="8458200" cy="1508760"/>
          </a:xfrm>
          <a:prstGeom prst="roundRect">
            <a:avLst/>
          </a:prstGeom>
          <a:solidFill>
            <a:srgbClr val="FFFFFF"/>
          </a:solidFill>
          <a:ln>
            <a:solidFill>
              <a:srgbClr val="D5DBE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Oval 6"/>
          <p:cNvSpPr/>
          <p:nvPr/>
        </p:nvSpPr>
        <p:spPr>
          <a:xfrm>
            <a:off x="5023703" y="3072384"/>
            <a:ext cx="713232" cy="713232"/>
          </a:xfrm>
          <a:prstGeom prst="ellipse">
            <a:avLst/>
          </a:prstGeom>
          <a:solidFill>
            <a:srgbClr val="1952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2600" b="1">
                <a:solidFill>
                  <a:srgbClr val="FFFFFF"/>
                </a:solidFill>
                <a:latin typeface="Aptos"/>
              </a:defRPr>
            </a:pPr>
            <a:r>
              <a:rPr dirty="0"/>
              <a:t>✓</a:t>
            </a:r>
          </a:p>
        </p:txBody>
      </p:sp>
      <p:sp>
        <p:nvSpPr>
          <p:cNvPr id="8" name="TextBox 7"/>
          <p:cNvSpPr txBox="1"/>
          <p:nvPr/>
        </p:nvSpPr>
        <p:spPr>
          <a:xfrm>
            <a:off x="5791200" y="2905316"/>
            <a:ext cx="6400800" cy="1200329"/>
          </a:xfrm>
          <a:prstGeom prst="rect">
            <a:avLst/>
          </a:prstGeom>
          <a:noFill/>
        </p:spPr>
        <p:txBody>
          <a:bodyPr wrap="square">
            <a:spAutoFit/>
          </a:bodyPr>
          <a:lstStyle/>
          <a:p>
            <a:pPr>
              <a:defRPr sz="2700" b="1">
                <a:solidFill>
                  <a:srgbClr val="195291"/>
                </a:solidFill>
                <a:latin typeface="Aptos Display"/>
              </a:defRPr>
            </a:pPr>
            <a:r>
              <a:rPr dirty="0"/>
              <a:t>It helps keep you credible.</a:t>
            </a:r>
          </a:p>
          <a:p>
            <a:pPr>
              <a:spcBef>
                <a:spcPts val="600"/>
              </a:spcBef>
              <a:defRPr sz="1500">
                <a:solidFill>
                  <a:srgbClr val="545E6A"/>
                </a:solidFill>
                <a:latin typeface="Aptos"/>
              </a:defRPr>
            </a:pPr>
            <a:r>
              <a:rPr sz="2000" dirty="0"/>
              <a:t>Not every future-medical recommendation has to be a problem.</a:t>
            </a:r>
          </a:p>
        </p:txBody>
      </p:sp>
      <p:sp>
        <p:nvSpPr>
          <p:cNvPr id="9" name="Rounded Rectangle 8"/>
          <p:cNvSpPr/>
          <p:nvPr/>
        </p:nvSpPr>
        <p:spPr>
          <a:xfrm>
            <a:off x="4880311" y="5098573"/>
            <a:ext cx="6675120" cy="685800"/>
          </a:xfrm>
          <a:prstGeom prst="roundRect">
            <a:avLst/>
          </a:prstGeom>
          <a:solidFill>
            <a:srgbClr val="1952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2200" b="1">
                <a:solidFill>
                  <a:srgbClr val="FFFFFF"/>
                </a:solidFill>
                <a:latin typeface="Aptos Display"/>
              </a:defRPr>
            </a:pPr>
            <a:r>
              <a:t>CREDIBILITY MATTERS</a:t>
            </a:r>
          </a:p>
        </p:txBody>
      </p:sp>
      <p:pic>
        <p:nvPicPr>
          <p:cNvPr id="11" name="Picture 10">
            <a:extLst>
              <a:ext uri="{FF2B5EF4-FFF2-40B4-BE49-F238E27FC236}">
                <a16:creationId xmlns:a16="http://schemas.microsoft.com/office/drawing/2014/main" id="{D6E1FDE6-9A6C-A320-D019-A0672A69FBD5}"/>
              </a:ext>
            </a:extLst>
          </p:cNvPr>
          <p:cNvPicPr>
            <a:picLocks noChangeAspect="1"/>
          </p:cNvPicPr>
          <p:nvPr/>
        </p:nvPicPr>
        <p:blipFill>
          <a:blip r:embed="rId2"/>
          <a:stretch>
            <a:fillRect/>
          </a:stretch>
        </p:blipFill>
        <p:spPr>
          <a:xfrm>
            <a:off x="0" y="1240932"/>
            <a:ext cx="4639983" cy="4064772"/>
          </a:xfrm>
          <a:prstGeom prst="rect">
            <a:avLst/>
          </a:prstGeom>
        </p:spPr>
      </p:pic>
      <p:sp>
        <p:nvSpPr>
          <p:cNvPr id="12" name="Slide Number Placeholder 11">
            <a:extLst>
              <a:ext uri="{FF2B5EF4-FFF2-40B4-BE49-F238E27FC236}">
                <a16:creationId xmlns:a16="http://schemas.microsoft.com/office/drawing/2014/main" id="{D7744C0D-91E5-8045-8780-E6E95025F81F}"/>
              </a:ext>
            </a:extLst>
          </p:cNvPr>
          <p:cNvSpPr>
            <a:spLocks noGrp="1"/>
          </p:cNvSpPr>
          <p:nvPr>
            <p:ph type="sldNum" sz="quarter" idx="12"/>
          </p:nvPr>
        </p:nvSpPr>
        <p:spPr/>
        <p:txBody>
          <a:bodyPr/>
          <a:lstStyle/>
          <a:p>
            <a:fld id="{C1FF6DA9-008F-8B48-92A6-B652298478BF}" type="slidenum">
              <a:rPr lang="en-US" smtClean="0"/>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14">
    <p:bg>
      <p:bgPr>
        <a:solidFill>
          <a:srgbClr val="141A47"/>
        </a:solidFill>
        <a:effectLst/>
      </p:bgPr>
    </p:bg>
    <p:spTree>
      <p:nvGrpSpPr>
        <p:cNvPr id="1" name=""/>
        <p:cNvGrpSpPr/>
        <p:nvPr/>
      </p:nvGrpSpPr>
      <p:grpSpPr>
        <a:xfrm>
          <a:off x="0" y="0"/>
          <a:ext cx="0" cy="0"/>
          <a:chOff x="0" y="0"/>
          <a:chExt cx="0" cy="0"/>
        </a:xfrm>
      </p:grpSpPr>
      <p:sp>
        <p:nvSpPr>
          <p:cNvPr id="2" name="Shape 0"/>
          <p:cNvSpPr/>
          <p:nvPr/>
        </p:nvSpPr>
        <p:spPr>
          <a:xfrm>
            <a:off x="9692640" y="4206240"/>
            <a:ext cx="3840480" cy="3840480"/>
          </a:xfrm>
          <a:prstGeom prst="ellipse">
            <a:avLst/>
          </a:prstGeom>
          <a:solidFill>
            <a:srgbClr val="1E2761"/>
          </a:solidFill>
          <a:ln/>
        </p:spPr>
        <p:txBody>
          <a:bodyPr/>
          <a:lstStyle/>
          <a:p>
            <a:endParaRPr lang="en-US"/>
          </a:p>
        </p:txBody>
      </p:sp>
      <p:sp>
        <p:nvSpPr>
          <p:cNvPr id="3" name="Text 1"/>
          <p:cNvSpPr/>
          <p:nvPr/>
        </p:nvSpPr>
        <p:spPr>
          <a:xfrm>
            <a:off x="640080" y="548640"/>
            <a:ext cx="7315200" cy="320040"/>
          </a:xfrm>
          <a:prstGeom prst="rect">
            <a:avLst/>
          </a:prstGeom>
          <a:noFill/>
          <a:ln/>
        </p:spPr>
        <p:txBody>
          <a:bodyPr wrap="square" rtlCol="0" anchor="ctr"/>
          <a:lstStyle/>
          <a:p>
            <a:pPr marL="0" indent="0">
              <a:buNone/>
            </a:pPr>
            <a:r>
              <a:rPr lang="en-US" sz="1300" b="1" kern="0" spc="200" dirty="0">
                <a:solidFill>
                  <a:srgbClr val="B0362A"/>
                </a:solidFill>
                <a:latin typeface="Calibri" pitchFamily="34" charset="0"/>
                <a:ea typeface="Calibri" pitchFamily="34" charset="-122"/>
                <a:cs typeface="Calibri" pitchFamily="34" charset="-120"/>
              </a:rPr>
              <a:t>KEY TAKEAWAYS</a:t>
            </a:r>
            <a:endParaRPr lang="en-US" sz="1300" dirty="0"/>
          </a:p>
        </p:txBody>
      </p:sp>
      <p:sp>
        <p:nvSpPr>
          <p:cNvPr id="4" name="Text 2"/>
          <p:cNvSpPr/>
          <p:nvPr/>
        </p:nvSpPr>
        <p:spPr>
          <a:xfrm>
            <a:off x="640080" y="868680"/>
            <a:ext cx="9601200" cy="640080"/>
          </a:xfrm>
          <a:prstGeom prst="rect">
            <a:avLst/>
          </a:prstGeom>
          <a:noFill/>
          <a:ln/>
        </p:spPr>
        <p:txBody>
          <a:bodyPr wrap="square" rtlCol="0" anchor="ctr"/>
          <a:lstStyle/>
          <a:p>
            <a:pPr marL="0" indent="0">
              <a:buNone/>
            </a:pPr>
            <a:r>
              <a:rPr lang="en-US" sz="3000" b="1" dirty="0">
                <a:solidFill>
                  <a:srgbClr val="FFFFFF"/>
                </a:solidFill>
                <a:latin typeface="Cambria" pitchFamily="34" charset="0"/>
                <a:ea typeface="Cambria" pitchFamily="34" charset="-122"/>
                <a:cs typeface="Cambria" pitchFamily="34" charset="-120"/>
              </a:rPr>
              <a:t>Build the Defense</a:t>
            </a:r>
            <a:endParaRPr lang="en-US" sz="3000" dirty="0"/>
          </a:p>
        </p:txBody>
      </p:sp>
      <p:sp>
        <p:nvSpPr>
          <p:cNvPr id="5" name="Shape 3"/>
          <p:cNvSpPr/>
          <p:nvPr/>
        </p:nvSpPr>
        <p:spPr>
          <a:xfrm>
            <a:off x="640080" y="1828800"/>
            <a:ext cx="457200" cy="457200"/>
          </a:xfrm>
          <a:prstGeom prst="ellipse">
            <a:avLst/>
          </a:prstGeom>
          <a:solidFill>
            <a:srgbClr val="B0362A"/>
          </a:solidFill>
          <a:ln/>
        </p:spPr>
        <p:txBody>
          <a:bodyPr/>
          <a:lstStyle/>
          <a:p>
            <a:endParaRPr lang="en-US"/>
          </a:p>
        </p:txBody>
      </p:sp>
      <p:sp>
        <p:nvSpPr>
          <p:cNvPr id="6" name="Text 4"/>
          <p:cNvSpPr/>
          <p:nvPr/>
        </p:nvSpPr>
        <p:spPr>
          <a:xfrm>
            <a:off x="640080" y="1828800"/>
            <a:ext cx="457200" cy="457200"/>
          </a:xfrm>
          <a:prstGeom prst="rect">
            <a:avLst/>
          </a:prstGeom>
          <a:noFill/>
          <a:ln/>
        </p:spPr>
        <p:txBody>
          <a:bodyPr wrap="square" rtlCol="0" anchor="ctr"/>
          <a:lstStyle/>
          <a:p>
            <a:pPr marL="0" indent="0" algn="ctr">
              <a:buNone/>
            </a:pPr>
            <a:r>
              <a:rPr lang="en-US" sz="1700" b="1" dirty="0">
                <a:solidFill>
                  <a:srgbClr val="FFFFFF"/>
                </a:solidFill>
                <a:latin typeface="Calibri" pitchFamily="34" charset="0"/>
                <a:ea typeface="Calibri" pitchFamily="34" charset="-122"/>
                <a:cs typeface="Calibri" pitchFamily="34" charset="-120"/>
              </a:rPr>
              <a:t>1</a:t>
            </a:r>
            <a:endParaRPr lang="en-US" sz="1700" dirty="0"/>
          </a:p>
        </p:txBody>
      </p:sp>
      <p:sp>
        <p:nvSpPr>
          <p:cNvPr id="7" name="Text 5"/>
          <p:cNvSpPr/>
          <p:nvPr/>
        </p:nvSpPr>
        <p:spPr>
          <a:xfrm>
            <a:off x="1325879" y="1755648"/>
            <a:ext cx="8817361" cy="777240"/>
          </a:xfrm>
          <a:prstGeom prst="rect">
            <a:avLst/>
          </a:prstGeom>
          <a:noFill/>
          <a:ln/>
        </p:spPr>
        <p:txBody>
          <a:bodyPr wrap="square" rtlCol="0" anchor="ctr"/>
          <a:lstStyle/>
          <a:p>
            <a:pPr marL="0" indent="0">
              <a:lnSpc>
                <a:spcPts val="1900"/>
              </a:lnSpc>
              <a:buNone/>
            </a:pPr>
            <a:r>
              <a:rPr lang="en-US" sz="1450" dirty="0">
                <a:solidFill>
                  <a:srgbClr val="FFFFFF"/>
                </a:solidFill>
                <a:latin typeface="Calibri" pitchFamily="34" charset="0"/>
                <a:ea typeface="Calibri" pitchFamily="34" charset="-122"/>
                <a:cs typeface="Calibri" pitchFamily="34" charset="-120"/>
              </a:rPr>
              <a:t>High dollar medical needs? Retain a life care planner who understands the defense process  — before the plaintiff's plan sets the frame and your expert has limited time with the case.</a:t>
            </a:r>
            <a:endParaRPr lang="en-US" sz="1450" dirty="0"/>
          </a:p>
        </p:txBody>
      </p:sp>
      <p:sp>
        <p:nvSpPr>
          <p:cNvPr id="8" name="Shape 6"/>
          <p:cNvSpPr/>
          <p:nvPr/>
        </p:nvSpPr>
        <p:spPr>
          <a:xfrm>
            <a:off x="640080" y="2761488"/>
            <a:ext cx="457200" cy="457200"/>
          </a:xfrm>
          <a:prstGeom prst="ellipse">
            <a:avLst/>
          </a:prstGeom>
          <a:solidFill>
            <a:srgbClr val="B0362A"/>
          </a:solidFill>
          <a:ln/>
        </p:spPr>
        <p:txBody>
          <a:bodyPr/>
          <a:lstStyle/>
          <a:p>
            <a:endParaRPr lang="en-US"/>
          </a:p>
        </p:txBody>
      </p:sp>
      <p:sp>
        <p:nvSpPr>
          <p:cNvPr id="9" name="Text 7"/>
          <p:cNvSpPr/>
          <p:nvPr/>
        </p:nvSpPr>
        <p:spPr>
          <a:xfrm>
            <a:off x="640080" y="2761488"/>
            <a:ext cx="457200" cy="457200"/>
          </a:xfrm>
          <a:prstGeom prst="rect">
            <a:avLst/>
          </a:prstGeom>
          <a:noFill/>
          <a:ln/>
        </p:spPr>
        <p:txBody>
          <a:bodyPr wrap="square" rtlCol="0" anchor="ctr"/>
          <a:lstStyle/>
          <a:p>
            <a:pPr marL="0" indent="0" algn="ctr">
              <a:buNone/>
            </a:pPr>
            <a:r>
              <a:rPr lang="en-US" sz="1700" b="1" dirty="0">
                <a:solidFill>
                  <a:srgbClr val="FFFFFF"/>
                </a:solidFill>
                <a:latin typeface="Calibri" pitchFamily="34" charset="0"/>
                <a:ea typeface="Calibri" pitchFamily="34" charset="-122"/>
                <a:cs typeface="Calibri" pitchFamily="34" charset="-120"/>
              </a:rPr>
              <a:t>2</a:t>
            </a:r>
            <a:endParaRPr lang="en-US" sz="1700" dirty="0"/>
          </a:p>
        </p:txBody>
      </p:sp>
      <p:sp>
        <p:nvSpPr>
          <p:cNvPr id="10" name="Text 8"/>
          <p:cNvSpPr/>
          <p:nvPr/>
        </p:nvSpPr>
        <p:spPr>
          <a:xfrm>
            <a:off x="1325880" y="2688336"/>
            <a:ext cx="8119778" cy="777240"/>
          </a:xfrm>
          <a:prstGeom prst="rect">
            <a:avLst/>
          </a:prstGeom>
          <a:noFill/>
          <a:ln/>
        </p:spPr>
        <p:txBody>
          <a:bodyPr wrap="square" rtlCol="0" anchor="ctr"/>
          <a:lstStyle/>
          <a:p>
            <a:pPr marL="0" indent="0">
              <a:lnSpc>
                <a:spcPts val="1900"/>
              </a:lnSpc>
              <a:buNone/>
            </a:pPr>
            <a:r>
              <a:rPr lang="en-US" sz="1450" dirty="0">
                <a:solidFill>
                  <a:srgbClr val="FFFFFF"/>
                </a:solidFill>
                <a:latin typeface="Calibri" pitchFamily="34" charset="0"/>
                <a:ea typeface="Calibri" pitchFamily="34" charset="-122"/>
                <a:cs typeface="Calibri" pitchFamily="34" charset="-120"/>
              </a:rPr>
              <a:t>Complex care needs? Isolate pre-existing conditions and challenge every unsubstantiated line item against the medical record.</a:t>
            </a:r>
            <a:endParaRPr lang="en-US" sz="1450" dirty="0"/>
          </a:p>
        </p:txBody>
      </p:sp>
      <p:sp>
        <p:nvSpPr>
          <p:cNvPr id="11" name="Shape 9"/>
          <p:cNvSpPr/>
          <p:nvPr/>
        </p:nvSpPr>
        <p:spPr>
          <a:xfrm>
            <a:off x="640080" y="3694176"/>
            <a:ext cx="457200" cy="457200"/>
          </a:xfrm>
          <a:prstGeom prst="ellipse">
            <a:avLst/>
          </a:prstGeom>
          <a:solidFill>
            <a:srgbClr val="B0362A"/>
          </a:solidFill>
          <a:ln/>
        </p:spPr>
        <p:txBody>
          <a:bodyPr/>
          <a:lstStyle/>
          <a:p>
            <a:endParaRPr lang="en-US"/>
          </a:p>
        </p:txBody>
      </p:sp>
      <p:sp>
        <p:nvSpPr>
          <p:cNvPr id="12" name="Text 10"/>
          <p:cNvSpPr/>
          <p:nvPr/>
        </p:nvSpPr>
        <p:spPr>
          <a:xfrm>
            <a:off x="640080" y="3694176"/>
            <a:ext cx="457200" cy="457200"/>
          </a:xfrm>
          <a:prstGeom prst="rect">
            <a:avLst/>
          </a:prstGeom>
          <a:noFill/>
          <a:ln/>
        </p:spPr>
        <p:txBody>
          <a:bodyPr wrap="square" rtlCol="0" anchor="ctr"/>
          <a:lstStyle/>
          <a:p>
            <a:pPr marL="0" indent="0" algn="ctr">
              <a:buNone/>
            </a:pPr>
            <a:r>
              <a:rPr lang="en-US" sz="1700" b="1" dirty="0">
                <a:solidFill>
                  <a:srgbClr val="FFFFFF"/>
                </a:solidFill>
                <a:latin typeface="Calibri" pitchFamily="34" charset="0"/>
                <a:ea typeface="Calibri" pitchFamily="34" charset="-122"/>
                <a:cs typeface="Calibri" pitchFamily="34" charset="-120"/>
              </a:rPr>
              <a:t>3</a:t>
            </a:r>
            <a:endParaRPr lang="en-US" sz="1700" dirty="0"/>
          </a:p>
        </p:txBody>
      </p:sp>
      <p:sp>
        <p:nvSpPr>
          <p:cNvPr id="13" name="Text 11"/>
          <p:cNvSpPr/>
          <p:nvPr/>
        </p:nvSpPr>
        <p:spPr>
          <a:xfrm>
            <a:off x="1325880" y="3621024"/>
            <a:ext cx="7863840" cy="777240"/>
          </a:xfrm>
          <a:prstGeom prst="rect">
            <a:avLst/>
          </a:prstGeom>
          <a:noFill/>
          <a:ln/>
        </p:spPr>
        <p:txBody>
          <a:bodyPr wrap="square" rtlCol="0" anchor="ctr"/>
          <a:lstStyle/>
          <a:p>
            <a:pPr marL="0" indent="0">
              <a:lnSpc>
                <a:spcPts val="1900"/>
              </a:lnSpc>
              <a:buNone/>
            </a:pPr>
            <a:r>
              <a:rPr lang="en-US" sz="1450" dirty="0">
                <a:solidFill>
                  <a:srgbClr val="FFFFFF"/>
                </a:solidFill>
                <a:latin typeface="Calibri" pitchFamily="34" charset="0"/>
                <a:ea typeface="Calibri" pitchFamily="34" charset="-122"/>
                <a:cs typeface="Calibri" pitchFamily="34" charset="-120"/>
              </a:rPr>
              <a:t>Target the two biggest cost drivers directly: home health care and non-medical "lifestyle" costs.</a:t>
            </a:r>
            <a:endParaRPr lang="en-US" sz="1450" dirty="0"/>
          </a:p>
        </p:txBody>
      </p:sp>
      <p:sp>
        <p:nvSpPr>
          <p:cNvPr id="14" name="Shape 12"/>
          <p:cNvSpPr/>
          <p:nvPr/>
        </p:nvSpPr>
        <p:spPr>
          <a:xfrm>
            <a:off x="640080" y="4626864"/>
            <a:ext cx="457200" cy="457200"/>
          </a:xfrm>
          <a:prstGeom prst="ellipse">
            <a:avLst/>
          </a:prstGeom>
          <a:solidFill>
            <a:srgbClr val="B0362A"/>
          </a:solidFill>
          <a:ln/>
        </p:spPr>
        <p:txBody>
          <a:bodyPr/>
          <a:lstStyle/>
          <a:p>
            <a:endParaRPr lang="en-US"/>
          </a:p>
        </p:txBody>
      </p:sp>
      <p:sp>
        <p:nvSpPr>
          <p:cNvPr id="15" name="Text 13"/>
          <p:cNvSpPr/>
          <p:nvPr/>
        </p:nvSpPr>
        <p:spPr>
          <a:xfrm>
            <a:off x="640080" y="4626864"/>
            <a:ext cx="457200" cy="457200"/>
          </a:xfrm>
          <a:prstGeom prst="rect">
            <a:avLst/>
          </a:prstGeom>
          <a:noFill/>
          <a:ln/>
        </p:spPr>
        <p:txBody>
          <a:bodyPr wrap="square" rtlCol="0" anchor="ctr"/>
          <a:lstStyle/>
          <a:p>
            <a:pPr marL="0" indent="0" algn="ctr">
              <a:buNone/>
            </a:pPr>
            <a:r>
              <a:rPr lang="en-US" sz="1700" b="1" dirty="0">
                <a:solidFill>
                  <a:srgbClr val="FFFFFF"/>
                </a:solidFill>
                <a:latin typeface="Calibri" pitchFamily="34" charset="0"/>
                <a:ea typeface="Calibri" pitchFamily="34" charset="-122"/>
                <a:cs typeface="Calibri" pitchFamily="34" charset="-120"/>
              </a:rPr>
              <a:t>4</a:t>
            </a:r>
            <a:endParaRPr lang="en-US" sz="1700" dirty="0"/>
          </a:p>
        </p:txBody>
      </p:sp>
      <p:sp>
        <p:nvSpPr>
          <p:cNvPr id="16" name="Text 14"/>
          <p:cNvSpPr/>
          <p:nvPr/>
        </p:nvSpPr>
        <p:spPr>
          <a:xfrm>
            <a:off x="1325880" y="4553712"/>
            <a:ext cx="7863840" cy="777240"/>
          </a:xfrm>
          <a:prstGeom prst="rect">
            <a:avLst/>
          </a:prstGeom>
          <a:noFill/>
          <a:ln/>
        </p:spPr>
        <p:txBody>
          <a:bodyPr wrap="square" rtlCol="0" anchor="ctr"/>
          <a:lstStyle/>
          <a:p>
            <a:pPr marL="0" indent="0">
              <a:lnSpc>
                <a:spcPts val="1900"/>
              </a:lnSpc>
              <a:buNone/>
            </a:pPr>
            <a:r>
              <a:rPr lang="en-US" sz="1450">
                <a:solidFill>
                  <a:srgbClr val="FFFFFF"/>
                </a:solidFill>
                <a:latin typeface="Calibri" pitchFamily="34" charset="0"/>
                <a:ea typeface="Calibri" pitchFamily="34" charset="-122"/>
                <a:cs typeface="Calibri" pitchFamily="34" charset="-120"/>
              </a:rPr>
              <a:t>Consider an attack on </a:t>
            </a:r>
            <a:r>
              <a:rPr lang="en-US" sz="1450" dirty="0">
                <a:solidFill>
                  <a:srgbClr val="FFFFFF"/>
                </a:solidFill>
                <a:latin typeface="Calibri" pitchFamily="34" charset="0"/>
                <a:ea typeface="Calibri" pitchFamily="34" charset="-122"/>
                <a:cs typeface="Calibri" pitchFamily="34" charset="-120"/>
              </a:rPr>
              <a:t>qualifications first — a successful challenge can exclude the plan entirely.</a:t>
            </a:r>
            <a:endParaRPr lang="en-US" sz="1450" dirty="0"/>
          </a:p>
        </p:txBody>
      </p:sp>
      <p:sp>
        <p:nvSpPr>
          <p:cNvPr id="17" name="Shape 15"/>
          <p:cNvSpPr/>
          <p:nvPr/>
        </p:nvSpPr>
        <p:spPr>
          <a:xfrm>
            <a:off x="640080" y="5559552"/>
            <a:ext cx="457200" cy="457200"/>
          </a:xfrm>
          <a:prstGeom prst="ellipse">
            <a:avLst/>
          </a:prstGeom>
          <a:solidFill>
            <a:srgbClr val="B0362A"/>
          </a:solidFill>
          <a:ln/>
        </p:spPr>
        <p:txBody>
          <a:bodyPr/>
          <a:lstStyle/>
          <a:p>
            <a:endParaRPr lang="en-US"/>
          </a:p>
        </p:txBody>
      </p:sp>
      <p:sp>
        <p:nvSpPr>
          <p:cNvPr id="18" name="Text 16"/>
          <p:cNvSpPr/>
          <p:nvPr/>
        </p:nvSpPr>
        <p:spPr>
          <a:xfrm>
            <a:off x="640080" y="5559552"/>
            <a:ext cx="457200" cy="457200"/>
          </a:xfrm>
          <a:prstGeom prst="rect">
            <a:avLst/>
          </a:prstGeom>
          <a:noFill/>
          <a:ln/>
        </p:spPr>
        <p:txBody>
          <a:bodyPr wrap="square" rtlCol="0" anchor="ctr"/>
          <a:lstStyle/>
          <a:p>
            <a:pPr marL="0" indent="0" algn="ctr">
              <a:buNone/>
            </a:pPr>
            <a:r>
              <a:rPr lang="en-US" sz="1700" b="1" dirty="0">
                <a:solidFill>
                  <a:srgbClr val="FFFFFF"/>
                </a:solidFill>
                <a:latin typeface="Calibri" pitchFamily="34" charset="0"/>
                <a:ea typeface="Calibri" pitchFamily="34" charset="-122"/>
                <a:cs typeface="Calibri" pitchFamily="34" charset="-120"/>
              </a:rPr>
              <a:t>5</a:t>
            </a:r>
            <a:endParaRPr lang="en-US" sz="1700" dirty="0"/>
          </a:p>
        </p:txBody>
      </p:sp>
      <p:sp>
        <p:nvSpPr>
          <p:cNvPr id="19" name="Text 17"/>
          <p:cNvSpPr/>
          <p:nvPr/>
        </p:nvSpPr>
        <p:spPr>
          <a:xfrm>
            <a:off x="1325880" y="5486400"/>
            <a:ext cx="7863840" cy="777240"/>
          </a:xfrm>
          <a:prstGeom prst="rect">
            <a:avLst/>
          </a:prstGeom>
          <a:noFill/>
          <a:ln/>
        </p:spPr>
        <p:txBody>
          <a:bodyPr wrap="square" rtlCol="0" anchor="ctr"/>
          <a:lstStyle/>
          <a:p>
            <a:pPr marL="0" indent="0">
              <a:lnSpc>
                <a:spcPts val="1900"/>
              </a:lnSpc>
              <a:buNone/>
            </a:pPr>
            <a:r>
              <a:rPr lang="en-US" sz="1450" dirty="0">
                <a:solidFill>
                  <a:srgbClr val="FFFFFF"/>
                </a:solidFill>
                <a:latin typeface="Calibri" pitchFamily="34" charset="0"/>
                <a:ea typeface="Calibri" pitchFamily="34" charset="-122"/>
                <a:cs typeface="Calibri" pitchFamily="34" charset="-120"/>
              </a:rPr>
              <a:t>Anchor your rebuttal to CME/IME findings and current, defensible methodology.</a:t>
            </a:r>
            <a:endParaRPr lang="en-US" sz="1450" dirty="0"/>
          </a:p>
        </p:txBody>
      </p:sp>
      <p:sp>
        <p:nvSpPr>
          <p:cNvPr id="20" name="Text 18"/>
          <p:cNvSpPr/>
          <p:nvPr/>
        </p:nvSpPr>
        <p:spPr>
          <a:xfrm>
            <a:off x="11551615" y="6446520"/>
            <a:ext cx="457200" cy="274320"/>
          </a:xfrm>
          <a:prstGeom prst="rect">
            <a:avLst/>
          </a:prstGeom>
          <a:noFill/>
          <a:ln/>
        </p:spPr>
        <p:txBody>
          <a:bodyPr wrap="square" rtlCol="0" anchor="ctr"/>
          <a:lstStyle/>
          <a:p>
            <a:pPr marL="0" indent="0" algn="r">
              <a:buNone/>
            </a:pPr>
            <a:r>
              <a:rPr lang="en-US" sz="1000" dirty="0">
                <a:solidFill>
                  <a:srgbClr val="5B6072"/>
                </a:solidFill>
                <a:latin typeface="Calibri" pitchFamily="34" charset="0"/>
                <a:ea typeface="Calibri" pitchFamily="34" charset="-122"/>
                <a:cs typeface="Calibri" pitchFamily="34" charset="-120"/>
              </a:rPr>
              <a:t> </a:t>
            </a:r>
            <a:endParaRPr lang="en-US" sz="1000" dirty="0"/>
          </a:p>
        </p:txBody>
      </p:sp>
      <p:pic>
        <p:nvPicPr>
          <p:cNvPr id="21" name="Picture 20">
            <a:extLst>
              <a:ext uri="{FF2B5EF4-FFF2-40B4-BE49-F238E27FC236}">
                <a16:creationId xmlns:a16="http://schemas.microsoft.com/office/drawing/2014/main" id="{43C29D9E-69FC-2D6B-CB9E-B31CF4E2454C}"/>
              </a:ext>
            </a:extLst>
          </p:cNvPr>
          <p:cNvPicPr>
            <a:picLocks noChangeAspect="1"/>
          </p:cNvPicPr>
          <p:nvPr/>
        </p:nvPicPr>
        <p:blipFill>
          <a:blip r:embed="rId3"/>
          <a:stretch>
            <a:fillRect/>
          </a:stretch>
        </p:blipFill>
        <p:spPr>
          <a:xfrm>
            <a:off x="9674258" y="3072175"/>
            <a:ext cx="2105957" cy="3257169"/>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4af95233-b752-4845-830d-e71f247571d9">
      <Terms xmlns="http://schemas.microsoft.com/office/infopath/2007/PartnerControls"/>
    </lcf76f155ced4ddcb4097134ff3c332f>
    <TaxCatchAll xmlns="23cc7e03-5f29-4e70-b3f9-d6ea0288e258" xsi:nil="true"/>
    <_Flow_SignoffStatus xmlns="4af95233-b752-4845-830d-e71f247571d9"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759AD0A02825245923910872F1B3735" ma:contentTypeVersion="19" ma:contentTypeDescription="Create a new document." ma:contentTypeScope="" ma:versionID="8ec2c921d9fae7c165b88e77e448776d">
  <xsd:schema xmlns:xsd="http://www.w3.org/2001/XMLSchema" xmlns:xs="http://www.w3.org/2001/XMLSchema" xmlns:p="http://schemas.microsoft.com/office/2006/metadata/properties" xmlns:ns2="4af95233-b752-4845-830d-e71f247571d9" xmlns:ns3="23cc7e03-5f29-4e70-b3f9-d6ea0288e258" targetNamespace="http://schemas.microsoft.com/office/2006/metadata/properties" ma:root="true" ma:fieldsID="73a68e8611180b0e22ae43be55647ef3" ns2:_="" ns3:_="">
    <xsd:import namespace="4af95233-b752-4845-830d-e71f247571d9"/>
    <xsd:import namespace="23cc7e03-5f29-4e70-b3f9-d6ea0288e258"/>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AutoKeyPoints" minOccurs="0"/>
                <xsd:element ref="ns2:MediaServiceKeyPoints"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lcf76f155ced4ddcb4097134ff3c332f" minOccurs="0"/>
                <xsd:element ref="ns3:TaxCatchAll" minOccurs="0"/>
                <xsd:element ref="ns2:MediaServiceLocation" minOccurs="0"/>
                <xsd:element ref="ns3:SharedWithUsers" minOccurs="0"/>
                <xsd:element ref="ns3:SharedWithDetails" minOccurs="0"/>
                <xsd:element ref="ns2:_Flow_SignoffStatu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af95233-b752-4845-830d-e71f247571d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1d721c67-81bd-4820-9a91-e2afb959d9f9" ma:termSetId="09814cd3-568e-fe90-9814-8d621ff8fb84" ma:anchorId="fba54fb3-c3e1-fe81-a776-ca4b69148c4d" ma:open="true" ma:isKeyword="false">
      <xsd:complexType>
        <xsd:sequence>
          <xsd:element ref="pc:Terms" minOccurs="0" maxOccurs="1"/>
        </xsd:sequence>
      </xsd:complexType>
    </xsd:element>
    <xsd:element name="MediaServiceLocation" ma:index="21" nillable="true" ma:displayName="Location" ma:internalName="MediaServiceLocation" ma:readOnly="true">
      <xsd:simpleType>
        <xsd:restriction base="dms:Text"/>
      </xsd:simpleType>
    </xsd:element>
    <xsd:element name="_Flow_SignoffStatus" ma:index="24" nillable="true" ma:displayName="Sign-off status" ma:internalName="Sign_x002d_off_x0020_status">
      <xsd:simpleType>
        <xsd:restriction base="dms:Text"/>
      </xsd:simpleType>
    </xsd:element>
    <xsd:element name="MediaServiceObjectDetectorVersions" ma:index="25" nillable="true" ma:displayName="MediaServiceObjectDetectorVersions"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cc7e03-5f29-4e70-b3f9-d6ea0288e258"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5147af8d-78d6-4d1b-a8b4-48edf4855147}" ma:internalName="TaxCatchAll" ma:showField="CatchAllData" ma:web="23cc7e03-5f29-4e70-b3f9-d6ea0288e258">
      <xsd:complexType>
        <xsd:complexContent>
          <xsd:extension base="dms:MultiChoiceLookup">
            <xsd:sequence>
              <xsd:element name="Value" type="dms:Lookup" maxOccurs="unbounded" minOccurs="0" nillable="true"/>
            </xsd:sequence>
          </xsd:extension>
        </xsd:complexContent>
      </xsd:complexType>
    </xsd:element>
    <xsd:element name="SharedWithUsers" ma:index="2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31C1403-7187-4355-98F6-0A342C390C1A}">
  <ds:schemaRefs>
    <ds:schemaRef ds:uri="http://schemas.microsoft.com/office/2006/metadata/properties"/>
    <ds:schemaRef ds:uri="http://schemas.microsoft.com/office/infopath/2007/PartnerControls"/>
    <ds:schemaRef ds:uri="4af95233-b752-4845-830d-e71f247571d9"/>
    <ds:schemaRef ds:uri="23cc7e03-5f29-4e70-b3f9-d6ea0288e258"/>
  </ds:schemaRefs>
</ds:datastoreItem>
</file>

<file path=customXml/itemProps2.xml><?xml version="1.0" encoding="utf-8"?>
<ds:datastoreItem xmlns:ds="http://schemas.openxmlformats.org/officeDocument/2006/customXml" ds:itemID="{BD41E044-0859-4F3A-BFDF-18E2C1CEC8CE}">
  <ds:schemaRefs>
    <ds:schemaRef ds:uri="http://schemas.microsoft.com/sharepoint/v3/contenttype/forms"/>
  </ds:schemaRefs>
</ds:datastoreItem>
</file>

<file path=customXml/itemProps3.xml><?xml version="1.0" encoding="utf-8"?>
<ds:datastoreItem xmlns:ds="http://schemas.openxmlformats.org/officeDocument/2006/customXml" ds:itemID="{9D2019A9-80C6-4F95-BD51-DCDC7BECD58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af95233-b752-4845-830d-e71f247571d9"/>
    <ds:schemaRef ds:uri="23cc7e03-5f29-4e70-b3f9-d6ea0288e25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Slice</Template>
  <TotalTime>303</TotalTime>
  <Words>2556</Words>
  <Application>Microsoft Office PowerPoint</Application>
  <PresentationFormat>Widescreen</PresentationFormat>
  <Paragraphs>334</Paragraphs>
  <Slides>26</Slides>
  <Notes>15</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Shelly Kinney</cp:lastModifiedBy>
  <cp:revision>10</cp:revision>
  <dcterms:created xsi:type="dcterms:W3CDTF">2026-08-15T20:31:06Z</dcterms:created>
  <dcterms:modified xsi:type="dcterms:W3CDTF">2026-08-31T16:46:15Z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0x010100B759AD0A02825245923910872F1B3735</vt:lpwstr>
  </property>
</Properties>
</file>