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7" r:id="rId2"/>
    <p:sldId id="288" r:id="rId3"/>
    <p:sldId id="289" r:id="rId4"/>
    <p:sldId id="258" r:id="rId5"/>
    <p:sldId id="259" r:id="rId6"/>
    <p:sldId id="290" r:id="rId7"/>
    <p:sldId id="291" r:id="rId8"/>
    <p:sldId id="292" r:id="rId9"/>
    <p:sldId id="293" r:id="rId10"/>
    <p:sldId id="294" r:id="rId11"/>
    <p:sldId id="295" r:id="rId12"/>
    <p:sldId id="296" r:id="rId13"/>
    <p:sldId id="297" r:id="rId14"/>
    <p:sldId id="298" r:id="rId15"/>
    <p:sldId id="299" r:id="rId16"/>
    <p:sldId id="300" r:id="rId17"/>
    <p:sldId id="287" r:id="rId18"/>
  </p:sldIdLst>
  <p:sldSz cx="9144000" cy="5143500" type="screen16x9"/>
  <p:notesSz cx="6858000" cy="9144000"/>
  <p:embeddedFontLst>
    <p:embeddedFont>
      <p:font typeface="Roboto" panose="02000000000000000000" pitchFamily="2" charset="0"/>
      <p:regular r:id="rId20"/>
      <p:bold r:id="rId21"/>
      <p:italic r:id="rId22"/>
      <p:boldItalic r:id="rId23"/>
    </p:embeddedFont>
    <p:embeddedFont>
      <p:font typeface="Roboto Slab" pitchFamily="2" charset="0"/>
      <p:regular r:id="rId24"/>
      <p:bold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252"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76" name="Google Shape;7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66554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cc096dd56_1_6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82" name="Google Shape;82;g7cc096dd56_1_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7cc096dd5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89" name="Google Shape;89;g7cc096dd5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33637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6e312be8e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283" name="Google Shape;283;g6e312be8e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txBody>
          <a:bodyPr/>
          <a:lstStyle/>
          <a:p>
            <a:endParaRPr lang="en-US" dirty="0"/>
          </a:p>
        </p:txBody>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txBody>
          <a:bodyPr/>
          <a:lstStyle/>
          <a:p>
            <a:endParaRPr lang="en-US" dirty="0"/>
          </a:p>
        </p:txBody>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4000"/>
            </a:lvl1pPr>
            <a:lvl2pPr lvl="1" algn="ctr" rtl="0">
              <a:spcBef>
                <a:spcPts val="0"/>
              </a:spcBef>
              <a:spcAft>
                <a:spcPts val="0"/>
              </a:spcAft>
              <a:buSzPts val="4000"/>
              <a:buNone/>
              <a:defRPr sz="4000"/>
            </a:lvl2pPr>
            <a:lvl3pPr lvl="2" algn="ctr" rtl="0">
              <a:spcBef>
                <a:spcPts val="0"/>
              </a:spcBef>
              <a:spcAft>
                <a:spcPts val="0"/>
              </a:spcAft>
              <a:buSzPts val="4000"/>
              <a:buNone/>
              <a:defRPr sz="4000"/>
            </a:lvl3pPr>
            <a:lvl4pPr lvl="3" algn="ctr" rtl="0">
              <a:spcBef>
                <a:spcPts val="0"/>
              </a:spcBef>
              <a:spcAft>
                <a:spcPts val="0"/>
              </a:spcAft>
              <a:buSzPts val="4000"/>
              <a:buNone/>
              <a:defRPr sz="4000"/>
            </a:lvl4pPr>
            <a:lvl5pPr lvl="4" algn="ctr" rtl="0">
              <a:spcBef>
                <a:spcPts val="0"/>
              </a:spcBef>
              <a:spcAft>
                <a:spcPts val="0"/>
              </a:spcAft>
              <a:buSzPts val="4000"/>
              <a:buNone/>
              <a:defRPr sz="4000"/>
            </a:lvl5pPr>
            <a:lvl6pPr lvl="5" algn="ctr" rtl="0">
              <a:spcBef>
                <a:spcPts val="0"/>
              </a:spcBef>
              <a:spcAft>
                <a:spcPts val="0"/>
              </a:spcAft>
              <a:buSzPts val="4000"/>
              <a:buNone/>
              <a:defRPr sz="4000"/>
            </a:lvl6pPr>
            <a:lvl7pPr lvl="6" algn="ctr" rtl="0">
              <a:spcBef>
                <a:spcPts val="0"/>
              </a:spcBef>
              <a:spcAft>
                <a:spcPts val="0"/>
              </a:spcAft>
              <a:buSzPts val="4000"/>
              <a:buNone/>
              <a:defRPr sz="4000"/>
            </a:lvl7pPr>
            <a:lvl8pPr lvl="7" algn="ctr" rtl="0">
              <a:spcBef>
                <a:spcPts val="0"/>
              </a:spcBef>
              <a:spcAft>
                <a:spcPts val="0"/>
              </a:spcAft>
              <a:buSzPts val="4000"/>
              <a:buNone/>
              <a:defRPr sz="4000"/>
            </a:lvl8pPr>
            <a:lvl9pPr lvl="8" algn="ctr" rtl="0">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2820850"/>
            <a:ext cx="5783400" cy="90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rtl="0">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rtl="0">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rtl="0">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rtl="0">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rtl="0">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rtl="0">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rtl="0">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rtl="0">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pic>
        <p:nvPicPr>
          <p:cNvPr id="16" name="Google Shape;16;p2"/>
          <p:cNvPicPr preferRelativeResize="0"/>
          <p:nvPr/>
        </p:nvPicPr>
        <p:blipFill>
          <a:blip r:embed="rId2">
            <a:alphaModFix/>
          </a:blip>
          <a:stretch>
            <a:fillRect/>
          </a:stretch>
        </p:blipFill>
        <p:spPr>
          <a:xfrm>
            <a:off x="2864225" y="3342924"/>
            <a:ext cx="3297564" cy="11249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cxnSp>
        <p:nvCxnSpPr>
          <p:cNvPr id="23" name="Google Shape;23;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4" name="Google Shape;24;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5" name="Google Shape;25;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6" name="Google Shape;26;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pic>
        <p:nvPicPr>
          <p:cNvPr id="27" name="Google Shape;27;p4"/>
          <p:cNvPicPr preferRelativeResize="0"/>
          <p:nvPr/>
        </p:nvPicPr>
        <p:blipFill>
          <a:blip r:embed="rId2">
            <a:alphaModFix/>
          </a:blip>
          <a:stretch>
            <a:fillRect/>
          </a:stretch>
        </p:blipFill>
        <p:spPr>
          <a:xfrm>
            <a:off x="7974100" y="4475900"/>
            <a:ext cx="1047050" cy="58092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30" name="Google Shape;30;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1" name="Google Shape;31;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2" name="Google Shape;32;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3" name="Google Shape;33;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pic>
        <p:nvPicPr>
          <p:cNvPr id="34" name="Google Shape;34;p5"/>
          <p:cNvPicPr preferRelativeResize="0"/>
          <p:nvPr/>
        </p:nvPicPr>
        <p:blipFill>
          <a:blip r:embed="rId2">
            <a:alphaModFix/>
          </a:blip>
          <a:stretch>
            <a:fillRect/>
          </a:stretch>
        </p:blipFill>
        <p:spPr>
          <a:xfrm>
            <a:off x="7977650" y="4477875"/>
            <a:ext cx="1043500" cy="5789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pic>
        <p:nvPicPr>
          <p:cNvPr id="38" name="Google Shape;38;p6"/>
          <p:cNvPicPr preferRelativeResize="0"/>
          <p:nvPr/>
        </p:nvPicPr>
        <p:blipFill>
          <a:blip r:embed="rId2">
            <a:alphaModFix/>
          </a:blip>
          <a:stretch>
            <a:fillRect/>
          </a:stretch>
        </p:blipFill>
        <p:spPr>
          <a:xfrm>
            <a:off x="7977650" y="4477875"/>
            <a:ext cx="1043500" cy="5789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41" name="Google Shape;41;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46" name="Google Shape;46;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
        <p:cNvGrpSpPr/>
        <p:nvPr/>
      </p:nvGrpSpPr>
      <p:grpSpPr>
        <a:xfrm>
          <a:off x="0" y="0"/>
          <a:ext cx="0" cy="0"/>
          <a:chOff x="0" y="0"/>
          <a:chExt cx="0" cy="0"/>
        </a:xfrm>
      </p:grpSpPr>
      <p:sp>
        <p:nvSpPr>
          <p:cNvPr id="48" name="Google Shape;48;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49" name="Google Shape;49;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50" name="Google Shape;50;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800"/>
              <a:buNone/>
              <a:defRPr sz="3800"/>
            </a:lvl1pPr>
            <a:lvl2pPr lvl="1" algn="ctr" rtl="0">
              <a:spcBef>
                <a:spcPts val="0"/>
              </a:spcBef>
              <a:spcAft>
                <a:spcPts val="0"/>
              </a:spcAft>
              <a:buSzPts val="3800"/>
              <a:buNone/>
              <a:defRPr sz="3800"/>
            </a:lvl2pPr>
            <a:lvl3pPr lvl="2" algn="ctr" rtl="0">
              <a:spcBef>
                <a:spcPts val="0"/>
              </a:spcBef>
              <a:spcAft>
                <a:spcPts val="0"/>
              </a:spcAft>
              <a:buSzPts val="3800"/>
              <a:buNone/>
              <a:defRPr sz="3800"/>
            </a:lvl3pPr>
            <a:lvl4pPr lvl="3" algn="ctr" rtl="0">
              <a:spcBef>
                <a:spcPts val="0"/>
              </a:spcBef>
              <a:spcAft>
                <a:spcPts val="0"/>
              </a:spcAft>
              <a:buSzPts val="3800"/>
              <a:buNone/>
              <a:defRPr sz="3800"/>
            </a:lvl4pPr>
            <a:lvl5pPr lvl="4" algn="ctr" rtl="0">
              <a:spcBef>
                <a:spcPts val="0"/>
              </a:spcBef>
              <a:spcAft>
                <a:spcPts val="0"/>
              </a:spcAft>
              <a:buSzPts val="3800"/>
              <a:buNone/>
              <a:defRPr sz="3800"/>
            </a:lvl5pPr>
            <a:lvl6pPr lvl="5" algn="ctr" rtl="0">
              <a:spcBef>
                <a:spcPts val="0"/>
              </a:spcBef>
              <a:spcAft>
                <a:spcPts val="0"/>
              </a:spcAft>
              <a:buSzPts val="3800"/>
              <a:buNone/>
              <a:defRPr sz="3800"/>
            </a:lvl6pPr>
            <a:lvl7pPr lvl="6" algn="ctr" rtl="0">
              <a:spcBef>
                <a:spcPts val="0"/>
              </a:spcBef>
              <a:spcAft>
                <a:spcPts val="0"/>
              </a:spcAft>
              <a:buSzPts val="3800"/>
              <a:buNone/>
              <a:defRPr sz="3800"/>
            </a:lvl7pPr>
            <a:lvl8pPr lvl="7" algn="ctr" rtl="0">
              <a:spcBef>
                <a:spcPts val="0"/>
              </a:spcBef>
              <a:spcAft>
                <a:spcPts val="0"/>
              </a:spcAft>
              <a:buSzPts val="3800"/>
              <a:buNone/>
              <a:defRPr sz="3800"/>
            </a:lvl8pPr>
            <a:lvl9pPr lvl="8" algn="ctr" rtl="0">
              <a:spcBef>
                <a:spcPts val="0"/>
              </a:spcBef>
              <a:spcAft>
                <a:spcPts val="0"/>
              </a:spcAft>
              <a:buSzPts val="3800"/>
              <a:buNone/>
              <a:defRPr sz="3800"/>
            </a:lvl9pPr>
          </a:lstStyle>
          <a:p>
            <a:endParaRPr/>
          </a:p>
        </p:txBody>
      </p:sp>
      <p:sp>
        <p:nvSpPr>
          <p:cNvPr id="51" name="Google Shape;51;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5"/>
              </a:buClr>
              <a:buSzPts val="2100"/>
              <a:buNone/>
              <a:defRPr sz="2100">
                <a:solidFill>
                  <a:schemeClr val="accent5"/>
                </a:solidFill>
              </a:defRPr>
            </a:lvl1pPr>
            <a:lvl2pPr lvl="1" algn="ctr" rtl="0">
              <a:lnSpc>
                <a:spcPct val="100000"/>
              </a:lnSpc>
              <a:spcBef>
                <a:spcPts val="0"/>
              </a:spcBef>
              <a:spcAft>
                <a:spcPts val="0"/>
              </a:spcAft>
              <a:buClr>
                <a:schemeClr val="accent5"/>
              </a:buClr>
              <a:buSzPts val="2100"/>
              <a:buNone/>
              <a:defRPr sz="2100">
                <a:solidFill>
                  <a:schemeClr val="accent5"/>
                </a:solidFill>
              </a:defRPr>
            </a:lvl2pPr>
            <a:lvl3pPr lvl="2" algn="ctr" rtl="0">
              <a:lnSpc>
                <a:spcPct val="100000"/>
              </a:lnSpc>
              <a:spcBef>
                <a:spcPts val="0"/>
              </a:spcBef>
              <a:spcAft>
                <a:spcPts val="0"/>
              </a:spcAft>
              <a:buClr>
                <a:schemeClr val="accent5"/>
              </a:buClr>
              <a:buSzPts val="2100"/>
              <a:buNone/>
              <a:defRPr sz="2100">
                <a:solidFill>
                  <a:schemeClr val="accent5"/>
                </a:solidFill>
              </a:defRPr>
            </a:lvl3pPr>
            <a:lvl4pPr lvl="3" algn="ctr" rtl="0">
              <a:lnSpc>
                <a:spcPct val="100000"/>
              </a:lnSpc>
              <a:spcBef>
                <a:spcPts val="0"/>
              </a:spcBef>
              <a:spcAft>
                <a:spcPts val="0"/>
              </a:spcAft>
              <a:buClr>
                <a:schemeClr val="accent5"/>
              </a:buClr>
              <a:buSzPts val="2100"/>
              <a:buNone/>
              <a:defRPr sz="2100">
                <a:solidFill>
                  <a:schemeClr val="accent5"/>
                </a:solidFill>
              </a:defRPr>
            </a:lvl4pPr>
            <a:lvl5pPr lvl="4" algn="ctr" rtl="0">
              <a:lnSpc>
                <a:spcPct val="100000"/>
              </a:lnSpc>
              <a:spcBef>
                <a:spcPts val="0"/>
              </a:spcBef>
              <a:spcAft>
                <a:spcPts val="0"/>
              </a:spcAft>
              <a:buClr>
                <a:schemeClr val="accent5"/>
              </a:buClr>
              <a:buSzPts val="2100"/>
              <a:buNone/>
              <a:defRPr sz="2100">
                <a:solidFill>
                  <a:schemeClr val="accent5"/>
                </a:solidFill>
              </a:defRPr>
            </a:lvl5pPr>
            <a:lvl6pPr lvl="5" algn="ctr" rtl="0">
              <a:lnSpc>
                <a:spcPct val="100000"/>
              </a:lnSpc>
              <a:spcBef>
                <a:spcPts val="0"/>
              </a:spcBef>
              <a:spcAft>
                <a:spcPts val="0"/>
              </a:spcAft>
              <a:buClr>
                <a:schemeClr val="accent5"/>
              </a:buClr>
              <a:buSzPts val="2100"/>
              <a:buNone/>
              <a:defRPr sz="2100">
                <a:solidFill>
                  <a:schemeClr val="accent5"/>
                </a:solidFill>
              </a:defRPr>
            </a:lvl6pPr>
            <a:lvl7pPr lvl="6" algn="ctr" rtl="0">
              <a:lnSpc>
                <a:spcPct val="100000"/>
              </a:lnSpc>
              <a:spcBef>
                <a:spcPts val="0"/>
              </a:spcBef>
              <a:spcAft>
                <a:spcPts val="0"/>
              </a:spcAft>
              <a:buClr>
                <a:schemeClr val="accent5"/>
              </a:buClr>
              <a:buSzPts val="2100"/>
              <a:buNone/>
              <a:defRPr sz="2100">
                <a:solidFill>
                  <a:schemeClr val="accent5"/>
                </a:solidFill>
              </a:defRPr>
            </a:lvl7pPr>
            <a:lvl8pPr lvl="7" algn="ctr" rtl="0">
              <a:lnSpc>
                <a:spcPct val="100000"/>
              </a:lnSpc>
              <a:spcBef>
                <a:spcPts val="0"/>
              </a:spcBef>
              <a:spcAft>
                <a:spcPts val="0"/>
              </a:spcAft>
              <a:buClr>
                <a:schemeClr val="accent5"/>
              </a:buClr>
              <a:buSzPts val="2100"/>
              <a:buNone/>
              <a:defRPr sz="2100">
                <a:solidFill>
                  <a:schemeClr val="accent5"/>
                </a:solidFill>
              </a:defRPr>
            </a:lvl8pPr>
            <a:lvl9pPr lvl="8" algn="ctr" rtl="0">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52" name="Google Shape;52;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53" name="Google Shape;53;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4"/>
        <p:cNvGrpSpPr/>
        <p:nvPr/>
      </p:nvGrpSpPr>
      <p:grpSpPr>
        <a:xfrm>
          <a:off x="0" y="0"/>
          <a:ext cx="0" cy="0"/>
          <a:chOff x="0" y="0"/>
          <a:chExt cx="0" cy="0"/>
        </a:xfrm>
      </p:grpSpPr>
      <p:sp>
        <p:nvSpPr>
          <p:cNvPr id="55" name="Google Shape;55;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6" name="Google Shape;56;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7"/>
        <p:cNvGrpSpPr/>
        <p:nvPr/>
      </p:nvGrpSpPr>
      <p:grpSpPr>
        <a:xfrm>
          <a:off x="0" y="0"/>
          <a:ext cx="0" cy="0"/>
          <a:chOff x="0" y="0"/>
          <a:chExt cx="0" cy="0"/>
        </a:xfrm>
      </p:grpSpPr>
      <p:sp>
        <p:nvSpPr>
          <p:cNvPr id="58" name="Google Shape;58;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59;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5"/>
              </a:buClr>
              <a:buSzPts val="13000"/>
              <a:buNone/>
              <a:defRPr sz="13000">
                <a:solidFill>
                  <a:schemeClr val="accent5"/>
                </a:solidFill>
              </a:defRPr>
            </a:lvl1pPr>
            <a:lvl2pPr lvl="1" algn="ctr" rtl="0">
              <a:spcBef>
                <a:spcPts val="0"/>
              </a:spcBef>
              <a:spcAft>
                <a:spcPts val="0"/>
              </a:spcAft>
              <a:buClr>
                <a:schemeClr val="accent5"/>
              </a:buClr>
              <a:buSzPts val="13000"/>
              <a:buNone/>
              <a:defRPr sz="13000">
                <a:solidFill>
                  <a:schemeClr val="accent5"/>
                </a:solidFill>
              </a:defRPr>
            </a:lvl2pPr>
            <a:lvl3pPr lvl="2" algn="ctr" rtl="0">
              <a:spcBef>
                <a:spcPts val="0"/>
              </a:spcBef>
              <a:spcAft>
                <a:spcPts val="0"/>
              </a:spcAft>
              <a:buClr>
                <a:schemeClr val="accent5"/>
              </a:buClr>
              <a:buSzPts val="13000"/>
              <a:buNone/>
              <a:defRPr sz="13000">
                <a:solidFill>
                  <a:schemeClr val="accent5"/>
                </a:solidFill>
              </a:defRPr>
            </a:lvl3pPr>
            <a:lvl4pPr lvl="3" algn="ctr" rtl="0">
              <a:spcBef>
                <a:spcPts val="0"/>
              </a:spcBef>
              <a:spcAft>
                <a:spcPts val="0"/>
              </a:spcAft>
              <a:buClr>
                <a:schemeClr val="accent5"/>
              </a:buClr>
              <a:buSzPts val="13000"/>
              <a:buNone/>
              <a:defRPr sz="13000">
                <a:solidFill>
                  <a:schemeClr val="accent5"/>
                </a:solidFill>
              </a:defRPr>
            </a:lvl4pPr>
            <a:lvl5pPr lvl="4" algn="ctr" rtl="0">
              <a:spcBef>
                <a:spcPts val="0"/>
              </a:spcBef>
              <a:spcAft>
                <a:spcPts val="0"/>
              </a:spcAft>
              <a:buClr>
                <a:schemeClr val="accent5"/>
              </a:buClr>
              <a:buSzPts val="13000"/>
              <a:buNone/>
              <a:defRPr sz="13000">
                <a:solidFill>
                  <a:schemeClr val="accent5"/>
                </a:solidFill>
              </a:defRPr>
            </a:lvl5pPr>
            <a:lvl6pPr lvl="5" algn="ctr" rtl="0">
              <a:spcBef>
                <a:spcPts val="0"/>
              </a:spcBef>
              <a:spcAft>
                <a:spcPts val="0"/>
              </a:spcAft>
              <a:buClr>
                <a:schemeClr val="accent5"/>
              </a:buClr>
              <a:buSzPts val="13000"/>
              <a:buNone/>
              <a:defRPr sz="13000">
                <a:solidFill>
                  <a:schemeClr val="accent5"/>
                </a:solidFill>
              </a:defRPr>
            </a:lvl6pPr>
            <a:lvl7pPr lvl="6" algn="ctr" rtl="0">
              <a:spcBef>
                <a:spcPts val="0"/>
              </a:spcBef>
              <a:spcAft>
                <a:spcPts val="0"/>
              </a:spcAft>
              <a:buClr>
                <a:schemeClr val="accent5"/>
              </a:buClr>
              <a:buSzPts val="13000"/>
              <a:buNone/>
              <a:defRPr sz="13000">
                <a:solidFill>
                  <a:schemeClr val="accent5"/>
                </a:solidFill>
              </a:defRPr>
            </a:lvl7pPr>
            <a:lvl8pPr lvl="7" algn="ctr" rtl="0">
              <a:spcBef>
                <a:spcPts val="0"/>
              </a:spcBef>
              <a:spcAft>
                <a:spcPts val="0"/>
              </a:spcAft>
              <a:buClr>
                <a:schemeClr val="accent5"/>
              </a:buClr>
              <a:buSzPts val="13000"/>
              <a:buNone/>
              <a:defRPr sz="13000">
                <a:solidFill>
                  <a:schemeClr val="accent5"/>
                </a:solidFill>
              </a:defRPr>
            </a:lvl8pPr>
            <a:lvl9pPr lvl="8" algn="ctr" rtl="0">
              <a:spcBef>
                <a:spcPts val="0"/>
              </a:spcBef>
              <a:spcAft>
                <a:spcPts val="0"/>
              </a:spcAft>
              <a:buClr>
                <a:schemeClr val="accent5"/>
              </a:buClr>
              <a:buSzPts val="13000"/>
              <a:buNone/>
              <a:defRPr sz="13000">
                <a:solidFill>
                  <a:schemeClr val="accent5"/>
                </a:solidFill>
              </a:defRPr>
            </a:lvl9pPr>
          </a:lstStyle>
          <a:p>
            <a:r>
              <a:t>xx%</a:t>
            </a:r>
          </a:p>
        </p:txBody>
      </p:sp>
      <p:sp>
        <p:nvSpPr>
          <p:cNvPr id="60" name="Google Shape;60;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61" name="Google Shape;61;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rt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rtl="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rtl="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1"/>
                </a:solidFill>
                <a:latin typeface="Roboto"/>
                <a:ea typeface="Roboto"/>
                <a:cs typeface="Roboto"/>
                <a:sym typeface="Roboto"/>
              </a:defRPr>
            </a:lvl1pPr>
            <a:lvl2pPr lvl="1" algn="r" rtl="0">
              <a:buNone/>
              <a:defRPr sz="1000">
                <a:solidFill>
                  <a:schemeClr val="dk1"/>
                </a:solidFill>
                <a:latin typeface="Roboto"/>
                <a:ea typeface="Roboto"/>
                <a:cs typeface="Roboto"/>
                <a:sym typeface="Roboto"/>
              </a:defRPr>
            </a:lvl2pPr>
            <a:lvl3pPr lvl="2" algn="r" rtl="0">
              <a:buNone/>
              <a:defRPr sz="1000">
                <a:solidFill>
                  <a:schemeClr val="dk1"/>
                </a:solidFill>
                <a:latin typeface="Roboto"/>
                <a:ea typeface="Roboto"/>
                <a:cs typeface="Roboto"/>
                <a:sym typeface="Roboto"/>
              </a:defRPr>
            </a:lvl3pPr>
            <a:lvl4pPr lvl="3" algn="r" rtl="0">
              <a:buNone/>
              <a:defRPr sz="1000">
                <a:solidFill>
                  <a:schemeClr val="dk1"/>
                </a:solidFill>
                <a:latin typeface="Roboto"/>
                <a:ea typeface="Roboto"/>
                <a:cs typeface="Roboto"/>
                <a:sym typeface="Roboto"/>
              </a:defRPr>
            </a:lvl4pPr>
            <a:lvl5pPr lvl="4" algn="r" rtl="0">
              <a:buNone/>
              <a:defRPr sz="1000">
                <a:solidFill>
                  <a:schemeClr val="dk1"/>
                </a:solidFill>
                <a:latin typeface="Roboto"/>
                <a:ea typeface="Roboto"/>
                <a:cs typeface="Roboto"/>
                <a:sym typeface="Roboto"/>
              </a:defRPr>
            </a:lvl5pPr>
            <a:lvl6pPr lvl="5" algn="r" rtl="0">
              <a:buNone/>
              <a:defRPr sz="1000">
                <a:solidFill>
                  <a:schemeClr val="dk1"/>
                </a:solidFill>
                <a:latin typeface="Roboto"/>
                <a:ea typeface="Roboto"/>
                <a:cs typeface="Roboto"/>
                <a:sym typeface="Roboto"/>
              </a:defRPr>
            </a:lvl6pPr>
            <a:lvl7pPr lvl="6" algn="r" rtl="0">
              <a:buNone/>
              <a:defRPr sz="1000">
                <a:solidFill>
                  <a:schemeClr val="dk1"/>
                </a:solidFill>
                <a:latin typeface="Roboto"/>
                <a:ea typeface="Roboto"/>
                <a:cs typeface="Roboto"/>
                <a:sym typeface="Roboto"/>
              </a:defRPr>
            </a:lvl7pPr>
            <a:lvl8pPr lvl="7" algn="r" rtl="0">
              <a:buNone/>
              <a:defRPr sz="1000">
                <a:solidFill>
                  <a:schemeClr val="dk1"/>
                </a:solidFill>
                <a:latin typeface="Roboto"/>
                <a:ea typeface="Roboto"/>
                <a:cs typeface="Roboto"/>
                <a:sym typeface="Roboto"/>
              </a:defRPr>
            </a:lvl8pPr>
            <a:lvl9pPr lvl="8" algn="r" rtl="0">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4"/>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dirty="0"/>
              <a:t>Warning: Carefully Follow All Instructions</a:t>
            </a:r>
            <a:br>
              <a:rPr lang="en" sz="2800" dirty="0"/>
            </a:br>
            <a:r>
              <a:rPr lang="en" sz="2800" dirty="0"/>
              <a:t>Changes and Rearranges in Iowa Civil Jury Instructions</a:t>
            </a:r>
            <a:endParaRPr sz="2800" dirty="0"/>
          </a:p>
        </p:txBody>
      </p:sp>
      <p:sp>
        <p:nvSpPr>
          <p:cNvPr id="79" name="Google Shape;79;p14"/>
          <p:cNvSpPr txBox="1">
            <a:spLocks noGrp="1"/>
          </p:cNvSpPr>
          <p:nvPr>
            <p:ph type="subTitle" idx="1"/>
          </p:nvPr>
        </p:nvSpPr>
        <p:spPr>
          <a:xfrm>
            <a:off x="1566900" y="2820850"/>
            <a:ext cx="6051900" cy="538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rgbClr val="B7B7B7"/>
                </a:solidFill>
              </a:rPr>
              <a:t>Josh Strief </a:t>
            </a:r>
            <a:endParaRPr dirty="0">
              <a:solidFill>
                <a:srgbClr val="B7B7B7"/>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tupid warning labels">
            <a:extLst>
              <a:ext uri="{FF2B5EF4-FFF2-40B4-BE49-F238E27FC236}">
                <a16:creationId xmlns:a16="http://schemas.microsoft.com/office/drawing/2014/main" id="{1765EDEE-EEE0-E7BA-6C9A-7DC653134336}"/>
              </a:ext>
            </a:extLst>
          </p:cNvPr>
          <p:cNvPicPr>
            <a:picLocks noChangeAspect="1"/>
          </p:cNvPicPr>
          <p:nvPr/>
        </p:nvPicPr>
        <p:blipFill>
          <a:blip r:embed="rId3"/>
          <a:stretch>
            <a:fillRect/>
          </a:stretch>
        </p:blipFill>
        <p:spPr>
          <a:xfrm>
            <a:off x="1383792" y="97456"/>
            <a:ext cx="6376416" cy="4862017"/>
          </a:xfrm>
          <a:prstGeom prst="rect">
            <a:avLst/>
          </a:prstGeom>
        </p:spPr>
      </p:pic>
      <p:pic>
        <p:nvPicPr>
          <p:cNvPr id="12" name="Picture 11" descr="🚨 Real Life Warning Label: Episode 2 🚨 Caution: Remove Child Before  Folding—Baby Stroller Edition! 👶🍼 Apparently, someone out there thought  their stroller doubled as a folding chair with their baby still">
            <a:extLst>
              <a:ext uri="{FF2B5EF4-FFF2-40B4-BE49-F238E27FC236}">
                <a16:creationId xmlns:a16="http://schemas.microsoft.com/office/drawing/2014/main" id="{0E737316-4E84-E70D-A2FA-337B619C2EFA}"/>
              </a:ext>
            </a:extLst>
          </p:cNvPr>
          <p:cNvPicPr>
            <a:picLocks noChangeAspect="1"/>
          </p:cNvPicPr>
          <p:nvPr/>
        </p:nvPicPr>
        <p:blipFill>
          <a:blip r:embed="rId4"/>
          <a:stretch>
            <a:fillRect/>
          </a:stretch>
        </p:blipFill>
        <p:spPr>
          <a:xfrm>
            <a:off x="197501" y="1520182"/>
            <a:ext cx="5153025" cy="3514725"/>
          </a:xfrm>
          <a:prstGeom prst="rect">
            <a:avLst/>
          </a:prstGeom>
        </p:spPr>
      </p:pic>
      <p:pic>
        <p:nvPicPr>
          <p:cNvPr id="13" name="Picture 12" descr="Danger: Do Not Hold The Wrong End Of A Chainsaw with Icon Landscape - Wall  Sign">
            <a:extLst>
              <a:ext uri="{FF2B5EF4-FFF2-40B4-BE49-F238E27FC236}">
                <a16:creationId xmlns:a16="http://schemas.microsoft.com/office/drawing/2014/main" id="{B06DAC2E-40A2-1797-19C1-2DA59FAFAD76}"/>
              </a:ext>
            </a:extLst>
          </p:cNvPr>
          <p:cNvPicPr>
            <a:picLocks noChangeAspect="1"/>
          </p:cNvPicPr>
          <p:nvPr/>
        </p:nvPicPr>
        <p:blipFill>
          <a:blip r:embed="rId5"/>
          <a:stretch>
            <a:fillRect/>
          </a:stretch>
        </p:blipFill>
        <p:spPr>
          <a:xfrm>
            <a:off x="3432799" y="108593"/>
            <a:ext cx="5116851" cy="3857626"/>
          </a:xfrm>
          <a:prstGeom prst="rect">
            <a:avLst/>
          </a:prstGeom>
        </p:spPr>
      </p:pic>
      <p:pic>
        <p:nvPicPr>
          <p:cNvPr id="10" name="Picture 9">
            <a:extLst>
              <a:ext uri="{FF2B5EF4-FFF2-40B4-BE49-F238E27FC236}">
                <a16:creationId xmlns:a16="http://schemas.microsoft.com/office/drawing/2014/main" id="{A6035665-45E1-3E82-EC32-6DE147946E20}"/>
              </a:ext>
            </a:extLst>
          </p:cNvPr>
          <p:cNvPicPr>
            <a:picLocks noChangeAspect="1"/>
          </p:cNvPicPr>
          <p:nvPr/>
        </p:nvPicPr>
        <p:blipFill>
          <a:blip r:embed="rId6"/>
          <a:stretch>
            <a:fillRect/>
          </a:stretch>
        </p:blipFill>
        <p:spPr>
          <a:xfrm>
            <a:off x="197500" y="108592"/>
            <a:ext cx="4455501" cy="3377557"/>
          </a:xfrm>
          <a:prstGeom prst="rect">
            <a:avLst/>
          </a:prstGeom>
        </p:spPr>
      </p:pic>
      <p:pic>
        <p:nvPicPr>
          <p:cNvPr id="11" name="Picture 10" descr="AI generated image">
            <a:extLst>
              <a:ext uri="{FF2B5EF4-FFF2-40B4-BE49-F238E27FC236}">
                <a16:creationId xmlns:a16="http://schemas.microsoft.com/office/drawing/2014/main" id="{B5AC3B42-C763-8DC5-BAA0-DCFC9D4FAC07}"/>
              </a:ext>
            </a:extLst>
          </p:cNvPr>
          <p:cNvPicPr>
            <a:picLocks noChangeAspect="1"/>
          </p:cNvPicPr>
          <p:nvPr/>
        </p:nvPicPr>
        <p:blipFill>
          <a:blip r:embed="rId7"/>
          <a:stretch>
            <a:fillRect/>
          </a:stretch>
        </p:blipFill>
        <p:spPr>
          <a:xfrm>
            <a:off x="5139076" y="746482"/>
            <a:ext cx="3563963" cy="3563963"/>
          </a:xfrm>
          <a:prstGeom prst="rect">
            <a:avLst/>
          </a:prstGeom>
        </p:spPr>
      </p:pic>
    </p:spTree>
    <p:extLst>
      <p:ext uri="{BB962C8B-B14F-4D97-AF65-F5344CB8AC3E}">
        <p14:creationId xmlns:p14="http://schemas.microsoft.com/office/powerpoint/2010/main" val="147561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AF26B-3789-847C-6B94-2FEF7B21458B}"/>
              </a:ext>
            </a:extLst>
          </p:cNvPr>
          <p:cNvSpPr>
            <a:spLocks noGrp="1"/>
          </p:cNvSpPr>
          <p:nvPr>
            <p:ph type="title"/>
          </p:nvPr>
        </p:nvSpPr>
        <p:spPr/>
        <p:txBody>
          <a:bodyPr/>
          <a:lstStyle/>
          <a:p>
            <a:pPr algn="ctr"/>
            <a:r>
              <a:rPr lang="en-US" dirty="0"/>
              <a:t>LEGAL DISCLAIMER</a:t>
            </a:r>
          </a:p>
        </p:txBody>
      </p:sp>
      <p:sp>
        <p:nvSpPr>
          <p:cNvPr id="4" name="Text Placeholder 3">
            <a:extLst>
              <a:ext uri="{FF2B5EF4-FFF2-40B4-BE49-F238E27FC236}">
                <a16:creationId xmlns:a16="http://schemas.microsoft.com/office/drawing/2014/main" id="{9194FC28-AFD9-5096-5357-28003E3997BD}"/>
              </a:ext>
            </a:extLst>
          </p:cNvPr>
          <p:cNvSpPr>
            <a:spLocks noGrp="1"/>
          </p:cNvSpPr>
          <p:nvPr>
            <p:ph type="body" idx="1"/>
          </p:nvPr>
        </p:nvSpPr>
        <p:spPr/>
        <p:txBody>
          <a:bodyPr/>
          <a:lstStyle/>
          <a:p>
            <a:pPr marL="114300" indent="0" algn="ctr">
              <a:buNone/>
            </a:pPr>
            <a:r>
              <a:rPr lang="en-US" b="1" dirty="0"/>
              <a:t>Images used during this presentation may bear an uncanny likeness to real people, including some conference attendees. Any such resemblance is purely coincidental, inadvertent, and attributable solely to algorithmic selection by AI of a person likely* to engage in such activities.</a:t>
            </a:r>
          </a:p>
          <a:p>
            <a:pPr marL="114300" indent="0" algn="ctr">
              <a:buNone/>
            </a:pPr>
            <a:endParaRPr lang="en-US" b="1" dirty="0"/>
          </a:p>
          <a:p>
            <a:pPr marL="114300" indent="0" algn="ctr">
              <a:buNone/>
            </a:pPr>
            <a:endParaRPr lang="en-US" b="1" dirty="0"/>
          </a:p>
          <a:p>
            <a:pPr marL="114300" indent="0" algn="ctr">
              <a:buNone/>
            </a:pPr>
            <a:endParaRPr lang="en-US" b="1" dirty="0"/>
          </a:p>
          <a:p>
            <a:pPr marL="114300" indent="0" algn="ctr">
              <a:buNone/>
            </a:pPr>
            <a:endParaRPr lang="en-US" sz="1200" b="1" dirty="0"/>
          </a:p>
          <a:p>
            <a:pPr marL="114300" indent="0" algn="ctr">
              <a:buNone/>
            </a:pPr>
            <a:r>
              <a:rPr lang="en-US" sz="1200" b="1" dirty="0"/>
              <a:t>*Or completely unlikely – who knows how AI actually works</a:t>
            </a:r>
            <a:endParaRPr lang="en-US" sz="1200" dirty="0"/>
          </a:p>
        </p:txBody>
      </p:sp>
    </p:spTree>
    <p:extLst>
      <p:ext uri="{BB962C8B-B14F-4D97-AF65-F5344CB8AC3E}">
        <p14:creationId xmlns:p14="http://schemas.microsoft.com/office/powerpoint/2010/main" val="81455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down)">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Effect transition="in" filter="wipe(down)">
                                      <p:cBhvr>
                                        <p:cTn id="15"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Roadmap</a:t>
            </a:r>
            <a:endParaRPr dirty="0"/>
          </a:p>
        </p:txBody>
      </p:sp>
      <p:sp>
        <p:nvSpPr>
          <p:cNvPr id="85" name="Google Shape;85;p15"/>
          <p:cNvSpPr txBox="1">
            <a:spLocks noGrp="1"/>
          </p:cNvSpPr>
          <p:nvPr>
            <p:ph type="body" idx="1"/>
          </p:nvPr>
        </p:nvSpPr>
        <p:spPr>
          <a:xfrm>
            <a:off x="387900" y="1489825"/>
            <a:ext cx="4184100" cy="3078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dirty="0"/>
              <a:t>What are Jury Instructions</a:t>
            </a:r>
            <a:endParaRPr dirty="0"/>
          </a:p>
          <a:p>
            <a:pPr marL="457200" lvl="0" indent="-342900" algn="l" rtl="0">
              <a:spcBef>
                <a:spcPts val="0"/>
              </a:spcBef>
              <a:spcAft>
                <a:spcPts val="0"/>
              </a:spcAft>
              <a:buSzPts val="1800"/>
              <a:buChar char="●"/>
            </a:pPr>
            <a:r>
              <a:rPr lang="en" dirty="0"/>
              <a:t>Pre-Trial Use of Jury Instructions</a:t>
            </a:r>
            <a:endParaRPr dirty="0"/>
          </a:p>
          <a:p>
            <a:pPr marL="457200" lvl="0" indent="-342900" algn="l" rtl="0">
              <a:spcBef>
                <a:spcPts val="0"/>
              </a:spcBef>
              <a:spcAft>
                <a:spcPts val="0"/>
              </a:spcAft>
              <a:buSzPts val="1800"/>
              <a:buChar char="●"/>
            </a:pPr>
            <a:r>
              <a:rPr lang="en" dirty="0"/>
              <a:t>Jury Instructions During Trial</a:t>
            </a:r>
            <a:endParaRPr dirty="0"/>
          </a:p>
          <a:p>
            <a:pPr marL="457200" lvl="0" indent="-342900" algn="l" rtl="0">
              <a:spcBef>
                <a:spcPts val="0"/>
              </a:spcBef>
              <a:spcAft>
                <a:spcPts val="0"/>
              </a:spcAft>
              <a:buSzPts val="1800"/>
              <a:buChar char="●"/>
            </a:pPr>
            <a:r>
              <a:rPr lang="en" dirty="0"/>
              <a:t>Changes and Rearranges – New and Updated Jury Instructions</a:t>
            </a:r>
            <a:endParaRPr dirty="0"/>
          </a:p>
        </p:txBody>
      </p:sp>
      <p:pic>
        <p:nvPicPr>
          <p:cNvPr id="86" name="Google Shape;86;p15"/>
          <p:cNvPicPr preferRelativeResize="0"/>
          <p:nvPr/>
        </p:nvPicPr>
        <p:blipFill>
          <a:blip r:embed="rId3">
            <a:alphaModFix/>
          </a:blip>
          <a:stretch>
            <a:fillRect/>
          </a:stretch>
        </p:blipFill>
        <p:spPr>
          <a:xfrm>
            <a:off x="4765125" y="1489825"/>
            <a:ext cx="3990975" cy="2819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500"/>
                                        <p:tgtEl>
                                          <p:spTgt spid="8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86"/>
                                        </p:tgtEl>
                                        <p:attrNameLst>
                                          <p:attrName>style.visibility</p:attrName>
                                        </p:attrNameLst>
                                      </p:cBhvr>
                                      <p:to>
                                        <p:strVal val="visible"/>
                                      </p:to>
                                    </p:set>
                                    <p:anim calcmode="lin" valueType="num">
                                      <p:cBhvr additive="base">
                                        <p:cTn id="10" dur="500"/>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6"/>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What are Jury Instructions?</a:t>
            </a:r>
            <a:endParaRPr dirty="0"/>
          </a:p>
        </p:txBody>
      </p:sp>
      <p:sp>
        <p:nvSpPr>
          <p:cNvPr id="2" name="Text Placeholder 1">
            <a:extLst>
              <a:ext uri="{FF2B5EF4-FFF2-40B4-BE49-F238E27FC236}">
                <a16:creationId xmlns:a16="http://schemas.microsoft.com/office/drawing/2014/main" id="{9D610101-0750-E7EB-9446-153626D949B6}"/>
              </a:ext>
            </a:extLst>
          </p:cNvPr>
          <p:cNvSpPr>
            <a:spLocks noGrp="1"/>
          </p:cNvSpPr>
          <p:nvPr>
            <p:ph type="body" idx="1"/>
          </p:nvPr>
        </p:nvSpPr>
        <p:spPr>
          <a:xfrm>
            <a:off x="387900" y="1404100"/>
            <a:ext cx="3999900" cy="3078900"/>
          </a:xfrm>
        </p:spPr>
        <p:txBody>
          <a:bodyPr/>
          <a:lstStyle/>
          <a:p>
            <a:r>
              <a:rPr lang="en-US" dirty="0"/>
              <a:t>Instructions given to a jury by the Court that explain the law.</a:t>
            </a:r>
          </a:p>
          <a:p>
            <a:pPr marL="139700" indent="0">
              <a:buNone/>
            </a:pPr>
            <a:endParaRPr lang="en-US" dirty="0"/>
          </a:p>
          <a:p>
            <a:r>
              <a:rPr lang="en-US" dirty="0"/>
              <a:t>The purpose of jury instructions is to give the law to the jury in language they can understand.</a:t>
            </a:r>
          </a:p>
          <a:p>
            <a:endParaRPr lang="en-US" dirty="0"/>
          </a:p>
          <a:p>
            <a:r>
              <a:rPr lang="en-US" dirty="0"/>
              <a:t>Different Uses During Trial:</a:t>
            </a:r>
          </a:p>
          <a:p>
            <a:pPr lvl="1"/>
            <a:r>
              <a:rPr lang="en-US" dirty="0"/>
              <a:t>Explaining the Trial Process</a:t>
            </a:r>
          </a:p>
          <a:p>
            <a:pPr lvl="1"/>
            <a:r>
              <a:rPr lang="en-US" dirty="0"/>
              <a:t>Explaining Juror Duties</a:t>
            </a:r>
          </a:p>
          <a:p>
            <a:pPr lvl="1"/>
            <a:r>
              <a:rPr lang="en-US" dirty="0"/>
              <a:t>Explaining Legal Principles</a:t>
            </a:r>
          </a:p>
        </p:txBody>
      </p:sp>
      <p:sp>
        <p:nvSpPr>
          <p:cNvPr id="3" name="Text Placeholder 2">
            <a:extLst>
              <a:ext uri="{FF2B5EF4-FFF2-40B4-BE49-F238E27FC236}">
                <a16:creationId xmlns:a16="http://schemas.microsoft.com/office/drawing/2014/main" id="{F0D7DE21-C59E-8166-2B7B-BF910BFB8615}"/>
              </a:ext>
            </a:extLst>
          </p:cNvPr>
          <p:cNvSpPr>
            <a:spLocks noGrp="1"/>
          </p:cNvSpPr>
          <p:nvPr>
            <p:ph type="body" idx="2"/>
          </p:nvPr>
        </p:nvSpPr>
        <p:spPr>
          <a:xfrm>
            <a:off x="4756200" y="1404100"/>
            <a:ext cx="3999900" cy="3078900"/>
          </a:xfrm>
        </p:spPr>
        <p:txBody>
          <a:bodyPr/>
          <a:lstStyle/>
          <a:p>
            <a:r>
              <a:rPr lang="en-US" dirty="0"/>
              <a:t>When Given:</a:t>
            </a:r>
          </a:p>
          <a:p>
            <a:pPr lvl="1"/>
            <a:r>
              <a:rPr lang="en-US" dirty="0"/>
              <a:t>Before Jury Selection</a:t>
            </a:r>
          </a:p>
          <a:p>
            <a:pPr lvl="1"/>
            <a:r>
              <a:rPr lang="en-US" dirty="0"/>
              <a:t>Before Opening Statements</a:t>
            </a:r>
          </a:p>
          <a:p>
            <a:pPr lvl="1"/>
            <a:r>
              <a:rPr lang="en-US" dirty="0"/>
              <a:t>Before Closing Arguments</a:t>
            </a:r>
          </a:p>
          <a:p>
            <a:pPr marL="609600" lvl="1" indent="0">
              <a:buNone/>
            </a:pPr>
            <a:endParaRPr lang="en-US" dirty="0"/>
          </a:p>
          <a:p>
            <a:r>
              <a:rPr lang="en-US" dirty="0"/>
              <a:t>How Created:</a:t>
            </a:r>
          </a:p>
          <a:p>
            <a:pPr lvl="1"/>
            <a:r>
              <a:rPr lang="en-US" dirty="0"/>
              <a:t>Court</a:t>
            </a:r>
          </a:p>
          <a:p>
            <a:pPr lvl="1"/>
            <a:r>
              <a:rPr lang="en-US" dirty="0"/>
              <a:t>Litigants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0" dur="500"/>
                                        <p:tgtEl>
                                          <p:spTgt spid="2">
                                            <p:txEl>
                                              <p:pRg st="5" end="5"/>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3" dur="500"/>
                                        <p:tgtEl>
                                          <p:spTgt spid="2">
                                            <p:txEl>
                                              <p:pRg st="6" end="6"/>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animEffect transition="in" filter="randombar(horizontal)">
                                      <p:cBhvr>
                                        <p:cTn id="26" dur="500"/>
                                        <p:tgtEl>
                                          <p:spTgt spid="2">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31" dur="500"/>
                                        <p:tgtEl>
                                          <p:spTgt spid="3">
                                            <p:txEl>
                                              <p:pRg st="0" end="0"/>
                                            </p:tx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randombar(horizontal)">
                                      <p:cBhvr>
                                        <p:cTn id="34" dur="500"/>
                                        <p:tgtEl>
                                          <p:spTgt spid="3">
                                            <p:txEl>
                                              <p:pRg st="1" end="1"/>
                                            </p:txEl>
                                          </p:spTgt>
                                        </p:tgtEl>
                                      </p:cBhvr>
                                    </p:animEffect>
                                  </p:childTnLst>
                                </p:cTn>
                              </p:par>
                              <p:par>
                                <p:cTn id="35" presetID="14" presetClass="entr" presetSubtype="10" fill="hold" nodeType="with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7" dur="500"/>
                                        <p:tgtEl>
                                          <p:spTgt spid="3">
                                            <p:txEl>
                                              <p:pRg st="2" end="2"/>
                                            </p:txEl>
                                          </p:spTgt>
                                        </p:tgtEl>
                                      </p:cBhvr>
                                    </p:animEffect>
                                  </p:childTnLst>
                                </p:cTn>
                              </p:par>
                              <p:par>
                                <p:cTn id="38" presetID="14" presetClass="entr" presetSubtype="10" fill="hold" nodeType="with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40" dur="5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randombar(horizontal)">
                                      <p:cBhvr>
                                        <p:cTn id="45" dur="500"/>
                                        <p:tgtEl>
                                          <p:spTgt spid="3">
                                            <p:txEl>
                                              <p:pRg st="5" end="5"/>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8" dur="500"/>
                                        <p:tgtEl>
                                          <p:spTgt spid="3">
                                            <p:txEl>
                                              <p:pRg st="6" end="6"/>
                                            </p:txEl>
                                          </p:spTgt>
                                        </p:tgtEl>
                                      </p:cBhvr>
                                    </p:animEffect>
                                  </p:childTnLst>
                                </p:cTn>
                              </p:par>
                              <p:par>
                                <p:cTn id="49" presetID="14" presetClass="entr" presetSubtype="10" fill="hold" nodeType="with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randombar(horizontal)">
                                      <p:cBhvr>
                                        <p:cTn id="5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CDB3B-C0EC-6C28-B40C-82ADFB919D76}"/>
              </a:ext>
            </a:extLst>
          </p:cNvPr>
          <p:cNvSpPr>
            <a:spLocks noGrp="1"/>
          </p:cNvSpPr>
          <p:nvPr>
            <p:ph type="title"/>
          </p:nvPr>
        </p:nvSpPr>
        <p:spPr/>
        <p:txBody>
          <a:bodyPr/>
          <a:lstStyle/>
          <a:p>
            <a:pPr algn="ctr"/>
            <a:r>
              <a:rPr lang="en-US" dirty="0"/>
              <a:t>Pre-Trial Use of Jury Instructions</a:t>
            </a:r>
          </a:p>
        </p:txBody>
      </p:sp>
      <p:sp>
        <p:nvSpPr>
          <p:cNvPr id="4" name="Text Placeholder 3">
            <a:extLst>
              <a:ext uri="{FF2B5EF4-FFF2-40B4-BE49-F238E27FC236}">
                <a16:creationId xmlns:a16="http://schemas.microsoft.com/office/drawing/2014/main" id="{190A4D09-90E3-152E-823A-FE2FB099919C}"/>
              </a:ext>
            </a:extLst>
          </p:cNvPr>
          <p:cNvSpPr>
            <a:spLocks noGrp="1"/>
          </p:cNvSpPr>
          <p:nvPr>
            <p:ph type="body" idx="2"/>
          </p:nvPr>
        </p:nvSpPr>
        <p:spPr/>
        <p:txBody>
          <a:bodyPr/>
          <a:lstStyle/>
          <a:p>
            <a:r>
              <a:rPr lang="en-US" dirty="0"/>
              <a:t>Plan Ahead! Reference jury instructions early in the case</a:t>
            </a:r>
          </a:p>
          <a:p>
            <a:pPr lvl="1"/>
            <a:r>
              <a:rPr lang="en-US" dirty="0"/>
              <a:t>Elements of Claims</a:t>
            </a:r>
          </a:p>
          <a:p>
            <a:pPr lvl="1"/>
            <a:r>
              <a:rPr lang="en-US" dirty="0"/>
              <a:t>Identify Legal Gaps</a:t>
            </a:r>
          </a:p>
          <a:p>
            <a:pPr lvl="1"/>
            <a:r>
              <a:rPr lang="en-US" dirty="0"/>
              <a:t>Reporting</a:t>
            </a:r>
          </a:p>
          <a:p>
            <a:pPr lvl="1"/>
            <a:r>
              <a:rPr lang="en-US" dirty="0"/>
              <a:t>Discovery</a:t>
            </a:r>
          </a:p>
          <a:p>
            <a:pPr marL="609600" lvl="1" indent="0">
              <a:buNone/>
            </a:pPr>
            <a:endParaRPr lang="en-US" dirty="0"/>
          </a:p>
        </p:txBody>
      </p:sp>
      <p:pic>
        <p:nvPicPr>
          <p:cNvPr id="11" name="Picture 10">
            <a:extLst>
              <a:ext uri="{FF2B5EF4-FFF2-40B4-BE49-F238E27FC236}">
                <a16:creationId xmlns:a16="http://schemas.microsoft.com/office/drawing/2014/main" id="{AF91946F-B410-0CEB-6AC6-871575793505}"/>
              </a:ext>
            </a:extLst>
          </p:cNvPr>
          <p:cNvPicPr>
            <a:picLocks noChangeAspect="1"/>
          </p:cNvPicPr>
          <p:nvPr/>
        </p:nvPicPr>
        <p:blipFill>
          <a:blip r:embed="rId2"/>
          <a:stretch>
            <a:fillRect/>
          </a:stretch>
        </p:blipFill>
        <p:spPr>
          <a:xfrm>
            <a:off x="498072" y="1835525"/>
            <a:ext cx="2428881" cy="2939627"/>
          </a:xfrm>
          <a:prstGeom prst="rect">
            <a:avLst/>
          </a:prstGeom>
        </p:spPr>
      </p:pic>
      <p:pic>
        <p:nvPicPr>
          <p:cNvPr id="13" name="Picture 12">
            <a:extLst>
              <a:ext uri="{FF2B5EF4-FFF2-40B4-BE49-F238E27FC236}">
                <a16:creationId xmlns:a16="http://schemas.microsoft.com/office/drawing/2014/main" id="{4ECFBE12-B4F5-53B3-932E-CF9E74DB379C}"/>
              </a:ext>
            </a:extLst>
          </p:cNvPr>
          <p:cNvPicPr>
            <a:picLocks noChangeAspect="1"/>
          </p:cNvPicPr>
          <p:nvPr/>
        </p:nvPicPr>
        <p:blipFill>
          <a:blip r:embed="rId3"/>
          <a:stretch>
            <a:fillRect/>
          </a:stretch>
        </p:blipFill>
        <p:spPr>
          <a:xfrm>
            <a:off x="1958921" y="1038593"/>
            <a:ext cx="2428880" cy="3646882"/>
          </a:xfrm>
          <a:prstGeom prst="rect">
            <a:avLst/>
          </a:prstGeom>
        </p:spPr>
      </p:pic>
    </p:spTree>
    <p:extLst>
      <p:ext uri="{BB962C8B-B14F-4D97-AF65-F5344CB8AC3E}">
        <p14:creationId xmlns:p14="http://schemas.microsoft.com/office/powerpoint/2010/main" val="299871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barn(inVertical)">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barn(inVertical)">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barn(inVertical)">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barn(inVertical)">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barn(inVertical)">
                                      <p:cBhvr>
                                        <p:cTn id="3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8262F-4A6A-2F1E-01D4-A2C09D6C144B}"/>
              </a:ext>
            </a:extLst>
          </p:cNvPr>
          <p:cNvSpPr>
            <a:spLocks noGrp="1"/>
          </p:cNvSpPr>
          <p:nvPr>
            <p:ph type="title"/>
          </p:nvPr>
        </p:nvSpPr>
        <p:spPr>
          <a:xfrm>
            <a:off x="387900" y="458025"/>
            <a:ext cx="8368200" cy="686100"/>
          </a:xfrm>
        </p:spPr>
        <p:txBody>
          <a:bodyPr wrap="square" anchor="ctr">
            <a:normAutofit/>
          </a:bodyPr>
          <a:lstStyle/>
          <a:p>
            <a:r>
              <a:rPr lang="en-US" dirty="0"/>
              <a:t>Pre-Trial Use of Jury Instructions</a:t>
            </a:r>
          </a:p>
        </p:txBody>
      </p:sp>
      <p:sp>
        <p:nvSpPr>
          <p:cNvPr id="3" name="Text Placeholder 2">
            <a:extLst>
              <a:ext uri="{FF2B5EF4-FFF2-40B4-BE49-F238E27FC236}">
                <a16:creationId xmlns:a16="http://schemas.microsoft.com/office/drawing/2014/main" id="{2869EAE6-0A63-A064-ECE1-2294A968AF17}"/>
              </a:ext>
            </a:extLst>
          </p:cNvPr>
          <p:cNvSpPr>
            <a:spLocks noGrp="1"/>
          </p:cNvSpPr>
          <p:nvPr>
            <p:ph type="body" idx="4294967295"/>
          </p:nvPr>
        </p:nvSpPr>
        <p:spPr>
          <a:xfrm>
            <a:off x="0" y="1335088"/>
            <a:ext cx="4695825" cy="3263900"/>
          </a:xfrm>
        </p:spPr>
        <p:txBody>
          <a:bodyPr anchor="t">
            <a:normAutofit/>
          </a:bodyPr>
          <a:lstStyle/>
          <a:p>
            <a:pPr>
              <a:spcAft>
                <a:spcPts val="600"/>
              </a:spcAft>
              <a:buClr>
                <a:srgbClr val="000000"/>
              </a:buClr>
              <a:buFont typeface="Arial"/>
            </a:pPr>
            <a:r>
              <a:rPr lang="en-US" b="0" i="0" u="none" strike="noStrike" cap="none" dirty="0"/>
              <a:t>Where to find jury instructions:</a:t>
            </a:r>
          </a:p>
          <a:p>
            <a:pPr lvl="1">
              <a:spcBef>
                <a:spcPts val="0"/>
              </a:spcBef>
              <a:spcAft>
                <a:spcPts val="600"/>
              </a:spcAft>
              <a:buClr>
                <a:srgbClr val="000000"/>
              </a:buClr>
              <a:buFont typeface="Arial"/>
            </a:pPr>
            <a:r>
              <a:rPr lang="en-US" sz="1800" b="0" i="0" u="none" strike="noStrike" cap="none" dirty="0"/>
              <a:t>Iowa Civil Jury Instructions</a:t>
            </a:r>
          </a:p>
          <a:p>
            <a:pPr lvl="1">
              <a:spcBef>
                <a:spcPts val="0"/>
              </a:spcBef>
              <a:spcAft>
                <a:spcPts val="600"/>
              </a:spcAft>
              <a:buClr>
                <a:srgbClr val="000000"/>
              </a:buClr>
              <a:buFont typeface="Arial"/>
            </a:pPr>
            <a:r>
              <a:rPr lang="en-US" sz="1800" b="0" i="0" u="none" strike="noStrike" cap="none" dirty="0"/>
              <a:t>Past </a:t>
            </a:r>
            <a:r>
              <a:rPr lang="en-US" sz="1800" dirty="0"/>
              <a:t>cases at your firm</a:t>
            </a:r>
            <a:endParaRPr lang="en-US" sz="1800" b="0" i="0" u="none" strike="noStrike" cap="none" dirty="0"/>
          </a:p>
          <a:p>
            <a:pPr lvl="1">
              <a:spcBef>
                <a:spcPts val="0"/>
              </a:spcBef>
              <a:spcAft>
                <a:spcPts val="600"/>
              </a:spcAft>
              <a:buClr>
                <a:srgbClr val="000000"/>
              </a:buClr>
              <a:buFont typeface="Arial"/>
            </a:pPr>
            <a:r>
              <a:rPr lang="en-US" sz="1800" b="0" i="0" u="none" strike="noStrike" cap="none" dirty="0"/>
              <a:t>Westlaw/Lexis/FastCase</a:t>
            </a:r>
            <a:r>
              <a:rPr lang="en-US" sz="1800" dirty="0"/>
              <a:t>/Verdict Database to identify other cases with instructions</a:t>
            </a:r>
          </a:p>
          <a:p>
            <a:pPr lvl="1">
              <a:spcBef>
                <a:spcPts val="0"/>
              </a:spcBef>
              <a:spcAft>
                <a:spcPts val="600"/>
              </a:spcAft>
              <a:buClr>
                <a:srgbClr val="000000"/>
              </a:buClr>
              <a:buFont typeface="Arial"/>
            </a:pPr>
            <a:r>
              <a:rPr lang="en-US" sz="1800" dirty="0"/>
              <a:t>Legal research of issues</a:t>
            </a:r>
          </a:p>
          <a:p>
            <a:pPr marL="596900" lvl="1" indent="0">
              <a:spcBef>
                <a:spcPts val="0"/>
              </a:spcBef>
              <a:spcAft>
                <a:spcPts val="600"/>
              </a:spcAft>
              <a:buClr>
                <a:srgbClr val="000000"/>
              </a:buClr>
              <a:buNone/>
            </a:pPr>
            <a:r>
              <a:rPr lang="en-US" sz="1800" b="0" i="0" u="none" strike="noStrike" cap="none" dirty="0"/>
              <a:t>	</a:t>
            </a:r>
          </a:p>
          <a:p>
            <a:pPr lvl="1">
              <a:spcBef>
                <a:spcPts val="0"/>
              </a:spcBef>
              <a:spcAft>
                <a:spcPts val="600"/>
              </a:spcAft>
              <a:buClr>
                <a:srgbClr val="000000"/>
              </a:buClr>
              <a:buFont typeface="Arial"/>
            </a:pPr>
            <a:endParaRPr lang="en-US" sz="1800" b="0" i="0" u="none" strike="noStrike" cap="none" dirty="0"/>
          </a:p>
        </p:txBody>
      </p:sp>
      <p:pic>
        <p:nvPicPr>
          <p:cNvPr id="4" name="Picture 3" descr="B I B L E Basic Instruction Before Leaving Earth. Love this!!!!!">
            <a:extLst>
              <a:ext uri="{FF2B5EF4-FFF2-40B4-BE49-F238E27FC236}">
                <a16:creationId xmlns:a16="http://schemas.microsoft.com/office/drawing/2014/main" id="{1B07CCB6-0ED4-4A2C-8A01-99D3F1F39A47}"/>
              </a:ext>
            </a:extLst>
          </p:cNvPr>
          <p:cNvPicPr>
            <a:picLocks noChangeAspect="1"/>
          </p:cNvPicPr>
          <p:nvPr/>
        </p:nvPicPr>
        <p:blipFill>
          <a:blip r:embed="rId2"/>
          <a:srcRect t="9275" r="-4" b="13748"/>
          <a:stretch>
            <a:fillRect/>
          </a:stretch>
        </p:blipFill>
        <p:spPr>
          <a:xfrm>
            <a:off x="5528042" y="1144125"/>
            <a:ext cx="2261545" cy="3081017"/>
          </a:xfrm>
          <a:prstGeom prst="rect">
            <a:avLst/>
          </a:prstGeom>
          <a:noFill/>
          <a:ln>
            <a:noFill/>
          </a:ln>
        </p:spPr>
      </p:pic>
      <p:pic>
        <p:nvPicPr>
          <p:cNvPr id="5" name="Picture 4" descr="Bible meme prompts theological conversation - Aileen Mitchell Lawrimore">
            <a:extLst>
              <a:ext uri="{FF2B5EF4-FFF2-40B4-BE49-F238E27FC236}">
                <a16:creationId xmlns:a16="http://schemas.microsoft.com/office/drawing/2014/main" id="{D39909C3-B320-0577-32C9-06C0DF65E50B}"/>
              </a:ext>
            </a:extLst>
          </p:cNvPr>
          <p:cNvPicPr>
            <a:picLocks noChangeAspect="1"/>
          </p:cNvPicPr>
          <p:nvPr/>
        </p:nvPicPr>
        <p:blipFill>
          <a:blip r:embed="rId3"/>
          <a:stretch>
            <a:fillRect/>
          </a:stretch>
        </p:blipFill>
        <p:spPr>
          <a:xfrm>
            <a:off x="5528042" y="1482291"/>
            <a:ext cx="2261545" cy="2517083"/>
          </a:xfrm>
          <a:prstGeom prst="rect">
            <a:avLst/>
          </a:prstGeom>
        </p:spPr>
      </p:pic>
    </p:spTree>
    <p:extLst>
      <p:ext uri="{BB962C8B-B14F-4D97-AF65-F5344CB8AC3E}">
        <p14:creationId xmlns:p14="http://schemas.microsoft.com/office/powerpoint/2010/main" val="72786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wipe(down)">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wipe(down)">
                                      <p:cBhvr>
                                        <p:cTn id="3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C3C36-F031-F58D-539A-A84F2ECF9DF5}"/>
              </a:ext>
            </a:extLst>
          </p:cNvPr>
          <p:cNvSpPr>
            <a:spLocks noGrp="1"/>
          </p:cNvSpPr>
          <p:nvPr>
            <p:ph type="title"/>
          </p:nvPr>
        </p:nvSpPr>
        <p:spPr/>
        <p:txBody>
          <a:bodyPr/>
          <a:lstStyle/>
          <a:p>
            <a:pPr algn="ctr"/>
            <a:r>
              <a:rPr lang="en-US" dirty="0"/>
              <a:t>Jury Instructions During Trial</a:t>
            </a:r>
          </a:p>
        </p:txBody>
      </p:sp>
      <p:sp>
        <p:nvSpPr>
          <p:cNvPr id="3" name="Text Placeholder 2">
            <a:extLst>
              <a:ext uri="{FF2B5EF4-FFF2-40B4-BE49-F238E27FC236}">
                <a16:creationId xmlns:a16="http://schemas.microsoft.com/office/drawing/2014/main" id="{8E235177-8B98-E748-6A15-C037D02567E4}"/>
              </a:ext>
            </a:extLst>
          </p:cNvPr>
          <p:cNvSpPr>
            <a:spLocks noGrp="1"/>
          </p:cNvSpPr>
          <p:nvPr>
            <p:ph type="body" idx="1"/>
          </p:nvPr>
        </p:nvSpPr>
        <p:spPr/>
        <p:txBody>
          <a:bodyPr/>
          <a:lstStyle/>
          <a:p>
            <a:pPr marL="139700" indent="0">
              <a:buNone/>
            </a:pPr>
            <a:r>
              <a:rPr lang="en-US" dirty="0"/>
              <a:t>DRAFTING TIPS:</a:t>
            </a:r>
          </a:p>
          <a:p>
            <a:r>
              <a:rPr lang="en-US" dirty="0"/>
              <a:t>Make it easy for the Judge to use your instructions!</a:t>
            </a:r>
          </a:p>
          <a:p>
            <a:pPr lvl="1"/>
            <a:r>
              <a:rPr lang="en-US" dirty="0"/>
              <a:t>Word version</a:t>
            </a:r>
          </a:p>
          <a:p>
            <a:pPr lvl="1"/>
            <a:r>
              <a:rPr lang="en-US" dirty="0"/>
              <a:t>Order of instructions</a:t>
            </a:r>
          </a:p>
          <a:p>
            <a:pPr lvl="1"/>
            <a:r>
              <a:rPr lang="en-US" dirty="0"/>
              <a:t>First isn’t the worst</a:t>
            </a:r>
          </a:p>
          <a:p>
            <a:pPr lvl="1"/>
            <a:r>
              <a:rPr lang="en-US" dirty="0"/>
              <a:t>Good drafting principles</a:t>
            </a:r>
          </a:p>
          <a:p>
            <a:pPr lvl="1"/>
            <a:endParaRPr lang="en-US" dirty="0"/>
          </a:p>
        </p:txBody>
      </p:sp>
      <p:pic>
        <p:nvPicPr>
          <p:cNvPr id="5" name="Picture 4" descr="This is one of those memes that proves the internet will spot a face  anywhere. Give people a vague human-shaped silhouette and suddenly  everyone's inner detective clocks in for work. What makes">
            <a:extLst>
              <a:ext uri="{FF2B5EF4-FFF2-40B4-BE49-F238E27FC236}">
                <a16:creationId xmlns:a16="http://schemas.microsoft.com/office/drawing/2014/main" id="{9E478BF0-0950-C84E-B435-15B027C3CFFE}"/>
              </a:ext>
            </a:extLst>
          </p:cNvPr>
          <p:cNvPicPr>
            <a:picLocks noChangeAspect="1"/>
          </p:cNvPicPr>
          <p:nvPr/>
        </p:nvPicPr>
        <p:blipFill>
          <a:blip r:embed="rId2"/>
          <a:stretch>
            <a:fillRect/>
          </a:stretch>
        </p:blipFill>
        <p:spPr>
          <a:xfrm>
            <a:off x="5113867" y="1211676"/>
            <a:ext cx="2828494" cy="3551568"/>
          </a:xfrm>
          <a:prstGeom prst="rect">
            <a:avLst/>
          </a:prstGeom>
        </p:spPr>
      </p:pic>
    </p:spTree>
    <p:extLst>
      <p:ext uri="{BB962C8B-B14F-4D97-AF65-F5344CB8AC3E}">
        <p14:creationId xmlns:p14="http://schemas.microsoft.com/office/powerpoint/2010/main" val="121475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500"/>
                                        <p:tgtEl>
                                          <p:spTgt spid="3">
                                            <p:txEl>
                                              <p:pRg st="3" end="3"/>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circle(in)">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circle(in)">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circle(in)">
                                      <p:cBhvr>
                                        <p:cTn id="3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0F6B9-7FF0-D814-16FD-20183A019FC7}"/>
              </a:ext>
            </a:extLst>
          </p:cNvPr>
          <p:cNvSpPr>
            <a:spLocks noGrp="1"/>
          </p:cNvSpPr>
          <p:nvPr>
            <p:ph type="title"/>
          </p:nvPr>
        </p:nvSpPr>
        <p:spPr/>
        <p:txBody>
          <a:bodyPr/>
          <a:lstStyle/>
          <a:p>
            <a:pPr algn="ctr"/>
            <a:r>
              <a:rPr lang="en-US" dirty="0"/>
              <a:t>Jury Instructions During Trial</a:t>
            </a:r>
          </a:p>
        </p:txBody>
      </p:sp>
      <p:sp>
        <p:nvSpPr>
          <p:cNvPr id="4" name="Text Placeholder 3">
            <a:extLst>
              <a:ext uri="{FF2B5EF4-FFF2-40B4-BE49-F238E27FC236}">
                <a16:creationId xmlns:a16="http://schemas.microsoft.com/office/drawing/2014/main" id="{319FB1BD-C8AA-A9B9-776D-6BD1F9B5B5D3}"/>
              </a:ext>
            </a:extLst>
          </p:cNvPr>
          <p:cNvSpPr>
            <a:spLocks noGrp="1"/>
          </p:cNvSpPr>
          <p:nvPr>
            <p:ph type="body" idx="1"/>
          </p:nvPr>
        </p:nvSpPr>
        <p:spPr/>
        <p:txBody>
          <a:bodyPr/>
          <a:lstStyle/>
          <a:p>
            <a:r>
              <a:rPr lang="en-US" dirty="0"/>
              <a:t>Iowa Rule of Civil Procedure 1.924</a:t>
            </a:r>
          </a:p>
          <a:p>
            <a:pPr lvl="1"/>
            <a:r>
              <a:rPr lang="en-US" dirty="0"/>
              <a:t>Court must provide counsel with preliminary draft of instructions it expects to give on all controversial issues – not part of record</a:t>
            </a:r>
          </a:p>
          <a:p>
            <a:pPr lvl="1"/>
            <a:r>
              <a:rPr lang="en-US" dirty="0"/>
              <a:t>Before closing arguments, court shall give each counsel a copy of instructions in final form, noting this fact for the record and giving reasonable time for counsel to make objections</a:t>
            </a:r>
          </a:p>
          <a:p>
            <a:pPr lvl="1"/>
            <a:r>
              <a:rPr lang="en-US" dirty="0"/>
              <a:t>Objections shall be made and ruled on before closing arguments.  </a:t>
            </a:r>
          </a:p>
        </p:txBody>
      </p:sp>
    </p:spTree>
    <p:extLst>
      <p:ext uri="{BB962C8B-B14F-4D97-AF65-F5344CB8AC3E}">
        <p14:creationId xmlns:p14="http://schemas.microsoft.com/office/powerpoint/2010/main" val="3758037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anim calcmode="lin" valueType="num">
                                      <p:cBhvr>
                                        <p:cTn id="8" dur="500" fill="hold"/>
                                        <p:tgtEl>
                                          <p:spTgt spid="4">
                                            <p:txEl>
                                              <p:pRg st="1" end="1"/>
                                            </p:txEl>
                                          </p:spTgt>
                                        </p:tgtEl>
                                        <p:attrNameLst>
                                          <p:attrName>ppt_w</p:attrName>
                                        </p:attrNameLst>
                                      </p:cBhvr>
                                      <p:tavLst>
                                        <p:tav tm="0" fmla="#ppt_w*sin(2.5*pi*$)">
                                          <p:val>
                                            <p:fltVal val="0"/>
                                          </p:val>
                                        </p:tav>
                                        <p:tav tm="100000">
                                          <p:val>
                                            <p:fltVal val="1"/>
                                          </p:val>
                                        </p:tav>
                                      </p:tavLst>
                                    </p:anim>
                                    <p:anim calcmode="lin" valueType="num">
                                      <p:cBhvr>
                                        <p:cTn id="9" dur="500" fill="hold"/>
                                        <p:tgtEl>
                                          <p:spTgt spid="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500"/>
                                        <p:tgtEl>
                                          <p:spTgt spid="4">
                                            <p:txEl>
                                              <p:pRg st="2" end="2"/>
                                            </p:txEl>
                                          </p:spTgt>
                                        </p:tgtEl>
                                      </p:cBhvr>
                                    </p:animEffect>
                                    <p:anim calcmode="lin" valueType="num">
                                      <p:cBhvr>
                                        <p:cTn id="15" dur="500" fill="hold"/>
                                        <p:tgtEl>
                                          <p:spTgt spid="4">
                                            <p:txEl>
                                              <p:pRg st="2" end="2"/>
                                            </p:txEl>
                                          </p:spTgt>
                                        </p:tgtEl>
                                        <p:attrNameLst>
                                          <p:attrName>ppt_w</p:attrName>
                                        </p:attrNameLst>
                                      </p:cBhvr>
                                      <p:tavLst>
                                        <p:tav tm="0" fmla="#ppt_w*sin(2.5*pi*$)">
                                          <p:val>
                                            <p:fltVal val="0"/>
                                          </p:val>
                                        </p:tav>
                                        <p:tav tm="100000">
                                          <p:val>
                                            <p:fltVal val="1"/>
                                          </p:val>
                                        </p:tav>
                                      </p:tavLst>
                                    </p:anim>
                                    <p:anim calcmode="lin" valueType="num">
                                      <p:cBhvr>
                                        <p:cTn id="16" dur="500" fill="hold"/>
                                        <p:tgtEl>
                                          <p:spTgt spid="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500"/>
                                        <p:tgtEl>
                                          <p:spTgt spid="4">
                                            <p:txEl>
                                              <p:pRg st="3" end="3"/>
                                            </p:txEl>
                                          </p:spTgt>
                                        </p:tgtEl>
                                      </p:cBhvr>
                                    </p:animEffect>
                                    <p:anim calcmode="lin" valueType="num">
                                      <p:cBhvr>
                                        <p:cTn id="22" dur="500" fill="hold"/>
                                        <p:tgtEl>
                                          <p:spTgt spid="4">
                                            <p:txEl>
                                              <p:pRg st="3" end="3"/>
                                            </p:txEl>
                                          </p:spTgt>
                                        </p:tgtEl>
                                        <p:attrNameLst>
                                          <p:attrName>ppt_w</p:attrName>
                                        </p:attrNameLst>
                                      </p:cBhvr>
                                      <p:tavLst>
                                        <p:tav tm="0" fmla="#ppt_w*sin(2.5*pi*$)">
                                          <p:val>
                                            <p:fltVal val="0"/>
                                          </p:val>
                                        </p:tav>
                                        <p:tav tm="100000">
                                          <p:val>
                                            <p:fltVal val="1"/>
                                          </p:val>
                                        </p:tav>
                                      </p:tavLst>
                                    </p:anim>
                                    <p:anim calcmode="lin" valueType="num">
                                      <p:cBhvr>
                                        <p:cTn id="23" dur="500" fill="hold"/>
                                        <p:tgtEl>
                                          <p:spTgt spid="4">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73ED-D25B-CE09-FE75-8CBA7D122F63}"/>
              </a:ext>
            </a:extLst>
          </p:cNvPr>
          <p:cNvSpPr>
            <a:spLocks noGrp="1"/>
          </p:cNvSpPr>
          <p:nvPr>
            <p:ph type="title"/>
          </p:nvPr>
        </p:nvSpPr>
        <p:spPr/>
        <p:txBody>
          <a:bodyPr/>
          <a:lstStyle/>
          <a:p>
            <a:r>
              <a:rPr lang="en-US" dirty="0"/>
              <a:t>Jury Instructions During Trial</a:t>
            </a:r>
          </a:p>
        </p:txBody>
      </p:sp>
      <p:sp>
        <p:nvSpPr>
          <p:cNvPr id="3" name="Text Placeholder 2">
            <a:extLst>
              <a:ext uri="{FF2B5EF4-FFF2-40B4-BE49-F238E27FC236}">
                <a16:creationId xmlns:a16="http://schemas.microsoft.com/office/drawing/2014/main" id="{0586D687-0E60-110F-79E8-9FC4295937BF}"/>
              </a:ext>
            </a:extLst>
          </p:cNvPr>
          <p:cNvSpPr>
            <a:spLocks noGrp="1"/>
          </p:cNvSpPr>
          <p:nvPr>
            <p:ph type="body" idx="1"/>
          </p:nvPr>
        </p:nvSpPr>
        <p:spPr>
          <a:xfrm>
            <a:off x="387900" y="1388224"/>
            <a:ext cx="8368200" cy="3078900"/>
          </a:xfrm>
        </p:spPr>
        <p:txBody>
          <a:bodyPr/>
          <a:lstStyle/>
          <a:p>
            <a:r>
              <a:rPr lang="en-US" dirty="0"/>
              <a:t>Iowa Rule of Civil Procedure 1.924 Continued:</a:t>
            </a:r>
          </a:p>
          <a:p>
            <a:pPr lvl="1"/>
            <a:r>
              <a:rPr lang="en-US" dirty="0"/>
              <a:t>Objections to giving or failing to give any instructions must be made in writing or dictated into the record outside jury’s presence specifying the matter objected to and the grounds for the objection</a:t>
            </a:r>
          </a:p>
          <a:p>
            <a:pPr lvl="1"/>
            <a:r>
              <a:rPr lang="en-US" dirty="0"/>
              <a:t>Even timely objection to jury instructions will not avoid waiver of error if objection is too vague – must be specific enough to alert court to basis of complaint so court may correct it – </a:t>
            </a:r>
            <a:r>
              <a:rPr lang="en-US" u="sng" dirty="0"/>
              <a:t>Olson v. Sumpter</a:t>
            </a:r>
            <a:r>
              <a:rPr lang="en-US" dirty="0"/>
              <a:t>, 728 N.W.2d 844 (Iowa 2007).</a:t>
            </a:r>
          </a:p>
          <a:p>
            <a:pPr lvl="2"/>
            <a:r>
              <a:rPr lang="en-US" dirty="0"/>
              <a:t>Example: “Objection, the evidence is insufficient to submit fault to the jury.”  -- inadequate to alert district court to more specific contention raised on                        appeal. Instead, must specify portion of instruction lacking evidentiary                    support and particular actual deficiency. </a:t>
            </a:r>
          </a:p>
          <a:p>
            <a:endParaRPr lang="en-US" dirty="0"/>
          </a:p>
        </p:txBody>
      </p:sp>
    </p:spTree>
    <p:extLst>
      <p:ext uri="{BB962C8B-B14F-4D97-AF65-F5344CB8AC3E}">
        <p14:creationId xmlns:p14="http://schemas.microsoft.com/office/powerpoint/2010/main" val="319294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anim calcmode="lin" valueType="num">
                                      <p:cBhvr>
                                        <p:cTn id="8" dur="5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6"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anim calcmode="lin" valueType="num">
                                      <p:cBhvr>
                                        <p:cTn id="22" dur="5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3"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2B6E-B88B-4FEA-4E53-598AD5429925}"/>
              </a:ext>
            </a:extLst>
          </p:cNvPr>
          <p:cNvSpPr>
            <a:spLocks noGrp="1"/>
          </p:cNvSpPr>
          <p:nvPr>
            <p:ph type="title"/>
          </p:nvPr>
        </p:nvSpPr>
        <p:spPr/>
        <p:txBody>
          <a:bodyPr/>
          <a:lstStyle/>
          <a:p>
            <a:pPr algn="ctr"/>
            <a:r>
              <a:rPr lang="en-US" dirty="0"/>
              <a:t>Changes and Rearranges</a:t>
            </a:r>
          </a:p>
        </p:txBody>
      </p:sp>
      <p:sp>
        <p:nvSpPr>
          <p:cNvPr id="4" name="Text Placeholder 3">
            <a:extLst>
              <a:ext uri="{FF2B5EF4-FFF2-40B4-BE49-F238E27FC236}">
                <a16:creationId xmlns:a16="http://schemas.microsoft.com/office/drawing/2014/main" id="{D273CC83-7CB5-60E6-6CE1-BE55157F2D22}"/>
              </a:ext>
            </a:extLst>
          </p:cNvPr>
          <p:cNvSpPr>
            <a:spLocks noGrp="1"/>
          </p:cNvSpPr>
          <p:nvPr>
            <p:ph type="body" idx="2"/>
          </p:nvPr>
        </p:nvSpPr>
        <p:spPr/>
        <p:txBody>
          <a:bodyPr/>
          <a:lstStyle/>
          <a:p>
            <a:r>
              <a:rPr lang="en-US" dirty="0"/>
              <a:t>ISBA Jury Instruction Committee </a:t>
            </a:r>
          </a:p>
          <a:p>
            <a:pPr lvl="1"/>
            <a:r>
              <a:rPr lang="en-US" dirty="0"/>
              <a:t>Civil and Criminal Jury Instructions</a:t>
            </a:r>
          </a:p>
          <a:p>
            <a:pPr lvl="1"/>
            <a:r>
              <a:rPr lang="en-US" dirty="0"/>
              <a:t>Wide variety of practice areas rep’d</a:t>
            </a:r>
          </a:p>
          <a:p>
            <a:pPr lvl="1"/>
            <a:r>
              <a:rPr lang="en-US" dirty="0"/>
              <a:t>Process</a:t>
            </a:r>
          </a:p>
          <a:p>
            <a:endParaRPr lang="en-US" dirty="0"/>
          </a:p>
        </p:txBody>
      </p:sp>
      <p:pic>
        <p:nvPicPr>
          <p:cNvPr id="7" name="Picture 6" descr="Committee - Meme Guy">
            <a:extLst>
              <a:ext uri="{FF2B5EF4-FFF2-40B4-BE49-F238E27FC236}">
                <a16:creationId xmlns:a16="http://schemas.microsoft.com/office/drawing/2014/main" id="{C341149E-FCD7-9B0B-AA36-6FD029E0575A}"/>
              </a:ext>
            </a:extLst>
          </p:cNvPr>
          <p:cNvPicPr>
            <a:picLocks noChangeAspect="1"/>
          </p:cNvPicPr>
          <p:nvPr/>
        </p:nvPicPr>
        <p:blipFill>
          <a:blip r:embed="rId2"/>
          <a:stretch>
            <a:fillRect/>
          </a:stretch>
        </p:blipFill>
        <p:spPr>
          <a:xfrm>
            <a:off x="324450" y="1472158"/>
            <a:ext cx="4561875" cy="3552280"/>
          </a:xfrm>
          <a:prstGeom prst="rect">
            <a:avLst/>
          </a:prstGeom>
        </p:spPr>
      </p:pic>
      <p:sp>
        <p:nvSpPr>
          <p:cNvPr id="8" name="&quot;Not Allowed&quot; Symbol 7">
            <a:extLst>
              <a:ext uri="{FF2B5EF4-FFF2-40B4-BE49-F238E27FC236}">
                <a16:creationId xmlns:a16="http://schemas.microsoft.com/office/drawing/2014/main" id="{1F587BA2-FE39-BDDC-37B7-347391622149}"/>
              </a:ext>
            </a:extLst>
          </p:cNvPr>
          <p:cNvSpPr/>
          <p:nvPr/>
        </p:nvSpPr>
        <p:spPr>
          <a:xfrm>
            <a:off x="324449" y="1489825"/>
            <a:ext cx="4561875" cy="3534613"/>
          </a:xfrm>
          <a:prstGeom prst="noSmoking">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09893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500"/>
                                        <p:tgtEl>
                                          <p:spTgt spid="4">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heel(1)">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wheel(1)">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wheel(1)">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60582-D89A-DB14-6FAD-3B5629BEB482}"/>
              </a:ext>
            </a:extLst>
          </p:cNvPr>
          <p:cNvSpPr>
            <a:spLocks noGrp="1"/>
          </p:cNvSpPr>
          <p:nvPr>
            <p:ph type="title"/>
          </p:nvPr>
        </p:nvSpPr>
        <p:spPr/>
        <p:txBody>
          <a:bodyPr/>
          <a:lstStyle/>
          <a:p>
            <a:pPr algn="ctr"/>
            <a:r>
              <a:rPr lang="en-US" dirty="0"/>
              <a:t>Changes and Rearranges – Scope of Liability</a:t>
            </a:r>
          </a:p>
        </p:txBody>
      </p:sp>
      <p:sp>
        <p:nvSpPr>
          <p:cNvPr id="3" name="Text Placeholder 2">
            <a:extLst>
              <a:ext uri="{FF2B5EF4-FFF2-40B4-BE49-F238E27FC236}">
                <a16:creationId xmlns:a16="http://schemas.microsoft.com/office/drawing/2014/main" id="{C6801B9A-C28C-6C6B-1570-D7947E7F4F16}"/>
              </a:ext>
            </a:extLst>
          </p:cNvPr>
          <p:cNvSpPr>
            <a:spLocks noGrp="1"/>
          </p:cNvSpPr>
          <p:nvPr>
            <p:ph type="body" idx="1"/>
          </p:nvPr>
        </p:nvSpPr>
        <p:spPr/>
        <p:txBody>
          <a:bodyPr/>
          <a:lstStyle/>
          <a:p>
            <a:r>
              <a:rPr lang="en-US" dirty="0"/>
              <a:t>Difficult concept since introduction</a:t>
            </a:r>
          </a:p>
          <a:p>
            <a:r>
              <a:rPr lang="en-US" dirty="0"/>
              <a:t>3 Changes in July 2025:</a:t>
            </a:r>
          </a:p>
          <a:p>
            <a:pPr lvl="1"/>
            <a:r>
              <a:rPr lang="en-US" dirty="0"/>
              <a:t>Uses simpler language</a:t>
            </a:r>
          </a:p>
          <a:p>
            <a:pPr lvl="1"/>
            <a:r>
              <a:rPr lang="en-US" dirty="0"/>
              <a:t>Format changed– first paragraph states rule, second paragraph clarifies what conduct is included or excluded </a:t>
            </a:r>
          </a:p>
          <a:p>
            <a:pPr lvl="1"/>
            <a:r>
              <a:rPr lang="en-US" dirty="0"/>
              <a:t>Re-introduced “foreseeability” as a concept</a:t>
            </a:r>
          </a:p>
        </p:txBody>
      </p:sp>
      <p:sp>
        <p:nvSpPr>
          <p:cNvPr id="4" name="Text Placeholder 3">
            <a:extLst>
              <a:ext uri="{FF2B5EF4-FFF2-40B4-BE49-F238E27FC236}">
                <a16:creationId xmlns:a16="http://schemas.microsoft.com/office/drawing/2014/main" id="{A598E2E8-9DE9-1259-1297-4B6FB35227A6}"/>
              </a:ext>
            </a:extLst>
          </p:cNvPr>
          <p:cNvSpPr>
            <a:spLocks noGrp="1"/>
          </p:cNvSpPr>
          <p:nvPr>
            <p:ph type="body" idx="2"/>
          </p:nvPr>
        </p:nvSpPr>
        <p:spPr/>
        <p:txBody>
          <a:bodyPr/>
          <a:lstStyle/>
          <a:p>
            <a:endParaRPr lang="en-US" dirty="0"/>
          </a:p>
        </p:txBody>
      </p:sp>
      <p:pic>
        <p:nvPicPr>
          <p:cNvPr id="5" name="Picture 4" descr="Stupid warning labels">
            <a:extLst>
              <a:ext uri="{FF2B5EF4-FFF2-40B4-BE49-F238E27FC236}">
                <a16:creationId xmlns:a16="http://schemas.microsoft.com/office/drawing/2014/main" id="{EF9616E1-F1AF-6756-8747-94CBC53DDD45}"/>
              </a:ext>
            </a:extLst>
          </p:cNvPr>
          <p:cNvPicPr>
            <a:picLocks noChangeAspect="1"/>
          </p:cNvPicPr>
          <p:nvPr/>
        </p:nvPicPr>
        <p:blipFill>
          <a:blip r:embed="rId2"/>
          <a:stretch>
            <a:fillRect/>
          </a:stretch>
        </p:blipFill>
        <p:spPr>
          <a:xfrm>
            <a:off x="4792826" y="1489825"/>
            <a:ext cx="3926647" cy="2994069"/>
          </a:xfrm>
          <a:prstGeom prst="rect">
            <a:avLst/>
          </a:prstGeom>
        </p:spPr>
      </p:pic>
    </p:spTree>
    <p:extLst>
      <p:ext uri="{BB962C8B-B14F-4D97-AF65-F5344CB8AC3E}">
        <p14:creationId xmlns:p14="http://schemas.microsoft.com/office/powerpoint/2010/main" val="383751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4B6C-7644-B7B1-CE4F-2F8C173769ED}"/>
              </a:ext>
            </a:extLst>
          </p:cNvPr>
          <p:cNvSpPr>
            <a:spLocks noGrp="1"/>
          </p:cNvSpPr>
          <p:nvPr>
            <p:ph type="title"/>
          </p:nvPr>
        </p:nvSpPr>
        <p:spPr/>
        <p:txBody>
          <a:bodyPr/>
          <a:lstStyle/>
          <a:p>
            <a:pPr algn="ctr"/>
            <a:r>
              <a:rPr lang="en-US" dirty="0"/>
              <a:t>Changes and Rearranges – Scope of Liability</a:t>
            </a:r>
          </a:p>
        </p:txBody>
      </p:sp>
      <p:sp>
        <p:nvSpPr>
          <p:cNvPr id="3" name="Text Placeholder 2">
            <a:extLst>
              <a:ext uri="{FF2B5EF4-FFF2-40B4-BE49-F238E27FC236}">
                <a16:creationId xmlns:a16="http://schemas.microsoft.com/office/drawing/2014/main" id="{9D941885-A808-25BF-5778-F28ADEF20800}"/>
              </a:ext>
            </a:extLst>
          </p:cNvPr>
          <p:cNvSpPr>
            <a:spLocks noGrp="1"/>
          </p:cNvSpPr>
          <p:nvPr>
            <p:ph type="body" idx="1"/>
          </p:nvPr>
        </p:nvSpPr>
        <p:spPr/>
        <p:txBody>
          <a:bodyPr/>
          <a:lstStyle/>
          <a:p>
            <a:pPr marL="139700" indent="0">
              <a:buNone/>
            </a:pPr>
            <a:r>
              <a:rPr lang="en-US" u="sng" dirty="0"/>
              <a:t>Old Version</a:t>
            </a:r>
            <a:r>
              <a:rPr lang="en-US" dirty="0"/>
              <a:t>:</a:t>
            </a:r>
          </a:p>
          <a:p>
            <a:pPr marL="139700" indent="0">
              <a:buNone/>
            </a:pPr>
            <a:r>
              <a:rPr lang="en-US" sz="1200" b="1" dirty="0"/>
              <a:t>700.3A	 Scope of Liability – Defined.</a:t>
            </a:r>
            <a:r>
              <a:rPr lang="en-US" sz="1200" dirty="0"/>
              <a:t>  You must decide whether the claimed harm to plaintiff is within the scope of defendant's liability.  The plaintiffs claimed harm is within the scope of a defendant's liability if that harm arises from the same general types of danger that the defendant should have taken reasonable steps [or other tort obligation] to avoid.</a:t>
            </a:r>
          </a:p>
          <a:p>
            <a:pPr marL="139700" indent="0">
              <a:buNone/>
            </a:pPr>
            <a:r>
              <a:rPr lang="en-US" sz="1200" dirty="0"/>
              <a:t> </a:t>
            </a:r>
          </a:p>
          <a:p>
            <a:pPr marL="139700" indent="0">
              <a:buNone/>
            </a:pPr>
            <a:r>
              <a:rPr lang="en-US" sz="1200" dirty="0"/>
              <a:t>Consider whether repetition of defendant's conduct makes it more likely harm of the type plaintiff claims to have suffered would happen to another.  If not, the harm is not within the scope of liability.</a:t>
            </a:r>
          </a:p>
          <a:p>
            <a:pPr marL="139700" indent="0">
              <a:buNone/>
            </a:pPr>
            <a:endParaRPr lang="en-US" dirty="0"/>
          </a:p>
        </p:txBody>
      </p:sp>
      <p:sp>
        <p:nvSpPr>
          <p:cNvPr id="4" name="Text Placeholder 3">
            <a:extLst>
              <a:ext uri="{FF2B5EF4-FFF2-40B4-BE49-F238E27FC236}">
                <a16:creationId xmlns:a16="http://schemas.microsoft.com/office/drawing/2014/main" id="{7EBEBC9C-6003-4DE4-B2A9-E2236794D76E}"/>
              </a:ext>
            </a:extLst>
          </p:cNvPr>
          <p:cNvSpPr>
            <a:spLocks noGrp="1"/>
          </p:cNvSpPr>
          <p:nvPr>
            <p:ph type="body" idx="2"/>
          </p:nvPr>
        </p:nvSpPr>
        <p:spPr/>
        <p:txBody>
          <a:bodyPr/>
          <a:lstStyle/>
          <a:p>
            <a:pPr marL="139700" indent="0">
              <a:buNone/>
            </a:pPr>
            <a:r>
              <a:rPr lang="en-US" u="sng" dirty="0"/>
              <a:t>New Version</a:t>
            </a:r>
            <a:r>
              <a:rPr lang="en-US" dirty="0"/>
              <a:t>:</a:t>
            </a:r>
          </a:p>
          <a:p>
            <a:pPr marL="139700" indent="0">
              <a:buNone/>
            </a:pPr>
            <a:r>
              <a:rPr lang="en-US" sz="1200" b="1" dirty="0"/>
              <a:t>700.3A Scope of Liability – Defined.</a:t>
            </a:r>
            <a:r>
              <a:rPr lang="en-US" sz="1200" dirty="0"/>
              <a:t>  Harm is within the scope of a party’s liability when it is among the type of reasonably foreseeable harms that made the party’s conduct negligent.</a:t>
            </a:r>
          </a:p>
          <a:p>
            <a:pPr marL="139700" indent="0">
              <a:buNone/>
            </a:pPr>
            <a:r>
              <a:rPr lang="en-US" sz="1200" dirty="0"/>
              <a:t> </a:t>
            </a:r>
          </a:p>
          <a:p>
            <a:pPr marL="139700" indent="0">
              <a:buNone/>
            </a:pPr>
            <a:r>
              <a:rPr lang="en-US" sz="1200" dirty="0"/>
              <a:t>If repeating the defendant’s conduct would make it more likely for another person to suffer the same type of harm claimed by plaintiff, then the harm is foreseeable and within the scope of defendant’s liability. If defendant’s conduct merely places plaintiff in a situation where plaintiff sustains injury from an unrelated act or event, the claimed harm is not within the scope of defendant’s liability.</a:t>
            </a:r>
          </a:p>
          <a:p>
            <a:pPr marL="139700" indent="0">
              <a:buNone/>
            </a:pPr>
            <a:endParaRPr lang="en-US" dirty="0"/>
          </a:p>
        </p:txBody>
      </p:sp>
    </p:spTree>
    <p:extLst>
      <p:ext uri="{BB962C8B-B14F-4D97-AF65-F5344CB8AC3E}">
        <p14:creationId xmlns:p14="http://schemas.microsoft.com/office/powerpoint/2010/main" val="418111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BF225-E0BB-3B7F-8656-0F3EAF833270}"/>
              </a:ext>
            </a:extLst>
          </p:cNvPr>
          <p:cNvSpPr>
            <a:spLocks noGrp="1"/>
          </p:cNvSpPr>
          <p:nvPr>
            <p:ph type="title"/>
          </p:nvPr>
        </p:nvSpPr>
        <p:spPr/>
        <p:txBody>
          <a:bodyPr/>
          <a:lstStyle/>
          <a:p>
            <a:pPr algn="ctr"/>
            <a:r>
              <a:rPr lang="en-US" dirty="0"/>
              <a:t>Changes and Rearranges – Dram Shop</a:t>
            </a:r>
          </a:p>
        </p:txBody>
      </p:sp>
      <p:sp>
        <p:nvSpPr>
          <p:cNvPr id="4" name="Text Placeholder 3">
            <a:extLst>
              <a:ext uri="{FF2B5EF4-FFF2-40B4-BE49-F238E27FC236}">
                <a16:creationId xmlns:a16="http://schemas.microsoft.com/office/drawing/2014/main" id="{F7A83FBE-1CCA-CEDF-546D-FA9EA1F91092}"/>
              </a:ext>
            </a:extLst>
          </p:cNvPr>
          <p:cNvSpPr>
            <a:spLocks noGrp="1"/>
          </p:cNvSpPr>
          <p:nvPr>
            <p:ph type="body" idx="2"/>
          </p:nvPr>
        </p:nvSpPr>
        <p:spPr/>
        <p:txBody>
          <a:bodyPr/>
          <a:lstStyle/>
          <a:p>
            <a:r>
              <a:rPr lang="en-US" dirty="0"/>
              <a:t>Lots of changes to Iowa Code § 123.92</a:t>
            </a:r>
          </a:p>
          <a:p>
            <a:pPr marL="139700" indent="0">
              <a:buNone/>
            </a:pPr>
            <a:endParaRPr lang="en-US" dirty="0"/>
          </a:p>
          <a:p>
            <a:r>
              <a:rPr lang="en-US" dirty="0"/>
              <a:t>Complete re-write of Dram Shop Instructions in Chapter 1300</a:t>
            </a:r>
          </a:p>
          <a:p>
            <a:pPr marL="139700" indent="0">
              <a:buNone/>
            </a:pPr>
            <a:endParaRPr lang="en-US" dirty="0"/>
          </a:p>
          <a:p>
            <a:r>
              <a:rPr lang="en-US" dirty="0"/>
              <a:t>Note: Committee purposefully left phrase “visibly intoxicated” undefined</a:t>
            </a:r>
          </a:p>
        </p:txBody>
      </p:sp>
      <p:pic>
        <p:nvPicPr>
          <p:cNvPr id="5" name="Picture 4">
            <a:extLst>
              <a:ext uri="{FF2B5EF4-FFF2-40B4-BE49-F238E27FC236}">
                <a16:creationId xmlns:a16="http://schemas.microsoft.com/office/drawing/2014/main" id="{D1BAFCD5-50CE-E276-9F5F-3D615D916DF4}"/>
              </a:ext>
            </a:extLst>
          </p:cNvPr>
          <p:cNvPicPr>
            <a:picLocks noChangeAspect="1"/>
          </p:cNvPicPr>
          <p:nvPr/>
        </p:nvPicPr>
        <p:blipFill>
          <a:blip r:embed="rId2"/>
          <a:stretch>
            <a:fillRect/>
          </a:stretch>
        </p:blipFill>
        <p:spPr>
          <a:xfrm>
            <a:off x="387900" y="1489825"/>
            <a:ext cx="2067645" cy="1567408"/>
          </a:xfrm>
          <a:prstGeom prst="rect">
            <a:avLst/>
          </a:prstGeom>
        </p:spPr>
      </p:pic>
      <p:pic>
        <p:nvPicPr>
          <p:cNvPr id="6" name="Picture 5" descr="AI generated image">
            <a:extLst>
              <a:ext uri="{FF2B5EF4-FFF2-40B4-BE49-F238E27FC236}">
                <a16:creationId xmlns:a16="http://schemas.microsoft.com/office/drawing/2014/main" id="{B09F9586-4CEE-5166-64C8-5249A4EF87AB}"/>
              </a:ext>
            </a:extLst>
          </p:cNvPr>
          <p:cNvPicPr>
            <a:picLocks noChangeAspect="1"/>
          </p:cNvPicPr>
          <p:nvPr/>
        </p:nvPicPr>
        <p:blipFill>
          <a:blip r:embed="rId3"/>
          <a:stretch>
            <a:fillRect/>
          </a:stretch>
        </p:blipFill>
        <p:spPr>
          <a:xfrm>
            <a:off x="2171879" y="2386501"/>
            <a:ext cx="2032864" cy="2032864"/>
          </a:xfrm>
          <a:prstGeom prst="rect">
            <a:avLst/>
          </a:prstGeom>
        </p:spPr>
      </p:pic>
    </p:spTree>
    <p:extLst>
      <p:ext uri="{BB962C8B-B14F-4D97-AF65-F5344CB8AC3E}">
        <p14:creationId xmlns:p14="http://schemas.microsoft.com/office/powerpoint/2010/main" val="259681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E026D-A9B2-3309-1D5E-B0D2A23720C8}"/>
              </a:ext>
            </a:extLst>
          </p:cNvPr>
          <p:cNvSpPr>
            <a:spLocks noGrp="1"/>
          </p:cNvSpPr>
          <p:nvPr>
            <p:ph type="title"/>
          </p:nvPr>
        </p:nvSpPr>
        <p:spPr/>
        <p:txBody>
          <a:bodyPr/>
          <a:lstStyle/>
          <a:p>
            <a:pPr algn="ctr"/>
            <a:r>
              <a:rPr lang="en-US" dirty="0"/>
              <a:t>Changes and Rearranges – Premises Liability</a:t>
            </a:r>
          </a:p>
        </p:txBody>
      </p:sp>
      <p:sp>
        <p:nvSpPr>
          <p:cNvPr id="3" name="Text Placeholder 2">
            <a:extLst>
              <a:ext uri="{FF2B5EF4-FFF2-40B4-BE49-F238E27FC236}">
                <a16:creationId xmlns:a16="http://schemas.microsoft.com/office/drawing/2014/main" id="{666E85D5-4079-525E-7929-22993363A545}"/>
              </a:ext>
            </a:extLst>
          </p:cNvPr>
          <p:cNvSpPr>
            <a:spLocks noGrp="1"/>
          </p:cNvSpPr>
          <p:nvPr>
            <p:ph type="body" idx="1"/>
          </p:nvPr>
        </p:nvSpPr>
        <p:spPr/>
        <p:txBody>
          <a:bodyPr/>
          <a:lstStyle/>
          <a:p>
            <a:r>
              <a:rPr lang="en-US" dirty="0"/>
              <a:t>Removing “Doody” From the Premises Liability Instruction</a:t>
            </a:r>
          </a:p>
          <a:p>
            <a:pPr marL="139700" indent="0">
              <a:buNone/>
            </a:pPr>
            <a:endParaRPr lang="en-US" dirty="0"/>
          </a:p>
          <a:p>
            <a:r>
              <a:rPr lang="en-US" dirty="0"/>
              <a:t>900.6 - Known or Obvious Condition</a:t>
            </a:r>
          </a:p>
          <a:p>
            <a:endParaRPr lang="en-US" dirty="0"/>
          </a:p>
          <a:p>
            <a:r>
              <a:rPr lang="en-US" dirty="0"/>
              <a:t>Comment Change – current Known or Obvious Condition not given if comparative fault alleged</a:t>
            </a:r>
          </a:p>
          <a:p>
            <a:endParaRPr lang="en-US" dirty="0"/>
          </a:p>
          <a:p>
            <a:r>
              <a:rPr lang="en-US" dirty="0"/>
              <a:t>If comparative fault – Known or obvious is a factor showing comparative fault of plaintiff. Does NOT negate possessor of land’s duty, so doesn’t get standalone instruction.</a:t>
            </a:r>
          </a:p>
        </p:txBody>
      </p:sp>
      <p:pic>
        <p:nvPicPr>
          <p:cNvPr id="5" name="Picture 4" descr="🚨 Real Life Warning Label: Episode 2 🚨 Caution: Remove Child Before  Folding—Baby Stroller Edition! 👶🍼 Apparently, someone out there thought  their stroller doubled as a folding chair with their baby still">
            <a:extLst>
              <a:ext uri="{FF2B5EF4-FFF2-40B4-BE49-F238E27FC236}">
                <a16:creationId xmlns:a16="http://schemas.microsoft.com/office/drawing/2014/main" id="{C0BEC18C-89EB-6EF4-C9A4-4B5E44788728}"/>
              </a:ext>
            </a:extLst>
          </p:cNvPr>
          <p:cNvPicPr>
            <a:picLocks noChangeAspect="1"/>
          </p:cNvPicPr>
          <p:nvPr/>
        </p:nvPicPr>
        <p:blipFill>
          <a:blip r:embed="rId2"/>
          <a:stretch>
            <a:fillRect/>
          </a:stretch>
        </p:blipFill>
        <p:spPr>
          <a:xfrm>
            <a:off x="4756200" y="1665169"/>
            <a:ext cx="3999900" cy="2728212"/>
          </a:xfrm>
          <a:prstGeom prst="rect">
            <a:avLst/>
          </a:prstGeom>
        </p:spPr>
      </p:pic>
    </p:spTree>
    <p:extLst>
      <p:ext uri="{BB962C8B-B14F-4D97-AF65-F5344CB8AC3E}">
        <p14:creationId xmlns:p14="http://schemas.microsoft.com/office/powerpoint/2010/main" val="394192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B64EB-25C0-3BC8-FDC1-E6EDBF4BE970}"/>
              </a:ext>
            </a:extLst>
          </p:cNvPr>
          <p:cNvSpPr>
            <a:spLocks noGrp="1"/>
          </p:cNvSpPr>
          <p:nvPr>
            <p:ph type="title"/>
          </p:nvPr>
        </p:nvSpPr>
        <p:spPr/>
        <p:txBody>
          <a:bodyPr/>
          <a:lstStyle/>
          <a:p>
            <a:pPr algn="ctr"/>
            <a:r>
              <a:rPr lang="en-US" dirty="0"/>
              <a:t>Changes and Rearranges - Employment</a:t>
            </a:r>
          </a:p>
        </p:txBody>
      </p:sp>
      <p:sp>
        <p:nvSpPr>
          <p:cNvPr id="4" name="Text Placeholder 3">
            <a:extLst>
              <a:ext uri="{FF2B5EF4-FFF2-40B4-BE49-F238E27FC236}">
                <a16:creationId xmlns:a16="http://schemas.microsoft.com/office/drawing/2014/main" id="{61D436D1-480D-8E4E-AC60-CBD14FD5E162}"/>
              </a:ext>
            </a:extLst>
          </p:cNvPr>
          <p:cNvSpPr>
            <a:spLocks noGrp="1"/>
          </p:cNvSpPr>
          <p:nvPr>
            <p:ph type="body" idx="2"/>
          </p:nvPr>
        </p:nvSpPr>
        <p:spPr/>
        <p:txBody>
          <a:bodyPr/>
          <a:lstStyle/>
          <a:p>
            <a:r>
              <a:rPr lang="en-US" dirty="0"/>
              <a:t>Employment Rights Instructions – Wrong End of the Chainsaw?</a:t>
            </a:r>
          </a:p>
          <a:p>
            <a:pPr marL="139700" indent="0">
              <a:buNone/>
            </a:pPr>
            <a:r>
              <a:rPr lang="en-US" dirty="0"/>
              <a:t> </a:t>
            </a:r>
          </a:p>
          <a:p>
            <a:r>
              <a:rPr lang="en-US" dirty="0"/>
              <a:t>Changes to 12 different instructions so far in last few years</a:t>
            </a:r>
          </a:p>
          <a:p>
            <a:pPr marL="139700" indent="0">
              <a:buNone/>
            </a:pPr>
            <a:r>
              <a:rPr lang="en-US" dirty="0"/>
              <a:t> </a:t>
            </a:r>
          </a:p>
          <a:p>
            <a:r>
              <a:rPr lang="en-US" dirty="0"/>
              <a:t>More changes likely but getting agreement difficult </a:t>
            </a:r>
          </a:p>
          <a:p>
            <a:endParaRPr lang="en-US" dirty="0"/>
          </a:p>
        </p:txBody>
      </p:sp>
      <p:pic>
        <p:nvPicPr>
          <p:cNvPr id="7" name="Picture 6">
            <a:extLst>
              <a:ext uri="{FF2B5EF4-FFF2-40B4-BE49-F238E27FC236}">
                <a16:creationId xmlns:a16="http://schemas.microsoft.com/office/drawing/2014/main" id="{B00D1126-6D21-CCC6-F657-0E93BE1D8A10}"/>
              </a:ext>
            </a:extLst>
          </p:cNvPr>
          <p:cNvPicPr>
            <a:picLocks noChangeAspect="1"/>
          </p:cNvPicPr>
          <p:nvPr/>
        </p:nvPicPr>
        <p:blipFill>
          <a:blip r:embed="rId2"/>
          <a:stretch>
            <a:fillRect/>
          </a:stretch>
        </p:blipFill>
        <p:spPr>
          <a:xfrm>
            <a:off x="565963" y="1483162"/>
            <a:ext cx="3643773" cy="3092226"/>
          </a:xfrm>
          <a:prstGeom prst="rect">
            <a:avLst/>
          </a:prstGeom>
        </p:spPr>
      </p:pic>
    </p:spTree>
    <p:extLst>
      <p:ext uri="{BB962C8B-B14F-4D97-AF65-F5344CB8AC3E}">
        <p14:creationId xmlns:p14="http://schemas.microsoft.com/office/powerpoint/2010/main" val="239336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randombar(horizontal)">
                                      <p:cBhvr>
                                        <p:cTn id="20"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Questions?</a:t>
            </a:r>
            <a:endParaRPr dirty="0"/>
          </a:p>
        </p:txBody>
      </p:sp>
      <p:sp>
        <p:nvSpPr>
          <p:cNvPr id="286" name="Google Shape;286;p4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114300" lvl="0" indent="0" algn="ctr" rtl="0">
              <a:lnSpc>
                <a:spcPct val="100000"/>
              </a:lnSpc>
              <a:spcBef>
                <a:spcPts val="0"/>
              </a:spcBef>
              <a:spcAft>
                <a:spcPts val="0"/>
              </a:spcAft>
              <a:buSzPts val="1800"/>
              <a:buNone/>
            </a:pPr>
            <a:r>
              <a:rPr lang="en" dirty="0"/>
              <a:t>Contact Info:</a:t>
            </a:r>
          </a:p>
          <a:p>
            <a:pPr marL="114300" lvl="0" indent="0" algn="ctr" rtl="0">
              <a:lnSpc>
                <a:spcPct val="100000"/>
              </a:lnSpc>
              <a:spcBef>
                <a:spcPts val="0"/>
              </a:spcBef>
              <a:spcAft>
                <a:spcPts val="0"/>
              </a:spcAft>
              <a:buSzPts val="1800"/>
              <a:buNone/>
            </a:pPr>
            <a:r>
              <a:rPr lang="en" dirty="0"/>
              <a:t>joshua.strief@elversonlaw.com</a:t>
            </a:r>
            <a:endParaRPr dirty="0"/>
          </a:p>
          <a:p>
            <a:pPr marL="0" lvl="0" indent="0" algn="ctr" rtl="0">
              <a:spcBef>
                <a:spcPts val="0"/>
              </a:spcBef>
              <a:spcAft>
                <a:spcPts val="1600"/>
              </a:spcAft>
              <a:buNone/>
            </a:pPr>
            <a:r>
              <a:rPr lang="en-US" dirty="0"/>
              <a:t>Office: 515-243-1914</a:t>
            </a:r>
            <a:endParaRPr dirty="0"/>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B7B7B7"/>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1598</TotalTime>
  <Words>909</Words>
  <Application>Microsoft Office PowerPoint</Application>
  <PresentationFormat>On-screen Show (16:9)</PresentationFormat>
  <Paragraphs>105</Paragraphs>
  <Slides>17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Roboto Slab</vt:lpstr>
      <vt:lpstr>Roboto</vt:lpstr>
      <vt:lpstr>Marina</vt:lpstr>
      <vt:lpstr>Warning: Carefully Follow All Instructions Changes and Rearranges in Iowa Civil Jury Instructions</vt:lpstr>
      <vt:lpstr>PowerPoint Presentation</vt:lpstr>
      <vt:lpstr>LEGAL DISCLAIMER</vt:lpstr>
      <vt:lpstr>Roadmap</vt:lpstr>
      <vt:lpstr>What are Jury Instructions?</vt:lpstr>
      <vt:lpstr>Pre-Trial Use of Jury Instructions</vt:lpstr>
      <vt:lpstr>Pre-Trial Use of Jury Instructions</vt:lpstr>
      <vt:lpstr>Jury Instructions During Trial</vt:lpstr>
      <vt:lpstr>Jury Instructions During Trial</vt:lpstr>
      <vt:lpstr>Jury Instructions During Trial</vt:lpstr>
      <vt:lpstr>Changes and Rearranges</vt:lpstr>
      <vt:lpstr>Changes and Rearranges – Scope of Liability</vt:lpstr>
      <vt:lpstr>Changes and Rearranges – Scope of Liability</vt:lpstr>
      <vt:lpstr>Changes and Rearranges – Dram Shop</vt:lpstr>
      <vt:lpstr>Changes and Rearranges – Premises Liability</vt:lpstr>
      <vt:lpstr>Changes and Rearranges - Employment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Joshua Strief</dc:creator>
  <cp:lastModifiedBy>Joshua Strief</cp:lastModifiedBy>
  <cp:revision>35</cp:revision>
  <dcterms:modified xsi:type="dcterms:W3CDTF">2026-09-10T04:45:34Z</dcterms:modified>
</cp:coreProperties>
</file>