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sldIdLst>
    <p:sldId id="256" r:id="rId5"/>
    <p:sldId id="293" r:id="rId6"/>
    <p:sldId id="292" r:id="rId7"/>
    <p:sldId id="272" r:id="rId8"/>
    <p:sldId id="264" r:id="rId9"/>
    <p:sldId id="283" r:id="rId10"/>
    <p:sldId id="280" r:id="rId11"/>
    <p:sldId id="300" r:id="rId12"/>
    <p:sldId id="291" r:id="rId13"/>
    <p:sldId id="288" r:id="rId14"/>
    <p:sldId id="257" r:id="rId15"/>
    <p:sldId id="266" r:id="rId16"/>
    <p:sldId id="267" r:id="rId17"/>
    <p:sldId id="268" r:id="rId18"/>
    <p:sldId id="297" r:id="rId19"/>
    <p:sldId id="289" r:id="rId20"/>
    <p:sldId id="273" r:id="rId21"/>
    <p:sldId id="290" r:id="rId22"/>
    <p:sldId id="274" r:id="rId23"/>
    <p:sldId id="275" r:id="rId24"/>
    <p:sldId id="298" r:id="rId25"/>
    <p:sldId id="276" r:id="rId26"/>
    <p:sldId id="278" r:id="rId27"/>
    <p:sldId id="279" r:id="rId28"/>
    <p:sldId id="299" r:id="rId29"/>
    <p:sldId id="260" r:id="rId30"/>
    <p:sldId id="270" r:id="rId31"/>
    <p:sldId id="294" r:id="rId32"/>
    <p:sldId id="301" r:id="rId33"/>
    <p:sldId id="258" r:id="rId34"/>
    <p:sldId id="295" r:id="rId35"/>
    <p:sldId id="284" r:id="rId36"/>
    <p:sldId id="285" r:id="rId37"/>
    <p:sldId id="269" r:id="rId38"/>
    <p:sldId id="286" r:id="rId39"/>
    <p:sldId id="281" r:id="rId40"/>
    <p:sldId id="282" r:id="rId41"/>
    <p:sldId id="29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95B"/>
    <a:srgbClr val="3E4A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942"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_rels/data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ata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27">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3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443F90-FC66-4AD9-A347-E9EA77756992}" type="doc">
      <dgm:prSet loTypeId="urn:microsoft.com/office/officeart/2018/2/layout/IconVerticalSolidList" loCatId="icon" qsTypeId="urn:microsoft.com/office/officeart/2005/8/quickstyle/simple1#55" qsCatId="simple" csTypeId="urn:microsoft.com/office/officeart/2005/8/colors/accent1_2#28" csCatId="accent1" phldr="1"/>
      <dgm:spPr/>
      <dgm:t>
        <a:bodyPr/>
        <a:lstStyle/>
        <a:p>
          <a:endParaRPr lang="en-US"/>
        </a:p>
      </dgm:t>
    </dgm:pt>
    <dgm:pt modelId="{89B8C60B-6607-450D-9730-FD679709841E}">
      <dgm:prSet/>
      <dgm:spPr/>
      <dgm:t>
        <a:bodyPr/>
        <a:lstStyle/>
        <a:p>
          <a:r>
            <a:rPr lang="en-US"/>
            <a:t>Creates a deadline for answers</a:t>
          </a:r>
        </a:p>
      </dgm:t>
    </dgm:pt>
    <dgm:pt modelId="{820D16DB-4C63-4297-9FAC-78FB9436D3AA}" type="parTrans" cxnId="{1A15D7BF-8721-401D-9C30-25064F87EE46}">
      <dgm:prSet/>
      <dgm:spPr/>
      <dgm:t>
        <a:bodyPr/>
        <a:lstStyle/>
        <a:p>
          <a:endParaRPr lang="en-US"/>
        </a:p>
      </dgm:t>
    </dgm:pt>
    <dgm:pt modelId="{594F38C7-6765-4AC5-A53B-B4E26C222E94}" type="sibTrans" cxnId="{1A15D7BF-8721-401D-9C30-25064F87EE46}">
      <dgm:prSet/>
      <dgm:spPr/>
      <dgm:t>
        <a:bodyPr/>
        <a:lstStyle/>
        <a:p>
          <a:endParaRPr lang="en-US"/>
        </a:p>
      </dgm:t>
    </dgm:pt>
    <dgm:pt modelId="{63AA3411-0B12-48F6-A2F6-DFE0021BE610}">
      <dgm:prSet/>
      <dgm:spPr/>
      <dgm:t>
        <a:bodyPr/>
        <a:lstStyle/>
        <a:p>
          <a:r>
            <a:rPr lang="en-US"/>
            <a:t>Narrows issues</a:t>
          </a:r>
        </a:p>
      </dgm:t>
    </dgm:pt>
    <dgm:pt modelId="{DFE00BAA-1220-4EA1-8BAC-A85B4BAED4F8}" type="parTrans" cxnId="{D94B9CC7-665E-41AB-9548-8B0C926CDD9C}">
      <dgm:prSet/>
      <dgm:spPr/>
      <dgm:t>
        <a:bodyPr/>
        <a:lstStyle/>
        <a:p>
          <a:endParaRPr lang="en-US"/>
        </a:p>
      </dgm:t>
    </dgm:pt>
    <dgm:pt modelId="{919C81DF-00F0-4CA9-9A27-619C52841BA0}" type="sibTrans" cxnId="{D94B9CC7-665E-41AB-9548-8B0C926CDD9C}">
      <dgm:prSet/>
      <dgm:spPr/>
      <dgm:t>
        <a:bodyPr/>
        <a:lstStyle/>
        <a:p>
          <a:endParaRPr lang="en-US"/>
        </a:p>
      </dgm:t>
    </dgm:pt>
    <dgm:pt modelId="{4B43FA02-EEC3-4AF1-97B6-FBD5D3828FD5}">
      <dgm:prSet/>
      <dgm:spPr/>
      <dgm:t>
        <a:bodyPr/>
        <a:lstStyle/>
        <a:p>
          <a:r>
            <a:rPr lang="en-US"/>
            <a:t>Standard: at minimum, a party must make inquiry of a third party when there is some identity of interest manifested, such as both being parties to the litigation, a present or prior relationship of mutual concerns, or their active cooperation in the litigation, and when there is no manifest or potential conflict between the party and third party.</a:t>
          </a:r>
        </a:p>
      </dgm:t>
    </dgm:pt>
    <dgm:pt modelId="{0641CC64-96AE-44E9-9D01-9228CC073EFE}" type="parTrans" cxnId="{FEE30629-C588-46F8-871C-B826A8C969A8}">
      <dgm:prSet/>
      <dgm:spPr/>
      <dgm:t>
        <a:bodyPr/>
        <a:lstStyle/>
        <a:p>
          <a:endParaRPr lang="en-US"/>
        </a:p>
      </dgm:t>
    </dgm:pt>
    <dgm:pt modelId="{52BD6F51-ACBD-475B-918D-359708D86CF0}" type="sibTrans" cxnId="{FEE30629-C588-46F8-871C-B826A8C969A8}">
      <dgm:prSet/>
      <dgm:spPr/>
      <dgm:t>
        <a:bodyPr/>
        <a:lstStyle/>
        <a:p>
          <a:endParaRPr lang="en-US"/>
        </a:p>
      </dgm:t>
    </dgm:pt>
    <dgm:pt modelId="{6ABF398F-0927-4633-A49A-77554A39D49F}" type="pres">
      <dgm:prSet presAssocID="{4C443F90-FC66-4AD9-A347-E9EA77756992}" presName="root" presStyleCnt="0">
        <dgm:presLayoutVars>
          <dgm:dir/>
          <dgm:resizeHandles val="exact"/>
        </dgm:presLayoutVars>
      </dgm:prSet>
      <dgm:spPr/>
    </dgm:pt>
    <dgm:pt modelId="{D22FC438-0370-4D0C-9A95-76DF5AF5910F}" type="pres">
      <dgm:prSet presAssocID="{89B8C60B-6607-450D-9730-FD679709841E}" presName="compNode" presStyleCnt="0"/>
      <dgm:spPr/>
    </dgm:pt>
    <dgm:pt modelId="{CB760AC1-8B27-4D66-8699-AD69419AED7F}" type="pres">
      <dgm:prSet presAssocID="{89B8C60B-6607-450D-9730-FD679709841E}" presName="bgRect" presStyleLbl="bgShp" presStyleIdx="0" presStyleCnt="3"/>
      <dgm:spPr/>
    </dgm:pt>
    <dgm:pt modelId="{77C01213-D3CA-4BA2-BA2C-F22E68CF9F0A}" type="pres">
      <dgm:prSet presAssocID="{89B8C60B-6607-450D-9730-FD679709841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Issue Tracking"/>
        </a:ext>
      </dgm:extLst>
    </dgm:pt>
    <dgm:pt modelId="{AD8123B5-D3D1-4145-A4F8-E18372AF8ACB}" type="pres">
      <dgm:prSet presAssocID="{89B8C60B-6607-450D-9730-FD679709841E}" presName="spaceRect" presStyleCnt="0"/>
      <dgm:spPr/>
    </dgm:pt>
    <dgm:pt modelId="{65BFF47E-4DC7-4CFD-8B6D-05D81ADC9B95}" type="pres">
      <dgm:prSet presAssocID="{89B8C60B-6607-450D-9730-FD679709841E}" presName="parTx" presStyleLbl="revTx" presStyleIdx="0" presStyleCnt="3">
        <dgm:presLayoutVars>
          <dgm:chMax val="0"/>
          <dgm:chPref val="0"/>
        </dgm:presLayoutVars>
      </dgm:prSet>
      <dgm:spPr/>
    </dgm:pt>
    <dgm:pt modelId="{F8C59583-57DC-4E90-B88C-A1347CCA7E51}" type="pres">
      <dgm:prSet presAssocID="{594F38C7-6765-4AC5-A53B-B4E26C222E94}" presName="sibTrans" presStyleCnt="0"/>
      <dgm:spPr/>
    </dgm:pt>
    <dgm:pt modelId="{401479C2-E343-4D83-BD7D-0D945F9FEF88}" type="pres">
      <dgm:prSet presAssocID="{63AA3411-0B12-48F6-A2F6-DFE0021BE610}" presName="compNode" presStyleCnt="0"/>
      <dgm:spPr/>
    </dgm:pt>
    <dgm:pt modelId="{44FC3693-7683-4616-B346-376C1A41E8A5}" type="pres">
      <dgm:prSet presAssocID="{63AA3411-0B12-48F6-A2F6-DFE0021BE610}" presName="bgRect" presStyleLbl="bgShp" presStyleIdx="1" presStyleCnt="3"/>
      <dgm:spPr/>
    </dgm:pt>
    <dgm:pt modelId="{C86493F7-A4C9-48F8-AF06-3527F041C601}" type="pres">
      <dgm:prSet presAssocID="{63AA3411-0B12-48F6-A2F6-DFE0021BE610}"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ssue"/>
        </a:ext>
      </dgm:extLst>
    </dgm:pt>
    <dgm:pt modelId="{6336DCCB-B5DB-4198-8FEF-E467B673122F}" type="pres">
      <dgm:prSet presAssocID="{63AA3411-0B12-48F6-A2F6-DFE0021BE610}" presName="spaceRect" presStyleCnt="0"/>
      <dgm:spPr/>
    </dgm:pt>
    <dgm:pt modelId="{F5CE1EF4-C4D7-4871-99EB-053B497FFAF6}" type="pres">
      <dgm:prSet presAssocID="{63AA3411-0B12-48F6-A2F6-DFE0021BE610}" presName="parTx" presStyleLbl="revTx" presStyleIdx="1" presStyleCnt="3">
        <dgm:presLayoutVars>
          <dgm:chMax val="0"/>
          <dgm:chPref val="0"/>
        </dgm:presLayoutVars>
      </dgm:prSet>
      <dgm:spPr/>
    </dgm:pt>
    <dgm:pt modelId="{C6560691-67EA-4912-8D98-DCD97003AD2F}" type="pres">
      <dgm:prSet presAssocID="{919C81DF-00F0-4CA9-9A27-619C52841BA0}" presName="sibTrans" presStyleCnt="0"/>
      <dgm:spPr/>
    </dgm:pt>
    <dgm:pt modelId="{BF1D04C6-E754-436A-A472-9C02DD9B87C6}" type="pres">
      <dgm:prSet presAssocID="{4B43FA02-EEC3-4AF1-97B6-FBD5D3828FD5}" presName="compNode" presStyleCnt="0"/>
      <dgm:spPr/>
    </dgm:pt>
    <dgm:pt modelId="{BB595992-5666-4A62-A30C-68EF8929ACE1}" type="pres">
      <dgm:prSet presAssocID="{4B43FA02-EEC3-4AF1-97B6-FBD5D3828FD5}" presName="bgRect" presStyleLbl="bgShp" presStyleIdx="2" presStyleCnt="3"/>
      <dgm:spPr/>
    </dgm:pt>
    <dgm:pt modelId="{7C1F3647-4E84-481B-ADCF-A78ABD6964EF}" type="pres">
      <dgm:prSet presAssocID="{4B43FA02-EEC3-4AF1-97B6-FBD5D3828FD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Relationship"/>
        </a:ext>
      </dgm:extLst>
    </dgm:pt>
    <dgm:pt modelId="{D82805D2-6B22-4826-A2EA-CE7E56D50FBE}" type="pres">
      <dgm:prSet presAssocID="{4B43FA02-EEC3-4AF1-97B6-FBD5D3828FD5}" presName="spaceRect" presStyleCnt="0"/>
      <dgm:spPr/>
    </dgm:pt>
    <dgm:pt modelId="{CFBDDC31-AB09-4D07-A15C-4778E53CAE7A}" type="pres">
      <dgm:prSet presAssocID="{4B43FA02-EEC3-4AF1-97B6-FBD5D3828FD5}" presName="parTx" presStyleLbl="revTx" presStyleIdx="2" presStyleCnt="3">
        <dgm:presLayoutVars>
          <dgm:chMax val="0"/>
          <dgm:chPref val="0"/>
        </dgm:presLayoutVars>
      </dgm:prSet>
      <dgm:spPr/>
    </dgm:pt>
  </dgm:ptLst>
  <dgm:cxnLst>
    <dgm:cxn modelId="{FEE30629-C588-46F8-871C-B826A8C969A8}" srcId="{4C443F90-FC66-4AD9-A347-E9EA77756992}" destId="{4B43FA02-EEC3-4AF1-97B6-FBD5D3828FD5}" srcOrd="2" destOrd="0" parTransId="{0641CC64-96AE-44E9-9D01-9228CC073EFE}" sibTransId="{52BD6F51-ACBD-475B-918D-359708D86CF0}"/>
    <dgm:cxn modelId="{C2226264-6E0A-42BF-853F-DBA64CEDA5C2}" type="presOf" srcId="{63AA3411-0B12-48F6-A2F6-DFE0021BE610}" destId="{F5CE1EF4-C4D7-4871-99EB-053B497FFAF6}" srcOrd="0" destOrd="0" presId="urn:microsoft.com/office/officeart/2018/2/layout/IconVerticalSolidList"/>
    <dgm:cxn modelId="{40F9D3B2-9609-4F99-B74B-FD5FC3DA26D5}" type="presOf" srcId="{4B43FA02-EEC3-4AF1-97B6-FBD5D3828FD5}" destId="{CFBDDC31-AB09-4D07-A15C-4778E53CAE7A}" srcOrd="0" destOrd="0" presId="urn:microsoft.com/office/officeart/2018/2/layout/IconVerticalSolidList"/>
    <dgm:cxn modelId="{1A15D7BF-8721-401D-9C30-25064F87EE46}" srcId="{4C443F90-FC66-4AD9-A347-E9EA77756992}" destId="{89B8C60B-6607-450D-9730-FD679709841E}" srcOrd="0" destOrd="0" parTransId="{820D16DB-4C63-4297-9FAC-78FB9436D3AA}" sibTransId="{594F38C7-6765-4AC5-A53B-B4E26C222E94}"/>
    <dgm:cxn modelId="{D94B9CC7-665E-41AB-9548-8B0C926CDD9C}" srcId="{4C443F90-FC66-4AD9-A347-E9EA77756992}" destId="{63AA3411-0B12-48F6-A2F6-DFE0021BE610}" srcOrd="1" destOrd="0" parTransId="{DFE00BAA-1220-4EA1-8BAC-A85B4BAED4F8}" sibTransId="{919C81DF-00F0-4CA9-9A27-619C52841BA0}"/>
    <dgm:cxn modelId="{A11C74EB-84C0-435B-B102-2E09403287CC}" type="presOf" srcId="{89B8C60B-6607-450D-9730-FD679709841E}" destId="{65BFF47E-4DC7-4CFD-8B6D-05D81ADC9B95}" srcOrd="0" destOrd="0" presId="urn:microsoft.com/office/officeart/2018/2/layout/IconVerticalSolidList"/>
    <dgm:cxn modelId="{F69B01F7-2391-4ACF-BABC-F19740389C0C}" type="presOf" srcId="{4C443F90-FC66-4AD9-A347-E9EA77756992}" destId="{6ABF398F-0927-4633-A49A-77554A39D49F}" srcOrd="0" destOrd="0" presId="urn:microsoft.com/office/officeart/2018/2/layout/IconVerticalSolidList"/>
    <dgm:cxn modelId="{AEC9A1BC-C1C7-46A0-A879-80BC032B05D3}" type="presParOf" srcId="{6ABF398F-0927-4633-A49A-77554A39D49F}" destId="{D22FC438-0370-4D0C-9A95-76DF5AF5910F}" srcOrd="0" destOrd="0" presId="urn:microsoft.com/office/officeart/2018/2/layout/IconVerticalSolidList"/>
    <dgm:cxn modelId="{5F690F30-A16D-4FF8-8D9D-AFCA7990A546}" type="presParOf" srcId="{D22FC438-0370-4D0C-9A95-76DF5AF5910F}" destId="{CB760AC1-8B27-4D66-8699-AD69419AED7F}" srcOrd="0" destOrd="0" presId="urn:microsoft.com/office/officeart/2018/2/layout/IconVerticalSolidList"/>
    <dgm:cxn modelId="{6BDFC394-07DF-47BA-BEBB-5261B3EAB108}" type="presParOf" srcId="{D22FC438-0370-4D0C-9A95-76DF5AF5910F}" destId="{77C01213-D3CA-4BA2-BA2C-F22E68CF9F0A}" srcOrd="1" destOrd="0" presId="urn:microsoft.com/office/officeart/2018/2/layout/IconVerticalSolidList"/>
    <dgm:cxn modelId="{10DC1CD5-F547-495E-B807-F9EBB224E331}" type="presParOf" srcId="{D22FC438-0370-4D0C-9A95-76DF5AF5910F}" destId="{AD8123B5-D3D1-4145-A4F8-E18372AF8ACB}" srcOrd="2" destOrd="0" presId="urn:microsoft.com/office/officeart/2018/2/layout/IconVerticalSolidList"/>
    <dgm:cxn modelId="{E5C376DA-47C8-4FFD-9CF7-D00BD6A01423}" type="presParOf" srcId="{D22FC438-0370-4D0C-9A95-76DF5AF5910F}" destId="{65BFF47E-4DC7-4CFD-8B6D-05D81ADC9B95}" srcOrd="3" destOrd="0" presId="urn:microsoft.com/office/officeart/2018/2/layout/IconVerticalSolidList"/>
    <dgm:cxn modelId="{E04ABCBA-A1B5-42CB-ABDF-F9B685DD6029}" type="presParOf" srcId="{6ABF398F-0927-4633-A49A-77554A39D49F}" destId="{F8C59583-57DC-4E90-B88C-A1347CCA7E51}" srcOrd="1" destOrd="0" presId="urn:microsoft.com/office/officeart/2018/2/layout/IconVerticalSolidList"/>
    <dgm:cxn modelId="{ED567EE2-0027-48B4-AA51-99FD04872D8F}" type="presParOf" srcId="{6ABF398F-0927-4633-A49A-77554A39D49F}" destId="{401479C2-E343-4D83-BD7D-0D945F9FEF88}" srcOrd="2" destOrd="0" presId="urn:microsoft.com/office/officeart/2018/2/layout/IconVerticalSolidList"/>
    <dgm:cxn modelId="{22331ABF-FB21-4C10-9C12-032BA57CA2E4}" type="presParOf" srcId="{401479C2-E343-4D83-BD7D-0D945F9FEF88}" destId="{44FC3693-7683-4616-B346-376C1A41E8A5}" srcOrd="0" destOrd="0" presId="urn:microsoft.com/office/officeart/2018/2/layout/IconVerticalSolidList"/>
    <dgm:cxn modelId="{705E4D59-33C7-4DFA-8615-22BBB56762D9}" type="presParOf" srcId="{401479C2-E343-4D83-BD7D-0D945F9FEF88}" destId="{C86493F7-A4C9-48F8-AF06-3527F041C601}" srcOrd="1" destOrd="0" presId="urn:microsoft.com/office/officeart/2018/2/layout/IconVerticalSolidList"/>
    <dgm:cxn modelId="{76310550-B403-4A5C-AD0F-218D033A8011}" type="presParOf" srcId="{401479C2-E343-4D83-BD7D-0D945F9FEF88}" destId="{6336DCCB-B5DB-4198-8FEF-E467B673122F}" srcOrd="2" destOrd="0" presId="urn:microsoft.com/office/officeart/2018/2/layout/IconVerticalSolidList"/>
    <dgm:cxn modelId="{9D4CBCC8-EA36-485A-AD2A-61E1767CD8B1}" type="presParOf" srcId="{401479C2-E343-4D83-BD7D-0D945F9FEF88}" destId="{F5CE1EF4-C4D7-4871-99EB-053B497FFAF6}" srcOrd="3" destOrd="0" presId="urn:microsoft.com/office/officeart/2018/2/layout/IconVerticalSolidList"/>
    <dgm:cxn modelId="{C79647F2-C0E5-48A0-88ED-1511F5D71BDE}" type="presParOf" srcId="{6ABF398F-0927-4633-A49A-77554A39D49F}" destId="{C6560691-67EA-4912-8D98-DCD97003AD2F}" srcOrd="3" destOrd="0" presId="urn:microsoft.com/office/officeart/2018/2/layout/IconVerticalSolidList"/>
    <dgm:cxn modelId="{6D8E72C4-77A8-4A76-8FE6-7641782C30E2}" type="presParOf" srcId="{6ABF398F-0927-4633-A49A-77554A39D49F}" destId="{BF1D04C6-E754-436A-A472-9C02DD9B87C6}" srcOrd="4" destOrd="0" presId="urn:microsoft.com/office/officeart/2018/2/layout/IconVerticalSolidList"/>
    <dgm:cxn modelId="{C19869F6-1431-4B7C-A9D8-5B3973BB1E96}" type="presParOf" srcId="{BF1D04C6-E754-436A-A472-9C02DD9B87C6}" destId="{BB595992-5666-4A62-A30C-68EF8929ACE1}" srcOrd="0" destOrd="0" presId="urn:microsoft.com/office/officeart/2018/2/layout/IconVerticalSolidList"/>
    <dgm:cxn modelId="{B945B591-5563-4C16-8B1B-C33B1B6CC797}" type="presParOf" srcId="{BF1D04C6-E754-436A-A472-9C02DD9B87C6}" destId="{7C1F3647-4E84-481B-ADCF-A78ABD6964EF}" srcOrd="1" destOrd="0" presId="urn:microsoft.com/office/officeart/2018/2/layout/IconVerticalSolidList"/>
    <dgm:cxn modelId="{6CF7E76A-995A-49EC-AD1B-E54D1FAB692A}" type="presParOf" srcId="{BF1D04C6-E754-436A-A472-9C02DD9B87C6}" destId="{D82805D2-6B22-4826-A2EA-CE7E56D50FBE}" srcOrd="2" destOrd="0" presId="urn:microsoft.com/office/officeart/2018/2/layout/IconVerticalSolidList"/>
    <dgm:cxn modelId="{2E7520D3-46CE-4C6D-8B2E-2FB25A1FC020}" type="presParOf" srcId="{BF1D04C6-E754-436A-A472-9C02DD9B87C6}" destId="{CFBDDC31-AB09-4D07-A15C-4778E53CAE7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641EEA-569B-489E-AA3E-6A8E945A4FF5}" type="doc">
      <dgm:prSet loTypeId="urn:microsoft.com/office/officeart/2018/2/layout/IconVerticalSolidList" loCatId="icon" qsTypeId="urn:microsoft.com/office/officeart/2005/8/quickstyle/simple1#61" qsCatId="simple" csTypeId="urn:microsoft.com/office/officeart/2005/8/colors/accent2_2#27" csCatId="accent2" phldr="1"/>
      <dgm:spPr/>
      <dgm:t>
        <a:bodyPr/>
        <a:lstStyle/>
        <a:p>
          <a:endParaRPr lang="en-US"/>
        </a:p>
      </dgm:t>
    </dgm:pt>
    <dgm:pt modelId="{EA2FAC3A-99FB-48ED-8663-93AAADAA0270}">
      <dgm:prSet/>
      <dgm:spPr/>
      <dgm:t>
        <a:bodyPr/>
        <a:lstStyle/>
        <a:p>
          <a:r>
            <a:rPr lang="en-US"/>
            <a:t>If an answer is simply insufficient, with no evidence of bad faith, the court will likely order the respondent to refile sufficient answers.</a:t>
          </a:r>
        </a:p>
      </dgm:t>
    </dgm:pt>
    <dgm:pt modelId="{F6968958-6FA4-44E9-B43C-9F3D6C0EFE60}" type="parTrans" cxnId="{01E9464E-1006-443E-848F-765C4494EF3B}">
      <dgm:prSet/>
      <dgm:spPr/>
      <dgm:t>
        <a:bodyPr/>
        <a:lstStyle/>
        <a:p>
          <a:endParaRPr lang="en-US"/>
        </a:p>
      </dgm:t>
    </dgm:pt>
    <dgm:pt modelId="{8C50B980-DB2C-4977-A020-1544B6068189}" type="sibTrans" cxnId="{01E9464E-1006-443E-848F-765C4494EF3B}">
      <dgm:prSet/>
      <dgm:spPr/>
      <dgm:t>
        <a:bodyPr/>
        <a:lstStyle/>
        <a:p>
          <a:endParaRPr lang="en-US"/>
        </a:p>
      </dgm:t>
    </dgm:pt>
    <dgm:pt modelId="{3B49BDBA-A26E-4755-9D90-84BBBE650F2D}">
      <dgm:prSet/>
      <dgm:spPr/>
      <dgm:t>
        <a:bodyPr/>
        <a:lstStyle/>
        <a:p>
          <a:r>
            <a:rPr lang="en-US"/>
            <a:t>If an answer is deemed to lack good faith, the court may deem the matter admitted. </a:t>
          </a:r>
        </a:p>
      </dgm:t>
    </dgm:pt>
    <dgm:pt modelId="{058EB805-369C-4A4A-B4C9-511E414F7AAA}" type="parTrans" cxnId="{B7643ACA-A70D-4794-AA67-AED92782017A}">
      <dgm:prSet/>
      <dgm:spPr/>
      <dgm:t>
        <a:bodyPr/>
        <a:lstStyle/>
        <a:p>
          <a:endParaRPr lang="en-US"/>
        </a:p>
      </dgm:t>
    </dgm:pt>
    <dgm:pt modelId="{F47E0C6A-56D3-4026-B09C-54914A0AD1C3}" type="sibTrans" cxnId="{B7643ACA-A70D-4794-AA67-AED92782017A}">
      <dgm:prSet/>
      <dgm:spPr/>
      <dgm:t>
        <a:bodyPr/>
        <a:lstStyle/>
        <a:p>
          <a:endParaRPr lang="en-US"/>
        </a:p>
      </dgm:t>
    </dgm:pt>
    <dgm:pt modelId="{E47E0347-310D-4A15-92FA-615E2B48FBB6}">
      <dgm:prSet/>
      <dgm:spPr/>
      <dgm:t>
        <a:bodyPr/>
        <a:lstStyle/>
        <a:p>
          <a:r>
            <a:rPr lang="en-US"/>
            <a:t>A successful motion to ‘Deem Facts as Admitted’ or ‘Documents as Genuine’, can create an opportunity for at least partial summary judgment on a material issue and potential sanctions, as permitted under FRCP 37.</a:t>
          </a:r>
        </a:p>
      </dgm:t>
    </dgm:pt>
    <dgm:pt modelId="{98C43B60-9794-42BC-892F-E6C972C9DA39}" type="parTrans" cxnId="{56165D74-4755-4AB7-A8ED-B9AD513487AC}">
      <dgm:prSet/>
      <dgm:spPr/>
      <dgm:t>
        <a:bodyPr/>
        <a:lstStyle/>
        <a:p>
          <a:endParaRPr lang="en-US"/>
        </a:p>
      </dgm:t>
    </dgm:pt>
    <dgm:pt modelId="{47958D12-4618-497A-B6C0-4324A318B8DB}" type="sibTrans" cxnId="{56165D74-4755-4AB7-A8ED-B9AD513487AC}">
      <dgm:prSet/>
      <dgm:spPr/>
      <dgm:t>
        <a:bodyPr/>
        <a:lstStyle/>
        <a:p>
          <a:endParaRPr lang="en-US"/>
        </a:p>
      </dgm:t>
    </dgm:pt>
    <dgm:pt modelId="{62C93E88-91C1-4F12-BC32-0D4FBF151FBC}" type="pres">
      <dgm:prSet presAssocID="{82641EEA-569B-489E-AA3E-6A8E945A4FF5}" presName="root" presStyleCnt="0">
        <dgm:presLayoutVars>
          <dgm:dir/>
          <dgm:resizeHandles val="exact"/>
        </dgm:presLayoutVars>
      </dgm:prSet>
      <dgm:spPr/>
    </dgm:pt>
    <dgm:pt modelId="{A5E95269-076F-46DB-BB27-D058F0535983}" type="pres">
      <dgm:prSet presAssocID="{EA2FAC3A-99FB-48ED-8663-93AAADAA0270}" presName="compNode" presStyleCnt="0"/>
      <dgm:spPr/>
    </dgm:pt>
    <dgm:pt modelId="{0BFDCD5B-1FA6-4A3A-860F-D43C49FEBD31}" type="pres">
      <dgm:prSet presAssocID="{EA2FAC3A-99FB-48ED-8663-93AAADAA0270}" presName="bgRect" presStyleLbl="bgShp" presStyleIdx="0" presStyleCnt="3"/>
      <dgm:spPr/>
    </dgm:pt>
    <dgm:pt modelId="{900456AF-32F0-4636-B90F-B4DFF5ADB91F}" type="pres">
      <dgm:prSet presAssocID="{EA2FAC3A-99FB-48ED-8663-93AAADAA027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Irritant"/>
        </a:ext>
      </dgm:extLst>
    </dgm:pt>
    <dgm:pt modelId="{696DCDF8-1004-4781-9DD1-89D4C6B591E1}" type="pres">
      <dgm:prSet presAssocID="{EA2FAC3A-99FB-48ED-8663-93AAADAA0270}" presName="spaceRect" presStyleCnt="0"/>
      <dgm:spPr/>
    </dgm:pt>
    <dgm:pt modelId="{755194BC-3F7B-4C41-B98D-F00FBD713B15}" type="pres">
      <dgm:prSet presAssocID="{EA2FAC3A-99FB-48ED-8663-93AAADAA0270}" presName="parTx" presStyleLbl="revTx" presStyleIdx="0" presStyleCnt="3">
        <dgm:presLayoutVars>
          <dgm:chMax val="0"/>
          <dgm:chPref val="0"/>
        </dgm:presLayoutVars>
      </dgm:prSet>
      <dgm:spPr/>
    </dgm:pt>
    <dgm:pt modelId="{1E549FCA-536C-4A6A-859C-DAB7A203AE53}" type="pres">
      <dgm:prSet presAssocID="{8C50B980-DB2C-4977-A020-1544B6068189}" presName="sibTrans" presStyleCnt="0"/>
      <dgm:spPr/>
    </dgm:pt>
    <dgm:pt modelId="{454EF56A-CF25-4700-9FBC-39091118427F}" type="pres">
      <dgm:prSet presAssocID="{3B49BDBA-A26E-4755-9D90-84BBBE650F2D}" presName="compNode" presStyleCnt="0"/>
      <dgm:spPr/>
    </dgm:pt>
    <dgm:pt modelId="{10AAD789-93A9-45EA-935A-CE85BC729680}" type="pres">
      <dgm:prSet presAssocID="{3B49BDBA-A26E-4755-9D90-84BBBE650F2D}" presName="bgRect" presStyleLbl="bgShp" presStyleIdx="1" presStyleCnt="3"/>
      <dgm:spPr/>
    </dgm:pt>
    <dgm:pt modelId="{B3D942E2-FC36-47E2-9FC4-DB78BA88470B}" type="pres">
      <dgm:prSet presAssocID="{3B49BDBA-A26E-4755-9D90-84BBBE650F2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72109628-5461-4F86-8C5F-53B04634B4F6}" type="pres">
      <dgm:prSet presAssocID="{3B49BDBA-A26E-4755-9D90-84BBBE650F2D}" presName="spaceRect" presStyleCnt="0"/>
      <dgm:spPr/>
    </dgm:pt>
    <dgm:pt modelId="{5B464DA1-F9C1-43FC-B484-306152C2A0FC}" type="pres">
      <dgm:prSet presAssocID="{3B49BDBA-A26E-4755-9D90-84BBBE650F2D}" presName="parTx" presStyleLbl="revTx" presStyleIdx="1" presStyleCnt="3">
        <dgm:presLayoutVars>
          <dgm:chMax val="0"/>
          <dgm:chPref val="0"/>
        </dgm:presLayoutVars>
      </dgm:prSet>
      <dgm:spPr/>
    </dgm:pt>
    <dgm:pt modelId="{B20E14E6-AF22-4233-842B-6A1D8A8DEB96}" type="pres">
      <dgm:prSet presAssocID="{F47E0C6A-56D3-4026-B09C-54914A0AD1C3}" presName="sibTrans" presStyleCnt="0"/>
      <dgm:spPr/>
    </dgm:pt>
    <dgm:pt modelId="{8954948E-0F61-406A-9B27-7CBE596AE10E}" type="pres">
      <dgm:prSet presAssocID="{E47E0347-310D-4A15-92FA-615E2B48FBB6}" presName="compNode" presStyleCnt="0"/>
      <dgm:spPr/>
    </dgm:pt>
    <dgm:pt modelId="{02509129-8D18-4DC6-84D5-2764BCEAF035}" type="pres">
      <dgm:prSet presAssocID="{E47E0347-310D-4A15-92FA-615E2B48FBB6}" presName="bgRect" presStyleLbl="bgShp" presStyleIdx="2" presStyleCnt="3"/>
      <dgm:spPr/>
    </dgm:pt>
    <dgm:pt modelId="{514FED90-DFD8-4136-AE0E-F8571853C26A}" type="pres">
      <dgm:prSet presAssocID="{E47E0347-310D-4A15-92FA-615E2B48FBB6}"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avel"/>
        </a:ext>
      </dgm:extLst>
    </dgm:pt>
    <dgm:pt modelId="{92E205E3-A429-4323-8021-392884A2E5A5}" type="pres">
      <dgm:prSet presAssocID="{E47E0347-310D-4A15-92FA-615E2B48FBB6}" presName="spaceRect" presStyleCnt="0"/>
      <dgm:spPr/>
    </dgm:pt>
    <dgm:pt modelId="{87406D62-E7F0-4FF4-A2FE-A62C4DD4EF62}" type="pres">
      <dgm:prSet presAssocID="{E47E0347-310D-4A15-92FA-615E2B48FBB6}" presName="parTx" presStyleLbl="revTx" presStyleIdx="2" presStyleCnt="3">
        <dgm:presLayoutVars>
          <dgm:chMax val="0"/>
          <dgm:chPref val="0"/>
        </dgm:presLayoutVars>
      </dgm:prSet>
      <dgm:spPr/>
    </dgm:pt>
  </dgm:ptLst>
  <dgm:cxnLst>
    <dgm:cxn modelId="{A192EB03-66AC-4990-BA59-19AEAE4CF8B7}" type="presOf" srcId="{E47E0347-310D-4A15-92FA-615E2B48FBB6}" destId="{87406D62-E7F0-4FF4-A2FE-A62C4DD4EF62}" srcOrd="0" destOrd="0" presId="urn:microsoft.com/office/officeart/2018/2/layout/IconVerticalSolidList"/>
    <dgm:cxn modelId="{BF6F0825-D628-4932-8CF6-FCA80A2129D8}" type="presOf" srcId="{EA2FAC3A-99FB-48ED-8663-93AAADAA0270}" destId="{755194BC-3F7B-4C41-B98D-F00FBD713B15}" srcOrd="0" destOrd="0" presId="urn:microsoft.com/office/officeart/2018/2/layout/IconVerticalSolidList"/>
    <dgm:cxn modelId="{61F4E729-6F05-4DC7-94AA-599277CF8C58}" type="presOf" srcId="{82641EEA-569B-489E-AA3E-6A8E945A4FF5}" destId="{62C93E88-91C1-4F12-BC32-0D4FBF151FBC}" srcOrd="0" destOrd="0" presId="urn:microsoft.com/office/officeart/2018/2/layout/IconVerticalSolidList"/>
    <dgm:cxn modelId="{BB5C985B-B5C2-4643-AF97-E8C4F0C57617}" type="presOf" srcId="{3B49BDBA-A26E-4755-9D90-84BBBE650F2D}" destId="{5B464DA1-F9C1-43FC-B484-306152C2A0FC}" srcOrd="0" destOrd="0" presId="urn:microsoft.com/office/officeart/2018/2/layout/IconVerticalSolidList"/>
    <dgm:cxn modelId="{01E9464E-1006-443E-848F-765C4494EF3B}" srcId="{82641EEA-569B-489E-AA3E-6A8E945A4FF5}" destId="{EA2FAC3A-99FB-48ED-8663-93AAADAA0270}" srcOrd="0" destOrd="0" parTransId="{F6968958-6FA4-44E9-B43C-9F3D6C0EFE60}" sibTransId="{8C50B980-DB2C-4977-A020-1544B6068189}"/>
    <dgm:cxn modelId="{56165D74-4755-4AB7-A8ED-B9AD513487AC}" srcId="{82641EEA-569B-489E-AA3E-6A8E945A4FF5}" destId="{E47E0347-310D-4A15-92FA-615E2B48FBB6}" srcOrd="2" destOrd="0" parTransId="{98C43B60-9794-42BC-892F-E6C972C9DA39}" sibTransId="{47958D12-4618-497A-B6C0-4324A318B8DB}"/>
    <dgm:cxn modelId="{B7643ACA-A70D-4794-AA67-AED92782017A}" srcId="{82641EEA-569B-489E-AA3E-6A8E945A4FF5}" destId="{3B49BDBA-A26E-4755-9D90-84BBBE650F2D}" srcOrd="1" destOrd="0" parTransId="{058EB805-369C-4A4A-B4C9-511E414F7AAA}" sibTransId="{F47E0C6A-56D3-4026-B09C-54914A0AD1C3}"/>
    <dgm:cxn modelId="{305D5DCA-130E-4358-BD07-82653D1C0B4A}" type="presParOf" srcId="{62C93E88-91C1-4F12-BC32-0D4FBF151FBC}" destId="{A5E95269-076F-46DB-BB27-D058F0535983}" srcOrd="0" destOrd="0" presId="urn:microsoft.com/office/officeart/2018/2/layout/IconVerticalSolidList"/>
    <dgm:cxn modelId="{0C9DAF4A-1EA9-470D-9BA0-9748A37E03C0}" type="presParOf" srcId="{A5E95269-076F-46DB-BB27-D058F0535983}" destId="{0BFDCD5B-1FA6-4A3A-860F-D43C49FEBD31}" srcOrd="0" destOrd="0" presId="urn:microsoft.com/office/officeart/2018/2/layout/IconVerticalSolidList"/>
    <dgm:cxn modelId="{2DA75A69-F390-412C-8D3C-1AB6EE9FEE39}" type="presParOf" srcId="{A5E95269-076F-46DB-BB27-D058F0535983}" destId="{900456AF-32F0-4636-B90F-B4DFF5ADB91F}" srcOrd="1" destOrd="0" presId="urn:microsoft.com/office/officeart/2018/2/layout/IconVerticalSolidList"/>
    <dgm:cxn modelId="{3267D29D-7B21-49F7-801A-B36EB846C32C}" type="presParOf" srcId="{A5E95269-076F-46DB-BB27-D058F0535983}" destId="{696DCDF8-1004-4781-9DD1-89D4C6B591E1}" srcOrd="2" destOrd="0" presId="urn:microsoft.com/office/officeart/2018/2/layout/IconVerticalSolidList"/>
    <dgm:cxn modelId="{203A8777-090E-4F41-88C2-85B348AEAB3B}" type="presParOf" srcId="{A5E95269-076F-46DB-BB27-D058F0535983}" destId="{755194BC-3F7B-4C41-B98D-F00FBD713B15}" srcOrd="3" destOrd="0" presId="urn:microsoft.com/office/officeart/2018/2/layout/IconVerticalSolidList"/>
    <dgm:cxn modelId="{8868B037-87C1-4366-BC0A-00347FDDD3D7}" type="presParOf" srcId="{62C93E88-91C1-4F12-BC32-0D4FBF151FBC}" destId="{1E549FCA-536C-4A6A-859C-DAB7A203AE53}" srcOrd="1" destOrd="0" presId="urn:microsoft.com/office/officeart/2018/2/layout/IconVerticalSolidList"/>
    <dgm:cxn modelId="{45844956-11B6-42E4-BD49-DD301A0FDE43}" type="presParOf" srcId="{62C93E88-91C1-4F12-BC32-0D4FBF151FBC}" destId="{454EF56A-CF25-4700-9FBC-39091118427F}" srcOrd="2" destOrd="0" presId="urn:microsoft.com/office/officeart/2018/2/layout/IconVerticalSolidList"/>
    <dgm:cxn modelId="{7F7B763E-0FFA-44DB-93EB-478E3875E441}" type="presParOf" srcId="{454EF56A-CF25-4700-9FBC-39091118427F}" destId="{10AAD789-93A9-45EA-935A-CE85BC729680}" srcOrd="0" destOrd="0" presId="urn:microsoft.com/office/officeart/2018/2/layout/IconVerticalSolidList"/>
    <dgm:cxn modelId="{E029E79B-E199-4207-8ABE-B9C2CBFB8D07}" type="presParOf" srcId="{454EF56A-CF25-4700-9FBC-39091118427F}" destId="{B3D942E2-FC36-47E2-9FC4-DB78BA88470B}" srcOrd="1" destOrd="0" presId="urn:microsoft.com/office/officeart/2018/2/layout/IconVerticalSolidList"/>
    <dgm:cxn modelId="{D92A0253-AEA0-4436-A680-7B77A4365597}" type="presParOf" srcId="{454EF56A-CF25-4700-9FBC-39091118427F}" destId="{72109628-5461-4F86-8C5F-53B04634B4F6}" srcOrd="2" destOrd="0" presId="urn:microsoft.com/office/officeart/2018/2/layout/IconVerticalSolidList"/>
    <dgm:cxn modelId="{9FE8049C-37AA-43D4-9CF1-B5EB1A940084}" type="presParOf" srcId="{454EF56A-CF25-4700-9FBC-39091118427F}" destId="{5B464DA1-F9C1-43FC-B484-306152C2A0FC}" srcOrd="3" destOrd="0" presId="urn:microsoft.com/office/officeart/2018/2/layout/IconVerticalSolidList"/>
    <dgm:cxn modelId="{B323C7F7-6A89-40D8-BE3D-CDCFCDAF9E2A}" type="presParOf" srcId="{62C93E88-91C1-4F12-BC32-0D4FBF151FBC}" destId="{B20E14E6-AF22-4233-842B-6A1D8A8DEB96}" srcOrd="3" destOrd="0" presId="urn:microsoft.com/office/officeart/2018/2/layout/IconVerticalSolidList"/>
    <dgm:cxn modelId="{35A3718B-DC24-4EAF-A89F-1E9C8D0D1FF0}" type="presParOf" srcId="{62C93E88-91C1-4F12-BC32-0D4FBF151FBC}" destId="{8954948E-0F61-406A-9B27-7CBE596AE10E}" srcOrd="4" destOrd="0" presId="urn:microsoft.com/office/officeart/2018/2/layout/IconVerticalSolidList"/>
    <dgm:cxn modelId="{9F057798-DA62-45CA-A36B-CF891D9F5ED8}" type="presParOf" srcId="{8954948E-0F61-406A-9B27-7CBE596AE10E}" destId="{02509129-8D18-4DC6-84D5-2764BCEAF035}" srcOrd="0" destOrd="0" presId="urn:microsoft.com/office/officeart/2018/2/layout/IconVerticalSolidList"/>
    <dgm:cxn modelId="{5AE32F48-DE2E-4DB8-966E-59AADFAFA74F}" type="presParOf" srcId="{8954948E-0F61-406A-9B27-7CBE596AE10E}" destId="{514FED90-DFD8-4136-AE0E-F8571853C26A}" srcOrd="1" destOrd="0" presId="urn:microsoft.com/office/officeart/2018/2/layout/IconVerticalSolidList"/>
    <dgm:cxn modelId="{F3E89D96-D6EE-4C1A-8A19-B24BC31B83D4}" type="presParOf" srcId="{8954948E-0F61-406A-9B27-7CBE596AE10E}" destId="{92E205E3-A429-4323-8021-392884A2E5A5}" srcOrd="2" destOrd="0" presId="urn:microsoft.com/office/officeart/2018/2/layout/IconVerticalSolidList"/>
    <dgm:cxn modelId="{3CD575A6-6199-4954-8EBA-D00C39288BF8}" type="presParOf" srcId="{8954948E-0F61-406A-9B27-7CBE596AE10E}" destId="{87406D62-E7F0-4FF4-A2FE-A62C4DD4EF6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A1A5C6-5666-42B4-975B-1CB346110841}" type="doc">
      <dgm:prSet loTypeId="urn:microsoft.com/office/officeart/2005/8/layout/vProcess5" loCatId="process" qsTypeId="urn:microsoft.com/office/officeart/2005/8/quickstyle/simple2#20" qsCatId="simple" csTypeId="urn:microsoft.com/office/officeart/2005/8/colors/accent2_2#34" csCatId="accent2"/>
      <dgm:spPr/>
      <dgm:t>
        <a:bodyPr/>
        <a:lstStyle/>
        <a:p>
          <a:endParaRPr lang="en-US"/>
        </a:p>
      </dgm:t>
    </dgm:pt>
    <dgm:pt modelId="{58BCCB41-3B6D-477A-816F-3EEB86B9F6A4}">
      <dgm:prSet/>
      <dgm:spPr/>
      <dgm:t>
        <a:bodyPr/>
        <a:lstStyle/>
        <a:p>
          <a:r>
            <a:rPr lang="en-US"/>
            <a:t>Rule 1.517(3)(b) allows sanctions for failure to admit facts unless reasonable grounds exist for the denial.</a:t>
          </a:r>
        </a:p>
      </dgm:t>
    </dgm:pt>
    <dgm:pt modelId="{313C35B9-E563-4B89-9F09-ADA44DC8BEA3}" type="parTrans" cxnId="{F175CF66-BEA7-48AE-B0A8-FE5FFF680079}">
      <dgm:prSet/>
      <dgm:spPr/>
      <dgm:t>
        <a:bodyPr/>
        <a:lstStyle/>
        <a:p>
          <a:endParaRPr lang="en-US"/>
        </a:p>
      </dgm:t>
    </dgm:pt>
    <dgm:pt modelId="{28E21CD3-97AA-49A1-8224-56FCFA2D349E}" type="sibTrans" cxnId="{F175CF66-BEA7-48AE-B0A8-FE5FFF680079}">
      <dgm:prSet/>
      <dgm:spPr/>
      <dgm:t>
        <a:bodyPr/>
        <a:lstStyle/>
        <a:p>
          <a:endParaRPr lang="en-US"/>
        </a:p>
      </dgm:t>
    </dgm:pt>
    <dgm:pt modelId="{B2C9146E-7546-4E83-9A15-88DD657120A4}">
      <dgm:prSet/>
      <dgm:spPr/>
      <dgm:t>
        <a:bodyPr/>
        <a:lstStyle/>
        <a:p>
          <a:r>
            <a:rPr lang="en-US"/>
            <a:t>Plaintiff requested defendant admit three requests that would have disregarded the need for trial </a:t>
          </a:r>
        </a:p>
      </dgm:t>
    </dgm:pt>
    <dgm:pt modelId="{99707ED3-B01B-48DC-A18C-C47F3CE2392D}" type="parTrans" cxnId="{39A5E18E-2E6C-4CDB-AB31-6B66CC9AF6EF}">
      <dgm:prSet/>
      <dgm:spPr/>
      <dgm:t>
        <a:bodyPr/>
        <a:lstStyle/>
        <a:p>
          <a:endParaRPr lang="en-US"/>
        </a:p>
      </dgm:t>
    </dgm:pt>
    <dgm:pt modelId="{9D281253-0913-42C7-8CB8-639E9FA7C329}" type="sibTrans" cxnId="{39A5E18E-2E6C-4CDB-AB31-6B66CC9AF6EF}">
      <dgm:prSet/>
      <dgm:spPr/>
      <dgm:t>
        <a:bodyPr/>
        <a:lstStyle/>
        <a:p>
          <a:endParaRPr lang="en-US"/>
        </a:p>
      </dgm:t>
    </dgm:pt>
    <dgm:pt modelId="{9B45B827-B8BE-4174-A9C2-8F0988073FAC}">
      <dgm:prSet/>
      <dgm:spPr/>
      <dgm:t>
        <a:bodyPr/>
        <a:lstStyle/>
        <a:p>
          <a:r>
            <a:rPr lang="en-US"/>
            <a:t>Court held that there was at least a "colorable basis for the denials made" making sanctions improper. </a:t>
          </a:r>
        </a:p>
      </dgm:t>
    </dgm:pt>
    <dgm:pt modelId="{8012359C-75BB-4DD5-8A7C-40406115DD6F}" type="parTrans" cxnId="{794E7EF6-3CFB-434A-B6ED-EEA1CF579D7C}">
      <dgm:prSet/>
      <dgm:spPr/>
      <dgm:t>
        <a:bodyPr/>
        <a:lstStyle/>
        <a:p>
          <a:endParaRPr lang="en-US"/>
        </a:p>
      </dgm:t>
    </dgm:pt>
    <dgm:pt modelId="{6A302D3D-5D45-42FF-BC55-B0AE88C9E7D5}" type="sibTrans" cxnId="{794E7EF6-3CFB-434A-B6ED-EEA1CF579D7C}">
      <dgm:prSet/>
      <dgm:spPr/>
      <dgm:t>
        <a:bodyPr/>
        <a:lstStyle/>
        <a:p>
          <a:endParaRPr lang="en-US"/>
        </a:p>
      </dgm:t>
    </dgm:pt>
    <dgm:pt modelId="{F1B2551E-57AD-4995-ABCD-04BA2EAD890E}" type="pres">
      <dgm:prSet presAssocID="{A7A1A5C6-5666-42B4-975B-1CB346110841}" presName="outerComposite" presStyleCnt="0">
        <dgm:presLayoutVars>
          <dgm:chMax val="5"/>
          <dgm:dir/>
          <dgm:resizeHandles val="exact"/>
        </dgm:presLayoutVars>
      </dgm:prSet>
      <dgm:spPr/>
    </dgm:pt>
    <dgm:pt modelId="{7AE22816-1E26-4633-AB93-67FD227BBD89}" type="pres">
      <dgm:prSet presAssocID="{A7A1A5C6-5666-42B4-975B-1CB346110841}" presName="dummyMaxCanvas" presStyleCnt="0">
        <dgm:presLayoutVars/>
      </dgm:prSet>
      <dgm:spPr/>
    </dgm:pt>
    <dgm:pt modelId="{3AA5658C-C207-44FD-996A-452A4AB532A0}" type="pres">
      <dgm:prSet presAssocID="{A7A1A5C6-5666-42B4-975B-1CB346110841}" presName="TwoNodes_1" presStyleLbl="node1" presStyleIdx="0" presStyleCnt="2">
        <dgm:presLayoutVars>
          <dgm:bulletEnabled val="1"/>
        </dgm:presLayoutVars>
      </dgm:prSet>
      <dgm:spPr/>
    </dgm:pt>
    <dgm:pt modelId="{3B74BBEC-9BE3-4F91-92A0-31284871B452}" type="pres">
      <dgm:prSet presAssocID="{A7A1A5C6-5666-42B4-975B-1CB346110841}" presName="TwoNodes_2" presStyleLbl="node1" presStyleIdx="1" presStyleCnt="2">
        <dgm:presLayoutVars>
          <dgm:bulletEnabled val="1"/>
        </dgm:presLayoutVars>
      </dgm:prSet>
      <dgm:spPr/>
    </dgm:pt>
    <dgm:pt modelId="{BE9178A1-946E-4E4D-A7E6-1C78A077EBA2}" type="pres">
      <dgm:prSet presAssocID="{A7A1A5C6-5666-42B4-975B-1CB346110841}" presName="TwoConn_1-2" presStyleLbl="fgAccFollowNode1" presStyleIdx="0" presStyleCnt="1">
        <dgm:presLayoutVars>
          <dgm:bulletEnabled val="1"/>
        </dgm:presLayoutVars>
      </dgm:prSet>
      <dgm:spPr/>
    </dgm:pt>
    <dgm:pt modelId="{AAAC382F-B5EC-47BE-BE3F-DF33C886438E}" type="pres">
      <dgm:prSet presAssocID="{A7A1A5C6-5666-42B4-975B-1CB346110841}" presName="TwoNodes_1_text" presStyleLbl="node1" presStyleIdx="1" presStyleCnt="2">
        <dgm:presLayoutVars>
          <dgm:bulletEnabled val="1"/>
        </dgm:presLayoutVars>
      </dgm:prSet>
      <dgm:spPr/>
    </dgm:pt>
    <dgm:pt modelId="{F95FAAC3-795E-4AF6-9248-DE275AEA152A}" type="pres">
      <dgm:prSet presAssocID="{A7A1A5C6-5666-42B4-975B-1CB346110841}" presName="TwoNodes_2_text" presStyleLbl="node1" presStyleIdx="1" presStyleCnt="2">
        <dgm:presLayoutVars>
          <dgm:bulletEnabled val="1"/>
        </dgm:presLayoutVars>
      </dgm:prSet>
      <dgm:spPr/>
    </dgm:pt>
  </dgm:ptLst>
  <dgm:cxnLst>
    <dgm:cxn modelId="{83DEBD09-B3B5-4F14-9408-E85C5D25D514}" type="presOf" srcId="{B2C9146E-7546-4E83-9A15-88DD657120A4}" destId="{AAAC382F-B5EC-47BE-BE3F-DF33C886438E}" srcOrd="1" destOrd="1" presId="urn:microsoft.com/office/officeart/2005/8/layout/vProcess5"/>
    <dgm:cxn modelId="{69264219-B0A3-448E-9FD4-2D47F5DD088C}" type="presOf" srcId="{9B45B827-B8BE-4174-A9C2-8F0988073FAC}" destId="{F95FAAC3-795E-4AF6-9248-DE275AEA152A}" srcOrd="1" destOrd="0" presId="urn:microsoft.com/office/officeart/2005/8/layout/vProcess5"/>
    <dgm:cxn modelId="{E4234834-5EA2-439A-A109-1987D88619F3}" type="presOf" srcId="{58BCCB41-3B6D-477A-816F-3EEB86B9F6A4}" destId="{AAAC382F-B5EC-47BE-BE3F-DF33C886438E}" srcOrd="1" destOrd="0" presId="urn:microsoft.com/office/officeart/2005/8/layout/vProcess5"/>
    <dgm:cxn modelId="{B55C1B41-C7FF-46DA-A812-F8D31ADA4623}" type="presOf" srcId="{9B45B827-B8BE-4174-A9C2-8F0988073FAC}" destId="{3B74BBEC-9BE3-4F91-92A0-31284871B452}" srcOrd="0" destOrd="0" presId="urn:microsoft.com/office/officeart/2005/8/layout/vProcess5"/>
    <dgm:cxn modelId="{F175CF66-BEA7-48AE-B0A8-FE5FFF680079}" srcId="{A7A1A5C6-5666-42B4-975B-1CB346110841}" destId="{58BCCB41-3B6D-477A-816F-3EEB86B9F6A4}" srcOrd="0" destOrd="0" parTransId="{313C35B9-E563-4B89-9F09-ADA44DC8BEA3}" sibTransId="{28E21CD3-97AA-49A1-8224-56FCFA2D349E}"/>
    <dgm:cxn modelId="{51B76350-D2FF-46ED-9A20-1794D36AC817}" type="presOf" srcId="{B2C9146E-7546-4E83-9A15-88DD657120A4}" destId="{3AA5658C-C207-44FD-996A-452A4AB532A0}" srcOrd="0" destOrd="1" presId="urn:microsoft.com/office/officeart/2005/8/layout/vProcess5"/>
    <dgm:cxn modelId="{D8CB0154-25CA-44BF-9FCD-673B4C3AAB1C}" type="presOf" srcId="{58BCCB41-3B6D-477A-816F-3EEB86B9F6A4}" destId="{3AA5658C-C207-44FD-996A-452A4AB532A0}" srcOrd="0" destOrd="0" presId="urn:microsoft.com/office/officeart/2005/8/layout/vProcess5"/>
    <dgm:cxn modelId="{45F5E579-575F-4068-A66C-AC211BBFDD1B}" type="presOf" srcId="{28E21CD3-97AA-49A1-8224-56FCFA2D349E}" destId="{BE9178A1-946E-4E4D-A7E6-1C78A077EBA2}" srcOrd="0" destOrd="0" presId="urn:microsoft.com/office/officeart/2005/8/layout/vProcess5"/>
    <dgm:cxn modelId="{3D4A5081-49EF-4EA3-BD9F-B8C6FE718E0D}" type="presOf" srcId="{A7A1A5C6-5666-42B4-975B-1CB346110841}" destId="{F1B2551E-57AD-4995-ABCD-04BA2EAD890E}" srcOrd="0" destOrd="0" presId="urn:microsoft.com/office/officeart/2005/8/layout/vProcess5"/>
    <dgm:cxn modelId="{39A5E18E-2E6C-4CDB-AB31-6B66CC9AF6EF}" srcId="{58BCCB41-3B6D-477A-816F-3EEB86B9F6A4}" destId="{B2C9146E-7546-4E83-9A15-88DD657120A4}" srcOrd="0" destOrd="0" parTransId="{99707ED3-B01B-48DC-A18C-C47F3CE2392D}" sibTransId="{9D281253-0913-42C7-8CB8-639E9FA7C329}"/>
    <dgm:cxn modelId="{794E7EF6-3CFB-434A-B6ED-EEA1CF579D7C}" srcId="{A7A1A5C6-5666-42B4-975B-1CB346110841}" destId="{9B45B827-B8BE-4174-A9C2-8F0988073FAC}" srcOrd="1" destOrd="0" parTransId="{8012359C-75BB-4DD5-8A7C-40406115DD6F}" sibTransId="{6A302D3D-5D45-42FF-BC55-B0AE88C9E7D5}"/>
    <dgm:cxn modelId="{51E9B6EB-FEEE-4F21-B959-EF77ACF954CF}" type="presParOf" srcId="{F1B2551E-57AD-4995-ABCD-04BA2EAD890E}" destId="{7AE22816-1E26-4633-AB93-67FD227BBD89}" srcOrd="0" destOrd="0" presId="urn:microsoft.com/office/officeart/2005/8/layout/vProcess5"/>
    <dgm:cxn modelId="{AC64E7D4-59A9-4196-8C99-873068D6299C}" type="presParOf" srcId="{F1B2551E-57AD-4995-ABCD-04BA2EAD890E}" destId="{3AA5658C-C207-44FD-996A-452A4AB532A0}" srcOrd="1" destOrd="0" presId="urn:microsoft.com/office/officeart/2005/8/layout/vProcess5"/>
    <dgm:cxn modelId="{47BAA8C3-1F61-4644-85C5-863BFF49ACED}" type="presParOf" srcId="{F1B2551E-57AD-4995-ABCD-04BA2EAD890E}" destId="{3B74BBEC-9BE3-4F91-92A0-31284871B452}" srcOrd="2" destOrd="0" presId="urn:microsoft.com/office/officeart/2005/8/layout/vProcess5"/>
    <dgm:cxn modelId="{8D015D80-1DE1-4FFD-9EB3-859A0E7BBC43}" type="presParOf" srcId="{F1B2551E-57AD-4995-ABCD-04BA2EAD890E}" destId="{BE9178A1-946E-4E4D-A7E6-1C78A077EBA2}" srcOrd="3" destOrd="0" presId="urn:microsoft.com/office/officeart/2005/8/layout/vProcess5"/>
    <dgm:cxn modelId="{9DD58DE8-710D-4CA1-A79D-16F7E6AE84CE}" type="presParOf" srcId="{F1B2551E-57AD-4995-ABCD-04BA2EAD890E}" destId="{AAAC382F-B5EC-47BE-BE3F-DF33C886438E}" srcOrd="4" destOrd="0" presId="urn:microsoft.com/office/officeart/2005/8/layout/vProcess5"/>
    <dgm:cxn modelId="{A926DB4D-2BF2-4CAB-B6DE-AA943EA22091}" type="presParOf" srcId="{F1B2551E-57AD-4995-ABCD-04BA2EAD890E}" destId="{F95FAAC3-795E-4AF6-9248-DE275AEA152A}"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60AC1-8B27-4D66-8699-AD69419AED7F}">
      <dsp:nvSpPr>
        <dsp:cNvPr id="0" name=""/>
        <dsp:cNvSpPr/>
      </dsp:nvSpPr>
      <dsp:spPr>
        <a:xfrm>
          <a:off x="0" y="457"/>
          <a:ext cx="10515600" cy="10708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C01213-D3CA-4BA2-BA2C-F22E68CF9F0A}">
      <dsp:nvSpPr>
        <dsp:cNvPr id="0" name=""/>
        <dsp:cNvSpPr/>
      </dsp:nvSpPr>
      <dsp:spPr>
        <a:xfrm>
          <a:off x="323945" y="241408"/>
          <a:ext cx="588991" cy="5889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BFF47E-4DC7-4CFD-8B6D-05D81ADC9B95}">
      <dsp:nvSpPr>
        <dsp:cNvPr id="0" name=""/>
        <dsp:cNvSpPr/>
      </dsp:nvSpPr>
      <dsp:spPr>
        <a:xfrm>
          <a:off x="1236881" y="457"/>
          <a:ext cx="9278718" cy="1070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336" tIns="113336" rIns="113336" bIns="113336" numCol="1" spcCol="1270" anchor="ctr" anchorCtr="0">
          <a:noAutofit/>
        </a:bodyPr>
        <a:lstStyle/>
        <a:p>
          <a:pPr marL="0" lvl="0" indent="0" algn="l" defTabSz="666750">
            <a:lnSpc>
              <a:spcPct val="90000"/>
            </a:lnSpc>
            <a:spcBef>
              <a:spcPct val="0"/>
            </a:spcBef>
            <a:spcAft>
              <a:spcPct val="35000"/>
            </a:spcAft>
            <a:buNone/>
          </a:pPr>
          <a:r>
            <a:rPr lang="en-US" sz="1500" kern="1200"/>
            <a:t>Creates a deadline for answers</a:t>
          </a:r>
        </a:p>
      </dsp:txBody>
      <dsp:txXfrm>
        <a:off x="1236881" y="457"/>
        <a:ext cx="9278718" cy="1070892"/>
      </dsp:txXfrm>
    </dsp:sp>
    <dsp:sp modelId="{44FC3693-7683-4616-B346-376C1A41E8A5}">
      <dsp:nvSpPr>
        <dsp:cNvPr id="0" name=""/>
        <dsp:cNvSpPr/>
      </dsp:nvSpPr>
      <dsp:spPr>
        <a:xfrm>
          <a:off x="0" y="1339073"/>
          <a:ext cx="10515600" cy="10708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6493F7-A4C9-48F8-AF06-3527F041C601}">
      <dsp:nvSpPr>
        <dsp:cNvPr id="0" name=""/>
        <dsp:cNvSpPr/>
      </dsp:nvSpPr>
      <dsp:spPr>
        <a:xfrm>
          <a:off x="323945" y="1580024"/>
          <a:ext cx="588991" cy="5889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CE1EF4-C4D7-4871-99EB-053B497FFAF6}">
      <dsp:nvSpPr>
        <dsp:cNvPr id="0" name=""/>
        <dsp:cNvSpPr/>
      </dsp:nvSpPr>
      <dsp:spPr>
        <a:xfrm>
          <a:off x="1236881" y="1339073"/>
          <a:ext cx="9278718" cy="1070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336" tIns="113336" rIns="113336" bIns="113336" numCol="1" spcCol="1270" anchor="ctr" anchorCtr="0">
          <a:noAutofit/>
        </a:bodyPr>
        <a:lstStyle/>
        <a:p>
          <a:pPr marL="0" lvl="0" indent="0" algn="l" defTabSz="666750">
            <a:lnSpc>
              <a:spcPct val="90000"/>
            </a:lnSpc>
            <a:spcBef>
              <a:spcPct val="0"/>
            </a:spcBef>
            <a:spcAft>
              <a:spcPct val="35000"/>
            </a:spcAft>
            <a:buNone/>
          </a:pPr>
          <a:r>
            <a:rPr lang="en-US" sz="1500" kern="1200"/>
            <a:t>Narrows issues</a:t>
          </a:r>
        </a:p>
      </dsp:txBody>
      <dsp:txXfrm>
        <a:off x="1236881" y="1339073"/>
        <a:ext cx="9278718" cy="1070892"/>
      </dsp:txXfrm>
    </dsp:sp>
    <dsp:sp modelId="{BB595992-5666-4A62-A30C-68EF8929ACE1}">
      <dsp:nvSpPr>
        <dsp:cNvPr id="0" name=""/>
        <dsp:cNvSpPr/>
      </dsp:nvSpPr>
      <dsp:spPr>
        <a:xfrm>
          <a:off x="0" y="2677689"/>
          <a:ext cx="10515600" cy="10708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1F3647-4E84-481B-ADCF-A78ABD6964EF}">
      <dsp:nvSpPr>
        <dsp:cNvPr id="0" name=""/>
        <dsp:cNvSpPr/>
      </dsp:nvSpPr>
      <dsp:spPr>
        <a:xfrm>
          <a:off x="323945" y="2918640"/>
          <a:ext cx="588991" cy="5889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BDDC31-AB09-4D07-A15C-4778E53CAE7A}">
      <dsp:nvSpPr>
        <dsp:cNvPr id="0" name=""/>
        <dsp:cNvSpPr/>
      </dsp:nvSpPr>
      <dsp:spPr>
        <a:xfrm>
          <a:off x="1236881" y="2677689"/>
          <a:ext cx="9278718" cy="1070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336" tIns="113336" rIns="113336" bIns="113336" numCol="1" spcCol="1270" anchor="ctr" anchorCtr="0">
          <a:noAutofit/>
        </a:bodyPr>
        <a:lstStyle/>
        <a:p>
          <a:pPr marL="0" lvl="0" indent="0" algn="l" defTabSz="666750">
            <a:lnSpc>
              <a:spcPct val="90000"/>
            </a:lnSpc>
            <a:spcBef>
              <a:spcPct val="0"/>
            </a:spcBef>
            <a:spcAft>
              <a:spcPct val="35000"/>
            </a:spcAft>
            <a:buNone/>
          </a:pPr>
          <a:r>
            <a:rPr lang="en-US" sz="1500" kern="1200"/>
            <a:t>Standard: at minimum, a party must make inquiry of a third party when there is some identity of interest manifested, such as both being parties to the litigation, a present or prior relationship of mutual concerns, or their active cooperation in the litigation, and when there is no manifest or potential conflict between the party and third party.</a:t>
          </a:r>
        </a:p>
      </dsp:txBody>
      <dsp:txXfrm>
        <a:off x="1236881" y="2677689"/>
        <a:ext cx="9278718" cy="10708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DCD5B-1FA6-4A3A-860F-D43C49FEBD31}">
      <dsp:nvSpPr>
        <dsp:cNvPr id="0" name=""/>
        <dsp:cNvSpPr/>
      </dsp:nvSpPr>
      <dsp:spPr>
        <a:xfrm>
          <a:off x="0" y="457"/>
          <a:ext cx="10515600" cy="107089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0456AF-32F0-4636-B90F-B4DFF5ADB91F}">
      <dsp:nvSpPr>
        <dsp:cNvPr id="0" name=""/>
        <dsp:cNvSpPr/>
      </dsp:nvSpPr>
      <dsp:spPr>
        <a:xfrm>
          <a:off x="323945" y="241408"/>
          <a:ext cx="588991" cy="5889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5194BC-3F7B-4C41-B98D-F00FBD713B15}">
      <dsp:nvSpPr>
        <dsp:cNvPr id="0" name=""/>
        <dsp:cNvSpPr/>
      </dsp:nvSpPr>
      <dsp:spPr>
        <a:xfrm>
          <a:off x="1236881" y="457"/>
          <a:ext cx="9278718" cy="1070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336" tIns="113336" rIns="113336" bIns="113336" numCol="1" spcCol="1270" anchor="ctr" anchorCtr="0">
          <a:noAutofit/>
        </a:bodyPr>
        <a:lstStyle/>
        <a:p>
          <a:pPr marL="0" lvl="0" indent="0" algn="l" defTabSz="889000">
            <a:lnSpc>
              <a:spcPct val="90000"/>
            </a:lnSpc>
            <a:spcBef>
              <a:spcPct val="0"/>
            </a:spcBef>
            <a:spcAft>
              <a:spcPct val="35000"/>
            </a:spcAft>
            <a:buNone/>
          </a:pPr>
          <a:r>
            <a:rPr lang="en-US" sz="2000" kern="1200"/>
            <a:t>If an answer is simply insufficient, with no evidence of bad faith, the court will likely order the respondent to refile sufficient answers.</a:t>
          </a:r>
        </a:p>
      </dsp:txBody>
      <dsp:txXfrm>
        <a:off x="1236881" y="457"/>
        <a:ext cx="9278718" cy="1070892"/>
      </dsp:txXfrm>
    </dsp:sp>
    <dsp:sp modelId="{10AAD789-93A9-45EA-935A-CE85BC729680}">
      <dsp:nvSpPr>
        <dsp:cNvPr id="0" name=""/>
        <dsp:cNvSpPr/>
      </dsp:nvSpPr>
      <dsp:spPr>
        <a:xfrm>
          <a:off x="0" y="1339073"/>
          <a:ext cx="10515600" cy="107089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D942E2-FC36-47E2-9FC4-DB78BA88470B}">
      <dsp:nvSpPr>
        <dsp:cNvPr id="0" name=""/>
        <dsp:cNvSpPr/>
      </dsp:nvSpPr>
      <dsp:spPr>
        <a:xfrm>
          <a:off x="323945" y="1580024"/>
          <a:ext cx="588991" cy="5889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464DA1-F9C1-43FC-B484-306152C2A0FC}">
      <dsp:nvSpPr>
        <dsp:cNvPr id="0" name=""/>
        <dsp:cNvSpPr/>
      </dsp:nvSpPr>
      <dsp:spPr>
        <a:xfrm>
          <a:off x="1236881" y="1339073"/>
          <a:ext cx="9278718" cy="1070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336" tIns="113336" rIns="113336" bIns="113336" numCol="1" spcCol="1270" anchor="ctr" anchorCtr="0">
          <a:noAutofit/>
        </a:bodyPr>
        <a:lstStyle/>
        <a:p>
          <a:pPr marL="0" lvl="0" indent="0" algn="l" defTabSz="889000">
            <a:lnSpc>
              <a:spcPct val="90000"/>
            </a:lnSpc>
            <a:spcBef>
              <a:spcPct val="0"/>
            </a:spcBef>
            <a:spcAft>
              <a:spcPct val="35000"/>
            </a:spcAft>
            <a:buNone/>
          </a:pPr>
          <a:r>
            <a:rPr lang="en-US" sz="2000" kern="1200"/>
            <a:t>If an answer is deemed to lack good faith, the court may deem the matter admitted. </a:t>
          </a:r>
        </a:p>
      </dsp:txBody>
      <dsp:txXfrm>
        <a:off x="1236881" y="1339073"/>
        <a:ext cx="9278718" cy="1070892"/>
      </dsp:txXfrm>
    </dsp:sp>
    <dsp:sp modelId="{02509129-8D18-4DC6-84D5-2764BCEAF035}">
      <dsp:nvSpPr>
        <dsp:cNvPr id="0" name=""/>
        <dsp:cNvSpPr/>
      </dsp:nvSpPr>
      <dsp:spPr>
        <a:xfrm>
          <a:off x="0" y="2677689"/>
          <a:ext cx="10515600" cy="107089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4FED90-DFD8-4136-AE0E-F8571853C26A}">
      <dsp:nvSpPr>
        <dsp:cNvPr id="0" name=""/>
        <dsp:cNvSpPr/>
      </dsp:nvSpPr>
      <dsp:spPr>
        <a:xfrm>
          <a:off x="323945" y="2918640"/>
          <a:ext cx="588991" cy="5889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406D62-E7F0-4FF4-A2FE-A62C4DD4EF62}">
      <dsp:nvSpPr>
        <dsp:cNvPr id="0" name=""/>
        <dsp:cNvSpPr/>
      </dsp:nvSpPr>
      <dsp:spPr>
        <a:xfrm>
          <a:off x="1236881" y="2677689"/>
          <a:ext cx="9278718" cy="1070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336" tIns="113336" rIns="113336" bIns="113336" numCol="1" spcCol="1270" anchor="ctr" anchorCtr="0">
          <a:noAutofit/>
        </a:bodyPr>
        <a:lstStyle/>
        <a:p>
          <a:pPr marL="0" lvl="0" indent="0" algn="l" defTabSz="889000">
            <a:lnSpc>
              <a:spcPct val="90000"/>
            </a:lnSpc>
            <a:spcBef>
              <a:spcPct val="0"/>
            </a:spcBef>
            <a:spcAft>
              <a:spcPct val="35000"/>
            </a:spcAft>
            <a:buNone/>
          </a:pPr>
          <a:r>
            <a:rPr lang="en-US" sz="2000" kern="1200"/>
            <a:t>A successful motion to ‘Deem Facts as Admitted’ or ‘Documents as Genuine’, can create an opportunity for at least partial summary judgment on a material issue and potential sanctions, as permitted under FRCP 37.</a:t>
          </a:r>
        </a:p>
      </dsp:txBody>
      <dsp:txXfrm>
        <a:off x="1236881" y="2677689"/>
        <a:ext cx="9278718" cy="10708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A5658C-C207-44FD-996A-452A4AB532A0}">
      <dsp:nvSpPr>
        <dsp:cNvPr id="0" name=""/>
        <dsp:cNvSpPr/>
      </dsp:nvSpPr>
      <dsp:spPr>
        <a:xfrm>
          <a:off x="0" y="0"/>
          <a:ext cx="8938260" cy="168706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Rule 1.517(3)(b) allows sanctions for failure to admit facts unless reasonable grounds exist for the denial.</a:t>
          </a:r>
        </a:p>
        <a:p>
          <a:pPr marL="228600" lvl="1" indent="-228600" algn="l" defTabSz="889000">
            <a:lnSpc>
              <a:spcPct val="90000"/>
            </a:lnSpc>
            <a:spcBef>
              <a:spcPct val="0"/>
            </a:spcBef>
            <a:spcAft>
              <a:spcPct val="15000"/>
            </a:spcAft>
            <a:buChar char="•"/>
          </a:pPr>
          <a:r>
            <a:rPr lang="en-US" sz="2000" kern="1200"/>
            <a:t>Plaintiff requested defendant admit three requests that would have disregarded the need for trial </a:t>
          </a:r>
        </a:p>
      </dsp:txBody>
      <dsp:txXfrm>
        <a:off x="49413" y="49413"/>
        <a:ext cx="7194542" cy="1588242"/>
      </dsp:txXfrm>
    </dsp:sp>
    <dsp:sp modelId="{3B74BBEC-9BE3-4F91-92A0-31284871B452}">
      <dsp:nvSpPr>
        <dsp:cNvPr id="0" name=""/>
        <dsp:cNvSpPr/>
      </dsp:nvSpPr>
      <dsp:spPr>
        <a:xfrm>
          <a:off x="1577339" y="2061972"/>
          <a:ext cx="8938260" cy="168706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Court held that there was at least a "colorable basis for the denials made" making sanctions improper. </a:t>
          </a:r>
        </a:p>
      </dsp:txBody>
      <dsp:txXfrm>
        <a:off x="1626752" y="2111385"/>
        <a:ext cx="6165499" cy="1588242"/>
      </dsp:txXfrm>
    </dsp:sp>
    <dsp:sp modelId="{BE9178A1-946E-4E4D-A7E6-1C78A077EBA2}">
      <dsp:nvSpPr>
        <dsp:cNvPr id="0" name=""/>
        <dsp:cNvSpPr/>
      </dsp:nvSpPr>
      <dsp:spPr>
        <a:xfrm>
          <a:off x="7841665" y="1326222"/>
          <a:ext cx="1096594" cy="1096594"/>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088399" y="1326222"/>
        <a:ext cx="603126" cy="82518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5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20">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631D93-7C5E-4A2D-8E5C-D7984F54B4CC}" type="datetimeFigureOut">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098E73-15BF-40DF-B1DF-E7C6AE014962}" type="slidenum">
              <a:t>‹#›</a:t>
            </a:fld>
            <a:endParaRPr lang="en-US"/>
          </a:p>
        </p:txBody>
      </p:sp>
    </p:spTree>
    <p:extLst>
      <p:ext uri="{BB962C8B-B14F-4D97-AF65-F5344CB8AC3E}">
        <p14:creationId xmlns:p14="http://schemas.microsoft.com/office/powerpoint/2010/main" val="3758029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FF"/>
                </a:highlight>
              </a:rPr>
              <a:t>Michael W. </a:t>
            </a:r>
            <a:r>
              <a:rPr lang="en-US" dirty="0" err="1">
                <a:highlight>
                  <a:srgbClr val="FFFFFF"/>
                </a:highlight>
              </a:rPr>
              <a:t>Pinsof</a:t>
            </a:r>
            <a:r>
              <a:rPr lang="en-US" dirty="0">
                <a:highlight>
                  <a:srgbClr val="FFFFFF"/>
                </a:highlight>
              </a:rPr>
              <a:t>, Article: </a:t>
            </a:r>
            <a:r>
              <a:rPr lang="en-US" i="1" dirty="0">
                <a:highlight>
                  <a:srgbClr val="FFFFFF"/>
                </a:highlight>
              </a:rPr>
              <a:t>An Insurer's Duty of "Reasonable Inquiry": A Strategy for Exploiting Deficient Responses to Requests for Admission</a:t>
            </a:r>
            <a:r>
              <a:rPr lang="en-US" dirty="0">
                <a:highlight>
                  <a:srgbClr val="FFFFFF"/>
                </a:highlight>
              </a:rPr>
              <a:t>, 4 Stetson J </a:t>
            </a:r>
            <a:r>
              <a:rPr lang="en-US" dirty="0" err="1">
                <a:highlight>
                  <a:srgbClr val="FFFFFF"/>
                </a:highlight>
              </a:rPr>
              <a:t>Advoc</a:t>
            </a:r>
            <a:r>
              <a:rPr lang="en-US" dirty="0">
                <a:highlight>
                  <a:srgbClr val="FFFFFF"/>
                </a:highlight>
              </a:rPr>
              <a:t>. &amp; L. 158 (2017).</a:t>
            </a:r>
            <a:endParaRPr lang="en-US" dirty="0">
              <a:highlight>
                <a:srgbClr val="C6C6C6"/>
              </a:highlight>
            </a:endParaRPr>
          </a:p>
        </p:txBody>
      </p:sp>
      <p:sp>
        <p:nvSpPr>
          <p:cNvPr id="4" name="Slide Number Placeholder 3"/>
          <p:cNvSpPr>
            <a:spLocks noGrp="1"/>
          </p:cNvSpPr>
          <p:nvPr>
            <p:ph type="sldNum" sz="quarter" idx="5"/>
          </p:nvPr>
        </p:nvSpPr>
        <p:spPr/>
        <p:txBody>
          <a:bodyPr/>
          <a:lstStyle/>
          <a:p>
            <a:fld id="{04098E73-15BF-40DF-B1DF-E7C6AE014962}" type="slidenum">
              <a:t>22</a:t>
            </a:fld>
            <a:endParaRPr lang="en-US"/>
          </a:p>
        </p:txBody>
      </p:sp>
    </p:spTree>
    <p:extLst>
      <p:ext uri="{BB962C8B-B14F-4D97-AF65-F5344CB8AC3E}">
        <p14:creationId xmlns:p14="http://schemas.microsoft.com/office/powerpoint/2010/main" val="3558441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 W. Pinsof, Article: </a:t>
            </a:r>
            <a:r>
              <a:rPr lang="en-US" i="1"/>
              <a:t>An Insurer's Duty of "Reasonable Inquiry": A Strategy for Exploiting Deficient Responses to Requests for Admission</a:t>
            </a:r>
            <a:r>
              <a:rPr lang="en-US"/>
              <a:t>, 4 Stetson J Advoc. &amp; L. 158 (2017).</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4098E73-15BF-40DF-B1DF-E7C6AE014962}" type="slidenum">
              <a:t>23</a:t>
            </a:fld>
            <a:endParaRPr lang="en-US"/>
          </a:p>
        </p:txBody>
      </p:sp>
    </p:spTree>
    <p:extLst>
      <p:ext uri="{BB962C8B-B14F-4D97-AF65-F5344CB8AC3E}">
        <p14:creationId xmlns:p14="http://schemas.microsoft.com/office/powerpoint/2010/main" val="2286473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 W. Pinsof, Article: </a:t>
            </a:r>
            <a:r>
              <a:rPr lang="en-US" i="1"/>
              <a:t>An Insurer's Duty of "Reasonable Inquiry": A Strategy for Exploiting Deficient Responses to Requests for Admission</a:t>
            </a:r>
            <a:r>
              <a:rPr lang="en-US"/>
              <a:t>, 4 Stetson J Advoc. &amp; L. 158 (2017).</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4098E73-15BF-40DF-B1DF-E7C6AE014962}" type="slidenum">
              <a:t>24</a:t>
            </a:fld>
            <a:endParaRPr lang="en-US"/>
          </a:p>
        </p:txBody>
      </p:sp>
    </p:spTree>
    <p:extLst>
      <p:ext uri="{BB962C8B-B14F-4D97-AF65-F5344CB8AC3E}">
        <p14:creationId xmlns:p14="http://schemas.microsoft.com/office/powerpoint/2010/main" val="3486223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ea typeface="Calibri"/>
                <a:cs typeface="Calibri"/>
              </a:rPr>
              <a:t>Lombardo v. Sedlacek, 908 N.W.2d 630 (Neb. 2018).</a:t>
            </a:r>
          </a:p>
        </p:txBody>
      </p:sp>
      <p:sp>
        <p:nvSpPr>
          <p:cNvPr id="4" name="Slide Number Placeholder 3"/>
          <p:cNvSpPr>
            <a:spLocks noGrp="1"/>
          </p:cNvSpPr>
          <p:nvPr>
            <p:ph type="sldNum" sz="quarter" idx="5"/>
          </p:nvPr>
        </p:nvSpPr>
        <p:spPr/>
        <p:txBody>
          <a:bodyPr/>
          <a:lstStyle/>
          <a:p>
            <a:fld id="{04098E73-15BF-40DF-B1DF-E7C6AE014962}" type="slidenum">
              <a:t>37</a:t>
            </a:fld>
            <a:endParaRPr lang="en-US"/>
          </a:p>
        </p:txBody>
      </p:sp>
    </p:spTree>
    <p:extLst>
      <p:ext uri="{BB962C8B-B14F-4D97-AF65-F5344CB8AC3E}">
        <p14:creationId xmlns:p14="http://schemas.microsoft.com/office/powerpoint/2010/main" val="14466806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C2CA1A-22B5-A344-9CCF-2B857D468E80}"/>
              </a:ext>
            </a:extLst>
          </p:cNvPr>
          <p:cNvSpPr/>
          <p:nvPr userDrawn="1"/>
        </p:nvSpPr>
        <p:spPr>
          <a:xfrm>
            <a:off x="0" y="0"/>
            <a:ext cx="12192000" cy="6858000"/>
          </a:xfrm>
          <a:prstGeom prst="rect">
            <a:avLst/>
          </a:prstGeom>
          <a:blipFill>
            <a:blip r:embed="rId2"/>
            <a:srcRect/>
            <a:stretch>
              <a:fillRect t="8408" b="-84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E12CB8-6464-824A-87FA-A59489AA9A44}"/>
              </a:ext>
            </a:extLst>
          </p:cNvPr>
          <p:cNvSpPr>
            <a:spLocks noGrp="1"/>
          </p:cNvSpPr>
          <p:nvPr>
            <p:ph type="ctrTitle"/>
          </p:nvPr>
        </p:nvSpPr>
        <p:spPr>
          <a:xfrm>
            <a:off x="1524000" y="1974199"/>
            <a:ext cx="9144000" cy="1661477"/>
          </a:xfrm>
        </p:spPr>
        <p:txBody>
          <a:bodyPr anchor="b" anchorCtr="0"/>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79823B-3B09-C444-B7AF-DF961AE460A2}"/>
              </a:ext>
            </a:extLst>
          </p:cNvPr>
          <p:cNvSpPr>
            <a:spLocks noGrp="1"/>
          </p:cNvSpPr>
          <p:nvPr>
            <p:ph type="subTitle" idx="1"/>
          </p:nvPr>
        </p:nvSpPr>
        <p:spPr>
          <a:xfrm>
            <a:off x="1524000" y="3779570"/>
            <a:ext cx="9144000" cy="553402"/>
          </a:xfrm>
        </p:spPr>
        <p:txBody>
          <a:bodyPr/>
          <a:lstStyle>
            <a:lvl1pPr marL="0" indent="0" algn="ctr">
              <a:buNone/>
              <a:defRPr sz="2400">
                <a:solidFill>
                  <a:srgbClr val="5859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descr="Text&#10;&#10;Description automatically generated">
            <a:extLst>
              <a:ext uri="{FF2B5EF4-FFF2-40B4-BE49-F238E27FC236}">
                <a16:creationId xmlns:a16="http://schemas.microsoft.com/office/drawing/2014/main" id="{E05379D0-F281-8F27-DE78-5E77F57B5D37}"/>
              </a:ext>
            </a:extLst>
          </p:cNvPr>
          <p:cNvPicPr>
            <a:picLocks noChangeAspect="1"/>
          </p:cNvPicPr>
          <p:nvPr userDrawn="1"/>
        </p:nvPicPr>
        <p:blipFill>
          <a:blip r:embed="rId3"/>
          <a:stretch>
            <a:fillRect/>
          </a:stretch>
        </p:blipFill>
        <p:spPr>
          <a:xfrm>
            <a:off x="384780" y="241441"/>
            <a:ext cx="2278439" cy="891043"/>
          </a:xfrm>
          <a:prstGeom prst="rect">
            <a:avLst/>
          </a:prstGeom>
        </p:spPr>
      </p:pic>
    </p:spTree>
    <p:extLst>
      <p:ext uri="{BB962C8B-B14F-4D97-AF65-F5344CB8AC3E}">
        <p14:creationId xmlns:p14="http://schemas.microsoft.com/office/powerpoint/2010/main" val="1479187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CA2AC3-27AE-7145-BD0E-D99633637F51}"/>
              </a:ext>
            </a:extLst>
          </p:cNvPr>
          <p:cNvSpPr/>
          <p:nvPr userDrawn="1"/>
        </p:nvSpPr>
        <p:spPr>
          <a:xfrm>
            <a:off x="0" y="0"/>
            <a:ext cx="12192000" cy="6858000"/>
          </a:xfrm>
          <a:prstGeom prst="rect">
            <a:avLst/>
          </a:prstGeom>
          <a:blipFill>
            <a:blip r:embed="rId2"/>
            <a:srcRect/>
            <a:stretch>
              <a:fillRect t="-13" b="-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6D9092-5251-0F48-A565-DB7877F835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30AF76-11AD-F448-AD76-4F49140C04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F6E025-853D-A246-A64A-2F9FCCEF4933}"/>
              </a:ext>
            </a:extLst>
          </p:cNvPr>
          <p:cNvSpPr>
            <a:spLocks noGrp="1"/>
          </p:cNvSpPr>
          <p:nvPr>
            <p:ph type="sldNum" sz="quarter" idx="12"/>
          </p:nvPr>
        </p:nvSpPr>
        <p:spPr/>
        <p:txBody>
          <a:bodyPr/>
          <a:lstStyle/>
          <a:p>
            <a:fld id="{A619B2E4-2052-0640-9F71-FBD4E510F4A2}" type="slidenum">
              <a:rPr lang="en-US" smtClean="0"/>
              <a:t>‹#›</a:t>
            </a:fld>
            <a:endParaRPr lang="en-US"/>
          </a:p>
        </p:txBody>
      </p:sp>
      <p:pic>
        <p:nvPicPr>
          <p:cNvPr id="5" name="Picture 4" descr="Text&#10;&#10;Description automatically generated">
            <a:extLst>
              <a:ext uri="{FF2B5EF4-FFF2-40B4-BE49-F238E27FC236}">
                <a16:creationId xmlns:a16="http://schemas.microsoft.com/office/drawing/2014/main" id="{1822F836-D10A-8E21-EDD3-CDEE8CE127F4}"/>
              </a:ext>
            </a:extLst>
          </p:cNvPr>
          <p:cNvPicPr>
            <a:picLocks noChangeAspect="1"/>
          </p:cNvPicPr>
          <p:nvPr userDrawn="1"/>
        </p:nvPicPr>
        <p:blipFill>
          <a:blip r:embed="rId3"/>
          <a:srcRect t="1" r="61583" b="37108"/>
          <a:stretch/>
        </p:blipFill>
        <p:spPr>
          <a:xfrm>
            <a:off x="384781" y="5951921"/>
            <a:ext cx="875308" cy="560392"/>
          </a:xfrm>
          <a:prstGeom prst="rect">
            <a:avLst/>
          </a:prstGeom>
        </p:spPr>
      </p:pic>
    </p:spTree>
    <p:extLst>
      <p:ext uri="{BB962C8B-B14F-4D97-AF65-F5344CB8AC3E}">
        <p14:creationId xmlns:p14="http://schemas.microsoft.com/office/powerpoint/2010/main" val="1790597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No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CA2AC3-27AE-7145-BD0E-D99633637F51}"/>
              </a:ext>
            </a:extLst>
          </p:cNvPr>
          <p:cNvSpPr/>
          <p:nvPr userDrawn="1"/>
        </p:nvSpPr>
        <p:spPr>
          <a:xfrm>
            <a:off x="0" y="0"/>
            <a:ext cx="12192000" cy="6858000"/>
          </a:xfrm>
          <a:prstGeom prst="rect">
            <a:avLst/>
          </a:prstGeom>
          <a:blipFill>
            <a:blip r:embed="rId2"/>
            <a:srcRect/>
            <a:stretch>
              <a:fillRect t="-13" b="-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6D9092-5251-0F48-A565-DB7877F835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30AF76-11AD-F448-AD76-4F49140C0452}"/>
              </a:ext>
            </a:extLst>
          </p:cNvPr>
          <p:cNvSpPr>
            <a:spLocks noGrp="1"/>
          </p:cNvSpPr>
          <p:nvPr>
            <p:ph idx="1"/>
          </p:nvPr>
        </p:nvSpPr>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8BF6E025-853D-A246-A64A-2F9FCCEF4933}"/>
              </a:ext>
            </a:extLst>
          </p:cNvPr>
          <p:cNvSpPr>
            <a:spLocks noGrp="1"/>
          </p:cNvSpPr>
          <p:nvPr>
            <p:ph type="sldNum" sz="quarter" idx="12"/>
          </p:nvPr>
        </p:nvSpPr>
        <p:spPr/>
        <p:txBody>
          <a:bodyPr/>
          <a:lstStyle/>
          <a:p>
            <a:fld id="{A619B2E4-2052-0640-9F71-FBD4E510F4A2}" type="slidenum">
              <a:rPr lang="en-US" smtClean="0"/>
              <a:t>‹#›</a:t>
            </a:fld>
            <a:endParaRPr lang="en-US"/>
          </a:p>
        </p:txBody>
      </p:sp>
      <p:pic>
        <p:nvPicPr>
          <p:cNvPr id="4" name="Picture 3" descr="Text&#10;&#10;Description automatically generated">
            <a:extLst>
              <a:ext uri="{FF2B5EF4-FFF2-40B4-BE49-F238E27FC236}">
                <a16:creationId xmlns:a16="http://schemas.microsoft.com/office/drawing/2014/main" id="{8F608140-FED3-F1D7-2F81-8A0721E44EF4}"/>
              </a:ext>
            </a:extLst>
          </p:cNvPr>
          <p:cNvPicPr>
            <a:picLocks noChangeAspect="1"/>
          </p:cNvPicPr>
          <p:nvPr userDrawn="1"/>
        </p:nvPicPr>
        <p:blipFill>
          <a:blip r:embed="rId3"/>
          <a:srcRect t="1" r="61583" b="37108"/>
          <a:stretch/>
        </p:blipFill>
        <p:spPr>
          <a:xfrm>
            <a:off x="384781" y="5951921"/>
            <a:ext cx="875308" cy="560392"/>
          </a:xfrm>
          <a:prstGeom prst="rect">
            <a:avLst/>
          </a:prstGeom>
        </p:spPr>
      </p:pic>
    </p:spTree>
    <p:extLst>
      <p:ext uri="{BB962C8B-B14F-4D97-AF65-F5344CB8AC3E}">
        <p14:creationId xmlns:p14="http://schemas.microsoft.com/office/powerpoint/2010/main" val="844780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D5A450-9D25-2C45-889E-99AC45E80FD4}"/>
              </a:ext>
            </a:extLst>
          </p:cNvPr>
          <p:cNvSpPr/>
          <p:nvPr userDrawn="1"/>
        </p:nvSpPr>
        <p:spPr>
          <a:xfrm>
            <a:off x="0" y="0"/>
            <a:ext cx="12192000" cy="6858000"/>
          </a:xfrm>
          <a:prstGeom prst="rect">
            <a:avLst/>
          </a:prstGeom>
          <a:blipFill>
            <a:blip r:embed="rId2"/>
            <a:srcRect/>
            <a:stretch>
              <a:fillRect t="8408" b="-84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7FD8CB-CE25-684A-A903-4A10ED0EF4C1}"/>
              </a:ext>
            </a:extLst>
          </p:cNvPr>
          <p:cNvSpPr>
            <a:spLocks noGrp="1"/>
          </p:cNvSpPr>
          <p:nvPr>
            <p:ph type="title"/>
          </p:nvPr>
        </p:nvSpPr>
        <p:spPr>
          <a:xfrm>
            <a:off x="1973179" y="1805990"/>
            <a:ext cx="8005010" cy="1594936"/>
          </a:xfrm>
        </p:spPr>
        <p:txBody>
          <a:bodyPr anchor="b" anchorCtr="0"/>
          <a:lstStyle>
            <a:lvl1pPr algn="ctr">
              <a:defRPr sz="6000"/>
            </a:lvl1pPr>
          </a:lstStyle>
          <a:p>
            <a:r>
              <a:rPr lang="en-US"/>
              <a:t>Click to edit Master title style</a:t>
            </a:r>
          </a:p>
        </p:txBody>
      </p:sp>
      <p:sp>
        <p:nvSpPr>
          <p:cNvPr id="3" name="Text Placeholder 2">
            <a:extLst>
              <a:ext uri="{FF2B5EF4-FFF2-40B4-BE49-F238E27FC236}">
                <a16:creationId xmlns:a16="http://schemas.microsoft.com/office/drawing/2014/main" id="{50B0E281-FD6E-E24E-AD9E-4CD21EE846C4}"/>
              </a:ext>
            </a:extLst>
          </p:cNvPr>
          <p:cNvSpPr>
            <a:spLocks noGrp="1"/>
          </p:cNvSpPr>
          <p:nvPr>
            <p:ph type="body" idx="1"/>
          </p:nvPr>
        </p:nvSpPr>
        <p:spPr>
          <a:xfrm>
            <a:off x="1973179" y="3578810"/>
            <a:ext cx="8005010" cy="495885"/>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3EC9A63F-0A6F-784B-A629-42CD4488C24B}"/>
              </a:ext>
            </a:extLst>
          </p:cNvPr>
          <p:cNvSpPr>
            <a:spLocks noGrp="1"/>
          </p:cNvSpPr>
          <p:nvPr>
            <p:ph type="sldNum" sz="quarter" idx="12"/>
          </p:nvPr>
        </p:nvSpPr>
        <p:spPr/>
        <p:txBody>
          <a:bodyPr/>
          <a:lstStyle/>
          <a:p>
            <a:fld id="{A619B2E4-2052-0640-9F71-FBD4E510F4A2}" type="slidenum">
              <a:rPr lang="en-US" smtClean="0"/>
              <a:t>‹#›</a:t>
            </a:fld>
            <a:endParaRPr lang="en-US"/>
          </a:p>
        </p:txBody>
      </p:sp>
      <p:pic>
        <p:nvPicPr>
          <p:cNvPr id="4" name="Picture 3" descr="Text&#10;&#10;Description automatically generated">
            <a:extLst>
              <a:ext uri="{FF2B5EF4-FFF2-40B4-BE49-F238E27FC236}">
                <a16:creationId xmlns:a16="http://schemas.microsoft.com/office/drawing/2014/main" id="{ED47C3F8-E81A-D0E6-3DF2-50C27793A05D}"/>
              </a:ext>
            </a:extLst>
          </p:cNvPr>
          <p:cNvPicPr>
            <a:picLocks noChangeAspect="1"/>
          </p:cNvPicPr>
          <p:nvPr userDrawn="1"/>
        </p:nvPicPr>
        <p:blipFill>
          <a:blip r:embed="rId3"/>
          <a:stretch>
            <a:fillRect/>
          </a:stretch>
        </p:blipFill>
        <p:spPr>
          <a:xfrm>
            <a:off x="390087" y="380484"/>
            <a:ext cx="2278439" cy="891043"/>
          </a:xfrm>
          <a:prstGeom prst="rect">
            <a:avLst/>
          </a:prstGeom>
        </p:spPr>
      </p:pic>
    </p:spTree>
    <p:extLst>
      <p:ext uri="{BB962C8B-B14F-4D97-AF65-F5344CB8AC3E}">
        <p14:creationId xmlns:p14="http://schemas.microsoft.com/office/powerpoint/2010/main" val="58559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8337CA0-0F70-EE43-ACCD-7BC839E19169}"/>
              </a:ext>
            </a:extLst>
          </p:cNvPr>
          <p:cNvSpPr/>
          <p:nvPr userDrawn="1"/>
        </p:nvSpPr>
        <p:spPr>
          <a:xfrm>
            <a:off x="0" y="0"/>
            <a:ext cx="12192000" cy="6858000"/>
          </a:xfrm>
          <a:prstGeom prst="rect">
            <a:avLst/>
          </a:prstGeom>
          <a:blipFill>
            <a:blip r:embed="rId2"/>
            <a:srcRect/>
            <a:stretch>
              <a:fillRect t="-13" b="-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83BD3-0912-6C47-9C66-C247090B5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62C10D-6529-AB42-9C83-2ED8FBF8F17E}"/>
              </a:ext>
            </a:extLst>
          </p:cNvPr>
          <p:cNvSpPr>
            <a:spLocks noGrp="1"/>
          </p:cNvSpPr>
          <p:nvPr>
            <p:ph sz="half" idx="1"/>
          </p:nvPr>
        </p:nvSpPr>
        <p:spPr>
          <a:xfrm>
            <a:off x="46228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5093C9-52EE-EF40-ABB6-C6E05DE2AC2B}"/>
              </a:ext>
            </a:extLst>
          </p:cNvPr>
          <p:cNvSpPr>
            <a:spLocks noGrp="1"/>
          </p:cNvSpPr>
          <p:nvPr>
            <p:ph sz="half" idx="2"/>
          </p:nvPr>
        </p:nvSpPr>
        <p:spPr>
          <a:xfrm>
            <a:off x="579628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4E8B1010-8F82-4E4D-82DD-7E6B2091CF19}"/>
              </a:ext>
            </a:extLst>
          </p:cNvPr>
          <p:cNvSpPr>
            <a:spLocks noGrp="1"/>
          </p:cNvSpPr>
          <p:nvPr>
            <p:ph type="sldNum" sz="quarter" idx="12"/>
          </p:nvPr>
        </p:nvSpPr>
        <p:spPr/>
        <p:txBody>
          <a:bodyPr/>
          <a:lstStyle/>
          <a:p>
            <a:fld id="{A619B2E4-2052-0640-9F71-FBD4E510F4A2}" type="slidenum">
              <a:rPr lang="en-US" smtClean="0"/>
              <a:t>‹#›</a:t>
            </a:fld>
            <a:endParaRPr lang="en-US"/>
          </a:p>
        </p:txBody>
      </p:sp>
      <p:pic>
        <p:nvPicPr>
          <p:cNvPr id="5" name="Picture 4" descr="Text&#10;&#10;Description automatically generated">
            <a:extLst>
              <a:ext uri="{FF2B5EF4-FFF2-40B4-BE49-F238E27FC236}">
                <a16:creationId xmlns:a16="http://schemas.microsoft.com/office/drawing/2014/main" id="{3C8851CA-9A2C-4842-8029-F4ED0C2FD0C0}"/>
              </a:ext>
            </a:extLst>
          </p:cNvPr>
          <p:cNvPicPr>
            <a:picLocks noChangeAspect="1"/>
          </p:cNvPicPr>
          <p:nvPr userDrawn="1"/>
        </p:nvPicPr>
        <p:blipFill>
          <a:blip r:embed="rId3"/>
          <a:srcRect t="1" r="61583" b="37108"/>
          <a:stretch/>
        </p:blipFill>
        <p:spPr>
          <a:xfrm>
            <a:off x="384781" y="5951921"/>
            <a:ext cx="875308" cy="560392"/>
          </a:xfrm>
          <a:prstGeom prst="rect">
            <a:avLst/>
          </a:prstGeom>
        </p:spPr>
      </p:pic>
    </p:spTree>
    <p:extLst>
      <p:ext uri="{BB962C8B-B14F-4D97-AF65-F5344CB8AC3E}">
        <p14:creationId xmlns:p14="http://schemas.microsoft.com/office/powerpoint/2010/main" val="2779106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2DB668E-F9FA-A74B-9140-3649D95E6599}"/>
              </a:ext>
            </a:extLst>
          </p:cNvPr>
          <p:cNvSpPr/>
          <p:nvPr userDrawn="1"/>
        </p:nvSpPr>
        <p:spPr>
          <a:xfrm>
            <a:off x="0" y="0"/>
            <a:ext cx="12192000" cy="6858000"/>
          </a:xfrm>
          <a:prstGeom prst="rect">
            <a:avLst/>
          </a:prstGeom>
          <a:blipFill>
            <a:blip r:embed="rId2"/>
            <a:srcRect/>
            <a:stretch>
              <a:fillRect t="-13" b="-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271002-E7FB-F246-AB9F-813A58B4DED7}"/>
              </a:ext>
            </a:extLst>
          </p:cNvPr>
          <p:cNvSpPr>
            <a:spLocks noGrp="1"/>
          </p:cNvSpPr>
          <p:nvPr>
            <p:ph type="title"/>
          </p:nvPr>
        </p:nvSpPr>
        <p:spPr>
          <a:xfrm>
            <a:off x="463270" y="472701"/>
            <a:ext cx="7887117"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41AAA0-F84A-FA41-A106-9B0075512BEE}"/>
              </a:ext>
            </a:extLst>
          </p:cNvPr>
          <p:cNvSpPr>
            <a:spLocks noGrp="1"/>
          </p:cNvSpPr>
          <p:nvPr>
            <p:ph type="body" idx="1"/>
          </p:nvPr>
        </p:nvSpPr>
        <p:spPr>
          <a:xfrm>
            <a:off x="463270" y="1788739"/>
            <a:ext cx="5157787" cy="823912"/>
          </a:xfrm>
        </p:spPr>
        <p:txBody>
          <a:bodyPr anchor="b"/>
          <a:lstStyle>
            <a:lvl1pPr marL="0" indent="0">
              <a:buNone/>
              <a:defRPr sz="2800" b="1">
                <a:solidFill>
                  <a:srgbClr val="58595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3CD5D8-B4F7-EA49-8F78-4055CBB6F485}"/>
              </a:ext>
            </a:extLst>
          </p:cNvPr>
          <p:cNvSpPr>
            <a:spLocks noGrp="1"/>
          </p:cNvSpPr>
          <p:nvPr>
            <p:ph sz="half" idx="2"/>
          </p:nvPr>
        </p:nvSpPr>
        <p:spPr>
          <a:xfrm>
            <a:off x="463270" y="2738481"/>
            <a:ext cx="5157787" cy="3558758"/>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AA4618-66EA-A646-8CD8-00777136335E}"/>
              </a:ext>
            </a:extLst>
          </p:cNvPr>
          <p:cNvSpPr>
            <a:spLocks noGrp="1"/>
          </p:cNvSpPr>
          <p:nvPr>
            <p:ph type="body" sz="quarter" idx="3"/>
          </p:nvPr>
        </p:nvSpPr>
        <p:spPr>
          <a:xfrm>
            <a:off x="5795682" y="1788739"/>
            <a:ext cx="5183188" cy="823912"/>
          </a:xfrm>
        </p:spPr>
        <p:txBody>
          <a:bodyPr anchor="b"/>
          <a:lstStyle>
            <a:lvl1pPr marL="0" indent="0">
              <a:buNone/>
              <a:defRPr sz="2800" b="1">
                <a:solidFill>
                  <a:srgbClr val="58595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18BAF4-283D-224A-851C-23F1FF106E20}"/>
              </a:ext>
            </a:extLst>
          </p:cNvPr>
          <p:cNvSpPr>
            <a:spLocks noGrp="1"/>
          </p:cNvSpPr>
          <p:nvPr>
            <p:ph sz="quarter" idx="4"/>
          </p:nvPr>
        </p:nvSpPr>
        <p:spPr>
          <a:xfrm>
            <a:off x="5795682" y="2738481"/>
            <a:ext cx="5183188" cy="3558758"/>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0624141F-FCD0-8D44-9B4A-CA05334DBCAE}"/>
              </a:ext>
            </a:extLst>
          </p:cNvPr>
          <p:cNvSpPr>
            <a:spLocks noGrp="1"/>
          </p:cNvSpPr>
          <p:nvPr>
            <p:ph type="sldNum" sz="quarter" idx="12"/>
          </p:nvPr>
        </p:nvSpPr>
        <p:spPr/>
        <p:txBody>
          <a:bodyPr/>
          <a:lstStyle/>
          <a:p>
            <a:fld id="{A619B2E4-2052-0640-9F71-FBD4E510F4A2}" type="slidenum">
              <a:rPr lang="en-US" smtClean="0"/>
              <a:t>‹#›</a:t>
            </a:fld>
            <a:endParaRPr lang="en-US"/>
          </a:p>
        </p:txBody>
      </p:sp>
      <p:pic>
        <p:nvPicPr>
          <p:cNvPr id="7" name="Picture 6" descr="Text&#10;&#10;Description automatically generated">
            <a:extLst>
              <a:ext uri="{FF2B5EF4-FFF2-40B4-BE49-F238E27FC236}">
                <a16:creationId xmlns:a16="http://schemas.microsoft.com/office/drawing/2014/main" id="{4F326C9C-25B4-0CF7-24F6-62F7C7453123}"/>
              </a:ext>
            </a:extLst>
          </p:cNvPr>
          <p:cNvPicPr>
            <a:picLocks noChangeAspect="1"/>
          </p:cNvPicPr>
          <p:nvPr userDrawn="1"/>
        </p:nvPicPr>
        <p:blipFill>
          <a:blip r:embed="rId3"/>
          <a:srcRect t="1" r="61583" b="37108"/>
          <a:stretch/>
        </p:blipFill>
        <p:spPr>
          <a:xfrm>
            <a:off x="384781" y="5951921"/>
            <a:ext cx="875308" cy="560392"/>
          </a:xfrm>
          <a:prstGeom prst="rect">
            <a:avLst/>
          </a:prstGeom>
        </p:spPr>
      </p:pic>
    </p:spTree>
    <p:extLst>
      <p:ext uri="{BB962C8B-B14F-4D97-AF65-F5344CB8AC3E}">
        <p14:creationId xmlns:p14="http://schemas.microsoft.com/office/powerpoint/2010/main" val="4102297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57D134-7710-B34C-A435-BF270AA58A63}"/>
              </a:ext>
            </a:extLst>
          </p:cNvPr>
          <p:cNvSpPr/>
          <p:nvPr userDrawn="1"/>
        </p:nvSpPr>
        <p:spPr>
          <a:xfrm>
            <a:off x="0" y="0"/>
            <a:ext cx="12192000" cy="6858000"/>
          </a:xfrm>
          <a:prstGeom prst="rect">
            <a:avLst/>
          </a:prstGeom>
          <a:blipFill>
            <a:blip r:embed="rId2"/>
            <a:srcRect/>
            <a:stretch>
              <a:fillRect t="-13" b="-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94341A-F200-0B41-9E43-E866218FC6DD}"/>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CFE71548-40F1-9747-9C61-87CD8652B9BF}"/>
              </a:ext>
            </a:extLst>
          </p:cNvPr>
          <p:cNvSpPr>
            <a:spLocks noGrp="1"/>
          </p:cNvSpPr>
          <p:nvPr>
            <p:ph type="sldNum" sz="quarter" idx="12"/>
          </p:nvPr>
        </p:nvSpPr>
        <p:spPr/>
        <p:txBody>
          <a:bodyPr/>
          <a:lstStyle/>
          <a:p>
            <a:fld id="{A619B2E4-2052-0640-9F71-FBD4E510F4A2}" type="slidenum">
              <a:rPr lang="en-US" smtClean="0"/>
              <a:t>‹#›</a:t>
            </a:fld>
            <a:endParaRPr lang="en-US"/>
          </a:p>
        </p:txBody>
      </p:sp>
      <p:pic>
        <p:nvPicPr>
          <p:cNvPr id="3" name="Picture 2" descr="Text&#10;&#10;Description automatically generated">
            <a:extLst>
              <a:ext uri="{FF2B5EF4-FFF2-40B4-BE49-F238E27FC236}">
                <a16:creationId xmlns:a16="http://schemas.microsoft.com/office/drawing/2014/main" id="{6628028B-0EFB-DBD9-9191-328A595BC3A3}"/>
              </a:ext>
            </a:extLst>
          </p:cNvPr>
          <p:cNvPicPr>
            <a:picLocks noChangeAspect="1"/>
          </p:cNvPicPr>
          <p:nvPr userDrawn="1"/>
        </p:nvPicPr>
        <p:blipFill>
          <a:blip r:embed="rId3"/>
          <a:srcRect t="1" r="61583" b="37108"/>
          <a:stretch/>
        </p:blipFill>
        <p:spPr>
          <a:xfrm>
            <a:off x="384781" y="5951921"/>
            <a:ext cx="875308" cy="560392"/>
          </a:xfrm>
          <a:prstGeom prst="rect">
            <a:avLst/>
          </a:prstGeom>
        </p:spPr>
      </p:pic>
    </p:spTree>
    <p:extLst>
      <p:ext uri="{BB962C8B-B14F-4D97-AF65-F5344CB8AC3E}">
        <p14:creationId xmlns:p14="http://schemas.microsoft.com/office/powerpoint/2010/main" val="2269831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LogoOnly">
    <p:spTree>
      <p:nvGrpSpPr>
        <p:cNvPr id="1" name=""/>
        <p:cNvGrpSpPr/>
        <p:nvPr/>
      </p:nvGrpSpPr>
      <p:grpSpPr>
        <a:xfrm>
          <a:off x="0" y="0"/>
          <a:ext cx="0" cy="0"/>
          <a:chOff x="0" y="0"/>
          <a:chExt cx="0" cy="0"/>
        </a:xfrm>
      </p:grpSpPr>
      <p:pic>
        <p:nvPicPr>
          <p:cNvPr id="2" name="Picture 1" descr="Text&#10;&#10;Description automatically generated">
            <a:extLst>
              <a:ext uri="{FF2B5EF4-FFF2-40B4-BE49-F238E27FC236}">
                <a16:creationId xmlns:a16="http://schemas.microsoft.com/office/drawing/2014/main" id="{D57A5C1B-8762-4BFC-4888-A0A3E6C2CA06}"/>
              </a:ext>
            </a:extLst>
          </p:cNvPr>
          <p:cNvPicPr>
            <a:picLocks noChangeAspect="1"/>
          </p:cNvPicPr>
          <p:nvPr userDrawn="1"/>
        </p:nvPicPr>
        <p:blipFill>
          <a:blip r:embed="rId2"/>
          <a:stretch>
            <a:fillRect/>
          </a:stretch>
        </p:blipFill>
        <p:spPr>
          <a:xfrm>
            <a:off x="384780" y="241441"/>
            <a:ext cx="2278439" cy="891043"/>
          </a:xfrm>
          <a:prstGeom prst="rect">
            <a:avLst/>
          </a:prstGeom>
        </p:spPr>
      </p:pic>
    </p:spTree>
    <p:extLst>
      <p:ext uri="{BB962C8B-B14F-4D97-AF65-F5344CB8AC3E}">
        <p14:creationId xmlns:p14="http://schemas.microsoft.com/office/powerpoint/2010/main" val="3628487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Logo+Wav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4635A4-67D2-4940-8A7C-ECE139C60171}"/>
              </a:ext>
            </a:extLst>
          </p:cNvPr>
          <p:cNvSpPr/>
          <p:nvPr userDrawn="1"/>
        </p:nvSpPr>
        <p:spPr>
          <a:xfrm>
            <a:off x="0" y="0"/>
            <a:ext cx="12192000" cy="6858000"/>
          </a:xfrm>
          <a:prstGeom prst="rect">
            <a:avLst/>
          </a:prstGeom>
          <a:blipFill>
            <a:blip r:embed="rId2"/>
            <a:srcRect/>
            <a:stretch>
              <a:fillRect t="-13" b="-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DF84B529-E564-ADE4-E0A4-A3F3686D5073}"/>
              </a:ext>
            </a:extLst>
          </p:cNvPr>
          <p:cNvPicPr>
            <a:picLocks noChangeAspect="1"/>
          </p:cNvPicPr>
          <p:nvPr userDrawn="1"/>
        </p:nvPicPr>
        <p:blipFill>
          <a:blip r:embed="rId3"/>
          <a:stretch>
            <a:fillRect/>
          </a:stretch>
        </p:blipFill>
        <p:spPr>
          <a:xfrm>
            <a:off x="384780" y="241441"/>
            <a:ext cx="2278439" cy="891043"/>
          </a:xfrm>
          <a:prstGeom prst="rect">
            <a:avLst/>
          </a:prstGeom>
        </p:spPr>
      </p:pic>
    </p:spTree>
    <p:extLst>
      <p:ext uri="{BB962C8B-B14F-4D97-AF65-F5344CB8AC3E}">
        <p14:creationId xmlns:p14="http://schemas.microsoft.com/office/powerpoint/2010/main" val="641966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7D530A-C656-B040-AB64-6253F295B8E1}"/>
              </a:ext>
            </a:extLst>
          </p:cNvPr>
          <p:cNvSpPr>
            <a:spLocks noGrp="1"/>
          </p:cNvSpPr>
          <p:nvPr>
            <p:ph type="title"/>
          </p:nvPr>
        </p:nvSpPr>
        <p:spPr>
          <a:xfrm>
            <a:off x="475735" y="463979"/>
            <a:ext cx="7845305" cy="1325563"/>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A92C6BBD-FDA3-8E41-BC35-E487F73C6856}"/>
              </a:ext>
            </a:extLst>
          </p:cNvPr>
          <p:cNvSpPr>
            <a:spLocks noGrp="1"/>
          </p:cNvSpPr>
          <p:nvPr>
            <p:ph type="body" idx="1"/>
          </p:nvPr>
        </p:nvSpPr>
        <p:spPr>
          <a:xfrm>
            <a:off x="475735" y="1924479"/>
            <a:ext cx="10515600" cy="374904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C70B383-DA6D-964E-9176-FDCA3B517FE8}"/>
              </a:ext>
            </a:extLst>
          </p:cNvPr>
          <p:cNvSpPr>
            <a:spLocks noGrp="1"/>
          </p:cNvSpPr>
          <p:nvPr>
            <p:ph type="sldNum" sz="quarter" idx="4"/>
          </p:nvPr>
        </p:nvSpPr>
        <p:spPr>
          <a:xfrm>
            <a:off x="11267439" y="6021372"/>
            <a:ext cx="445581" cy="365125"/>
          </a:xfrm>
          <a:prstGeom prst="rect">
            <a:avLst/>
          </a:prstGeom>
        </p:spPr>
        <p:txBody>
          <a:bodyPr vert="horz" lIns="0" tIns="0" rIns="0" bIns="0" rtlCol="0" anchor="b" anchorCtr="0"/>
          <a:lstStyle>
            <a:lvl1pPr algn="r">
              <a:defRPr sz="1000">
                <a:solidFill>
                  <a:schemeClr val="bg1"/>
                </a:solidFill>
                <a:latin typeface="Arial" panose="020B0604020202020204" pitchFamily="34" charset="0"/>
                <a:cs typeface="Arial" panose="020B0604020202020204" pitchFamily="34" charset="0"/>
              </a:defRPr>
            </a:lvl1pPr>
          </a:lstStyle>
          <a:p>
            <a:fld id="{A619B2E4-2052-0640-9F71-FBD4E510F4A2}" type="slidenum">
              <a:rPr lang="en-US" smtClean="0"/>
              <a:pPr/>
              <a:t>‹#›</a:t>
            </a:fld>
            <a:endParaRPr lang="en-US"/>
          </a:p>
        </p:txBody>
      </p:sp>
    </p:spTree>
    <p:extLst>
      <p:ext uri="{BB962C8B-B14F-4D97-AF65-F5344CB8AC3E}">
        <p14:creationId xmlns:p14="http://schemas.microsoft.com/office/powerpoint/2010/main" val="2575215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1" r:id="rId4"/>
    <p:sldLayoutId id="2147483652" r:id="rId5"/>
    <p:sldLayoutId id="2147483653" r:id="rId6"/>
    <p:sldLayoutId id="2147483654" r:id="rId7"/>
    <p:sldLayoutId id="2147483655" r:id="rId8"/>
    <p:sldLayoutId id="2147483656" r:id="rId9"/>
  </p:sldLayoutIdLst>
  <p:txStyles>
    <p:titleStyle>
      <a:lvl1pPr algn="l" defTabSz="914400" rtl="0" eaLnBrk="1" latinLnBrk="0" hangingPunct="1">
        <a:lnSpc>
          <a:spcPct val="90000"/>
        </a:lnSpc>
        <a:spcBef>
          <a:spcPct val="0"/>
        </a:spcBef>
        <a:buNone/>
        <a:defRPr sz="4400" b="1" i="0" kern="1200">
          <a:solidFill>
            <a:srgbClr val="3E4A83"/>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spcAft>
          <a:spcPts val="400"/>
        </a:spcAft>
        <a:buClr>
          <a:srgbClr val="3E4A83"/>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400"/>
        </a:spcAft>
        <a:buClr>
          <a:srgbClr val="3E4A83"/>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400"/>
        </a:spcAft>
        <a:buClr>
          <a:srgbClr val="3E4A8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400"/>
        </a:spcAft>
        <a:buClr>
          <a:srgbClr val="3E4A83"/>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400"/>
        </a:spcAft>
        <a:buClr>
          <a:srgbClr val="3E4A83"/>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FD24A-98DE-7848-82B7-9CCA3748FFF3}"/>
              </a:ext>
            </a:extLst>
          </p:cNvPr>
          <p:cNvSpPr>
            <a:spLocks noGrp="1"/>
          </p:cNvSpPr>
          <p:nvPr>
            <p:ph type="ctrTitle"/>
          </p:nvPr>
        </p:nvSpPr>
        <p:spPr>
          <a:xfrm>
            <a:off x="1524000" y="2662988"/>
            <a:ext cx="9144000" cy="972687"/>
          </a:xfrm>
        </p:spPr>
        <p:txBody>
          <a:bodyPr/>
          <a:lstStyle/>
          <a:p>
            <a:r>
              <a:rPr lang="en-US" dirty="0"/>
              <a:t>Request for Admissions: Samurai Sword or Wet Noodle?</a:t>
            </a:r>
          </a:p>
        </p:txBody>
      </p:sp>
      <p:sp>
        <p:nvSpPr>
          <p:cNvPr id="3" name="Subtitle 2">
            <a:extLst>
              <a:ext uri="{FF2B5EF4-FFF2-40B4-BE49-F238E27FC236}">
                <a16:creationId xmlns:a16="http://schemas.microsoft.com/office/drawing/2014/main" id="{45675731-AAF0-924A-88C3-6FF524977C19}"/>
              </a:ext>
            </a:extLst>
          </p:cNvPr>
          <p:cNvSpPr>
            <a:spLocks noGrp="1"/>
          </p:cNvSpPr>
          <p:nvPr>
            <p:ph type="subTitle" idx="1"/>
          </p:nvPr>
        </p:nvSpPr>
        <p:spPr/>
        <p:txBody>
          <a:bodyPr vert="horz" lIns="0" tIns="0" rIns="0" bIns="0" rtlCol="0" anchor="t">
            <a:noAutofit/>
          </a:bodyPr>
          <a:lstStyle/>
          <a:p>
            <a:r>
              <a:rPr lang="en-US" dirty="0"/>
              <a:t>James Bryan</a:t>
            </a:r>
          </a:p>
          <a:p>
            <a:r>
              <a:rPr lang="en-US" dirty="0"/>
              <a:t>Whitfield &amp; Eddy, P.L.C.</a:t>
            </a:r>
          </a:p>
        </p:txBody>
      </p:sp>
    </p:spTree>
    <p:extLst>
      <p:ext uri="{BB962C8B-B14F-4D97-AF65-F5344CB8AC3E}">
        <p14:creationId xmlns:p14="http://schemas.microsoft.com/office/powerpoint/2010/main" val="384575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16E31-9500-47BA-9FC6-86C110F6A16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24FB914C-B950-C9D6-D16A-A4317C2DD491}"/>
              </a:ext>
            </a:extLst>
          </p:cNvPr>
          <p:cNvPicPr>
            <a:picLocks noGrp="1" noChangeAspect="1"/>
          </p:cNvPicPr>
          <p:nvPr>
            <p:ph idx="1"/>
          </p:nvPr>
        </p:nvPicPr>
        <p:blipFill>
          <a:blip r:embed="rId2"/>
          <a:stretch>
            <a:fillRect/>
          </a:stretch>
        </p:blipFill>
        <p:spPr>
          <a:xfrm>
            <a:off x="1828801" y="463979"/>
            <a:ext cx="8342670" cy="5561781"/>
          </a:xfrm>
          <a:prstGeom prst="rect">
            <a:avLst/>
          </a:prstGeom>
        </p:spPr>
      </p:pic>
    </p:spTree>
    <p:extLst>
      <p:ext uri="{BB962C8B-B14F-4D97-AF65-F5344CB8AC3E}">
        <p14:creationId xmlns:p14="http://schemas.microsoft.com/office/powerpoint/2010/main" val="1778335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D6826-18CD-161F-A249-1AA013DC5AD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9894104-E202-6192-50D3-95B7B4819440}"/>
              </a:ext>
            </a:extLst>
          </p:cNvPr>
          <p:cNvPicPr>
            <a:picLocks noGrp="1" noChangeAspect="1"/>
          </p:cNvPicPr>
          <p:nvPr>
            <p:ph idx="1"/>
          </p:nvPr>
        </p:nvPicPr>
        <p:blipFill>
          <a:blip r:embed="rId2"/>
          <a:stretch>
            <a:fillRect/>
          </a:stretch>
        </p:blipFill>
        <p:spPr>
          <a:xfrm>
            <a:off x="2034139" y="463979"/>
            <a:ext cx="8277725" cy="5518484"/>
          </a:xfrm>
          <a:prstGeom prst="rect">
            <a:avLst/>
          </a:prstGeom>
        </p:spPr>
      </p:pic>
    </p:spTree>
    <p:extLst>
      <p:ext uri="{BB962C8B-B14F-4D97-AF65-F5344CB8AC3E}">
        <p14:creationId xmlns:p14="http://schemas.microsoft.com/office/powerpoint/2010/main" val="2998122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1356-82E7-C21D-FC26-AB488C0260DC}"/>
              </a:ext>
            </a:extLst>
          </p:cNvPr>
          <p:cNvSpPr>
            <a:spLocks noGrp="1"/>
          </p:cNvSpPr>
          <p:nvPr>
            <p:ph type="ctrTitle"/>
          </p:nvPr>
        </p:nvSpPr>
        <p:spPr/>
        <p:txBody>
          <a:bodyPr/>
          <a:lstStyle/>
          <a:p>
            <a:r>
              <a:rPr lang="en-US">
                <a:latin typeface="Arial"/>
                <a:cs typeface="Arial"/>
              </a:rPr>
              <a:t>Federal</a:t>
            </a:r>
            <a:endParaRPr lang="en-US"/>
          </a:p>
        </p:txBody>
      </p:sp>
    </p:spTree>
    <p:extLst>
      <p:ext uri="{BB962C8B-B14F-4D97-AF65-F5344CB8AC3E}">
        <p14:creationId xmlns:p14="http://schemas.microsoft.com/office/powerpoint/2010/main" val="1456333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03FBB-EC57-F242-B64C-F392938146A5}"/>
              </a:ext>
            </a:extLst>
          </p:cNvPr>
          <p:cNvSpPr>
            <a:spLocks noGrp="1"/>
          </p:cNvSpPr>
          <p:nvPr>
            <p:ph type="title"/>
          </p:nvPr>
        </p:nvSpPr>
        <p:spPr>
          <a:xfrm>
            <a:off x="475735" y="463979"/>
            <a:ext cx="9334090" cy="1325563"/>
          </a:xfrm>
        </p:spPr>
        <p:txBody>
          <a:bodyPr/>
          <a:lstStyle/>
          <a:p>
            <a:r>
              <a:rPr lang="en-US"/>
              <a:t>Federal Rules of Civil Procedure </a:t>
            </a:r>
          </a:p>
        </p:txBody>
      </p:sp>
      <p:sp>
        <p:nvSpPr>
          <p:cNvPr id="3" name="Content Placeholder 2">
            <a:extLst>
              <a:ext uri="{FF2B5EF4-FFF2-40B4-BE49-F238E27FC236}">
                <a16:creationId xmlns:a16="http://schemas.microsoft.com/office/drawing/2014/main" id="{4F748267-E479-4841-830C-398BB4EE3E6A}"/>
              </a:ext>
            </a:extLst>
          </p:cNvPr>
          <p:cNvSpPr>
            <a:spLocks noGrp="1"/>
          </p:cNvSpPr>
          <p:nvPr>
            <p:ph idx="1"/>
          </p:nvPr>
        </p:nvSpPr>
        <p:spPr>
          <a:xfrm>
            <a:off x="573389" y="1554480"/>
            <a:ext cx="10515600" cy="3749040"/>
          </a:xfrm>
        </p:spPr>
        <p:txBody>
          <a:bodyPr vert="horz" lIns="0" tIns="0" rIns="0" bIns="0" rtlCol="0" anchor="t">
            <a:noAutofit/>
          </a:bodyPr>
          <a:lstStyle/>
          <a:p>
            <a:pPr marL="0" indent="0">
              <a:buNone/>
            </a:pPr>
            <a:r>
              <a:rPr lang="en-US"/>
              <a:t>Rule 36 Requests for Admission</a:t>
            </a:r>
          </a:p>
          <a:p>
            <a:pPr marL="0" indent="0">
              <a:buNone/>
            </a:pPr>
            <a:endParaRPr lang="en-US"/>
          </a:p>
          <a:p>
            <a:pPr marL="0" indent="0">
              <a:buNone/>
            </a:pPr>
            <a:endParaRPr lang="en-US"/>
          </a:p>
          <a:p>
            <a:pPr marL="0" indent="0">
              <a:buNone/>
            </a:pPr>
            <a:endParaRPr lang="en-US"/>
          </a:p>
        </p:txBody>
      </p:sp>
      <p:pic>
        <p:nvPicPr>
          <p:cNvPr id="4" name="Picture 3">
            <a:extLst>
              <a:ext uri="{FF2B5EF4-FFF2-40B4-BE49-F238E27FC236}">
                <a16:creationId xmlns:a16="http://schemas.microsoft.com/office/drawing/2014/main" id="{E76B3A57-2B54-8344-082E-5B1FCB0DCE6A}"/>
              </a:ext>
            </a:extLst>
          </p:cNvPr>
          <p:cNvPicPr>
            <a:picLocks noChangeAspect="1"/>
          </p:cNvPicPr>
          <p:nvPr/>
        </p:nvPicPr>
        <p:blipFill>
          <a:blip r:embed="rId2"/>
          <a:stretch>
            <a:fillRect/>
          </a:stretch>
        </p:blipFill>
        <p:spPr>
          <a:xfrm>
            <a:off x="477157" y="2098449"/>
            <a:ext cx="10642600" cy="2044246"/>
          </a:xfrm>
          <a:prstGeom prst="rect">
            <a:avLst/>
          </a:prstGeom>
        </p:spPr>
      </p:pic>
    </p:spTree>
    <p:extLst>
      <p:ext uri="{BB962C8B-B14F-4D97-AF65-F5344CB8AC3E}">
        <p14:creationId xmlns:p14="http://schemas.microsoft.com/office/powerpoint/2010/main" val="1815367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42B4D-745A-44A3-A1F8-62A2C79E85DF}"/>
              </a:ext>
            </a:extLst>
          </p:cNvPr>
          <p:cNvSpPr>
            <a:spLocks noGrp="1"/>
          </p:cNvSpPr>
          <p:nvPr>
            <p:ph type="title"/>
          </p:nvPr>
        </p:nvSpPr>
        <p:spPr/>
        <p:txBody>
          <a:bodyPr/>
          <a:lstStyle/>
          <a:p>
            <a:r>
              <a:rPr lang="en-US"/>
              <a:t>Federal Rules of Civil Procedure</a:t>
            </a:r>
          </a:p>
        </p:txBody>
      </p:sp>
      <p:sp>
        <p:nvSpPr>
          <p:cNvPr id="3" name="Content Placeholder 2">
            <a:extLst>
              <a:ext uri="{FF2B5EF4-FFF2-40B4-BE49-F238E27FC236}">
                <a16:creationId xmlns:a16="http://schemas.microsoft.com/office/drawing/2014/main" id="{823078AE-6C23-32D9-01CA-F675D8B953CF}"/>
              </a:ext>
            </a:extLst>
          </p:cNvPr>
          <p:cNvSpPr>
            <a:spLocks noGrp="1"/>
          </p:cNvSpPr>
          <p:nvPr>
            <p:ph idx="1"/>
          </p:nvPr>
        </p:nvSpPr>
        <p:spPr/>
        <p:txBody>
          <a:bodyPr vert="horz" lIns="0" tIns="0" rIns="0" bIns="0" rtlCol="0" anchor="t">
            <a:noAutofit/>
          </a:bodyPr>
          <a:lstStyle/>
          <a:p>
            <a:r>
              <a:rPr lang="en-US"/>
              <a:t>Rule 37. Failure to Make Disclosures or to Cooperate in Discovery; Sanctions</a:t>
            </a:r>
          </a:p>
          <a:p>
            <a:endParaRPr lang="en-US"/>
          </a:p>
        </p:txBody>
      </p:sp>
      <p:pic>
        <p:nvPicPr>
          <p:cNvPr id="4" name="Picture 3">
            <a:extLst>
              <a:ext uri="{FF2B5EF4-FFF2-40B4-BE49-F238E27FC236}">
                <a16:creationId xmlns:a16="http://schemas.microsoft.com/office/drawing/2014/main" id="{1BE63964-A36E-BDDD-A317-8E808476F4F8}"/>
              </a:ext>
            </a:extLst>
          </p:cNvPr>
          <p:cNvPicPr>
            <a:picLocks noChangeAspect="1"/>
          </p:cNvPicPr>
          <p:nvPr/>
        </p:nvPicPr>
        <p:blipFill>
          <a:blip r:embed="rId2"/>
          <a:stretch>
            <a:fillRect/>
          </a:stretch>
        </p:blipFill>
        <p:spPr>
          <a:xfrm>
            <a:off x="475343" y="2438626"/>
            <a:ext cx="9296400" cy="2314575"/>
          </a:xfrm>
          <a:prstGeom prst="rect">
            <a:avLst/>
          </a:prstGeom>
        </p:spPr>
      </p:pic>
    </p:spTree>
    <p:extLst>
      <p:ext uri="{BB962C8B-B14F-4D97-AF65-F5344CB8AC3E}">
        <p14:creationId xmlns:p14="http://schemas.microsoft.com/office/powerpoint/2010/main" val="28754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865A6-A6A7-E7C9-4AB7-B2098999B2F9}"/>
              </a:ext>
            </a:extLst>
          </p:cNvPr>
          <p:cNvSpPr>
            <a:spLocks noGrp="1"/>
          </p:cNvSpPr>
          <p:nvPr>
            <p:ph type="title"/>
          </p:nvPr>
        </p:nvSpPr>
        <p:spPr>
          <a:xfrm>
            <a:off x="475735" y="463979"/>
            <a:ext cx="9405590" cy="1274763"/>
          </a:xfrm>
        </p:spPr>
        <p:txBody>
          <a:bodyPr/>
          <a:lstStyle/>
          <a:p>
            <a:r>
              <a:rPr lang="en-US">
                <a:latin typeface="Arial"/>
                <a:cs typeface="Arial"/>
              </a:rPr>
              <a:t>"Reasonable Inquiry" Factors</a:t>
            </a:r>
            <a:endParaRPr lang="en-US"/>
          </a:p>
        </p:txBody>
      </p:sp>
      <p:sp>
        <p:nvSpPr>
          <p:cNvPr id="3" name="Content Placeholder 2">
            <a:extLst>
              <a:ext uri="{FF2B5EF4-FFF2-40B4-BE49-F238E27FC236}">
                <a16:creationId xmlns:a16="http://schemas.microsoft.com/office/drawing/2014/main" id="{3021D07B-DF0E-9377-634C-987A4DAE818D}"/>
              </a:ext>
            </a:extLst>
          </p:cNvPr>
          <p:cNvSpPr>
            <a:spLocks noGrp="1"/>
          </p:cNvSpPr>
          <p:nvPr>
            <p:ph idx="1"/>
          </p:nvPr>
        </p:nvSpPr>
        <p:spPr/>
        <p:txBody>
          <a:bodyPr vert="horz" lIns="0" tIns="0" rIns="0" bIns="0" rtlCol="0" anchor="t">
            <a:noAutofit/>
          </a:bodyPr>
          <a:lstStyle/>
          <a:p>
            <a:pPr marL="457200" indent="-457200">
              <a:buAutoNum type="arabicPeriod"/>
            </a:pPr>
            <a:r>
              <a:rPr lang="en-US">
                <a:latin typeface="Arial"/>
                <a:cs typeface="Arial"/>
              </a:rPr>
              <a:t>Access to the information</a:t>
            </a:r>
          </a:p>
          <a:p>
            <a:pPr marL="457200" indent="-457200">
              <a:buAutoNum type="arabicPeriod"/>
            </a:pPr>
            <a:r>
              <a:rPr lang="en-US">
                <a:latin typeface="Arial"/>
                <a:cs typeface="Arial"/>
              </a:rPr>
              <a:t>Efforts actually taken</a:t>
            </a:r>
          </a:p>
          <a:p>
            <a:pPr marL="457200" indent="-457200">
              <a:buAutoNum type="arabicPeriod"/>
            </a:pPr>
            <a:r>
              <a:rPr lang="en-US">
                <a:latin typeface="Arial"/>
                <a:cs typeface="Arial"/>
              </a:rPr>
              <a:t>Level of detail in the response</a:t>
            </a:r>
          </a:p>
          <a:p>
            <a:pPr marL="457200" indent="-457200">
              <a:buAutoNum type="arabicPeriod"/>
            </a:pPr>
            <a:r>
              <a:rPr lang="en-US">
                <a:latin typeface="Arial"/>
                <a:cs typeface="Arial"/>
              </a:rPr>
              <a:t>Proportionality/burden on responding party</a:t>
            </a:r>
          </a:p>
          <a:p>
            <a:pPr marL="457200" indent="-457200">
              <a:buAutoNum type="arabicPeriod"/>
            </a:pPr>
            <a:r>
              <a:rPr lang="en-US">
                <a:latin typeface="Arial"/>
                <a:cs typeface="Arial"/>
              </a:rPr>
              <a:t>Timing and discovery posture</a:t>
            </a:r>
          </a:p>
          <a:p>
            <a:pPr marL="457200" indent="-457200">
              <a:buAutoNum type="arabicPeriod"/>
            </a:pPr>
            <a:r>
              <a:rPr lang="en-US">
                <a:latin typeface="Arial"/>
                <a:cs typeface="Arial"/>
              </a:rPr>
              <a:t>Good faith</a:t>
            </a:r>
            <a:endParaRPr lang="en-US"/>
          </a:p>
        </p:txBody>
      </p:sp>
    </p:spTree>
    <p:extLst>
      <p:ext uri="{BB962C8B-B14F-4D97-AF65-F5344CB8AC3E}">
        <p14:creationId xmlns:p14="http://schemas.microsoft.com/office/powerpoint/2010/main" val="3464600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FBE93-A570-4860-0598-20FD72BC51B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FA86F2A-161B-6A98-5087-7B1A578ACA8D}"/>
              </a:ext>
            </a:extLst>
          </p:cNvPr>
          <p:cNvPicPr>
            <a:picLocks noGrp="1" noChangeAspect="1"/>
          </p:cNvPicPr>
          <p:nvPr>
            <p:ph idx="1"/>
          </p:nvPr>
        </p:nvPicPr>
        <p:blipFill>
          <a:blip r:embed="rId2"/>
          <a:stretch>
            <a:fillRect/>
          </a:stretch>
        </p:blipFill>
        <p:spPr>
          <a:xfrm>
            <a:off x="3309227" y="273434"/>
            <a:ext cx="5573546" cy="5573546"/>
          </a:xfrm>
          <a:prstGeom prst="rect">
            <a:avLst/>
          </a:prstGeom>
        </p:spPr>
      </p:pic>
    </p:spTree>
    <p:extLst>
      <p:ext uri="{BB962C8B-B14F-4D97-AF65-F5344CB8AC3E}">
        <p14:creationId xmlns:p14="http://schemas.microsoft.com/office/powerpoint/2010/main" val="2350524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F8AAD-8131-CA68-BE68-9E8D991F0F08}"/>
              </a:ext>
            </a:extLst>
          </p:cNvPr>
          <p:cNvSpPr>
            <a:spLocks noGrp="1"/>
          </p:cNvSpPr>
          <p:nvPr>
            <p:ph type="ctrTitle"/>
          </p:nvPr>
        </p:nvSpPr>
        <p:spPr>
          <a:xfrm>
            <a:off x="2228088" y="2247691"/>
            <a:ext cx="7735824" cy="1661477"/>
          </a:xfrm>
        </p:spPr>
        <p:txBody>
          <a:bodyPr/>
          <a:lstStyle/>
          <a:p>
            <a:r>
              <a:rPr lang="en-US" dirty="0"/>
              <a:t>Lessons from Federal Cases</a:t>
            </a:r>
          </a:p>
        </p:txBody>
      </p:sp>
      <p:sp>
        <p:nvSpPr>
          <p:cNvPr id="3" name="Subtitle 2">
            <a:extLst>
              <a:ext uri="{FF2B5EF4-FFF2-40B4-BE49-F238E27FC236}">
                <a16:creationId xmlns:a16="http://schemas.microsoft.com/office/drawing/2014/main" id="{C75F2916-7E94-3222-9D8E-DA44B0346DE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9221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3E03-4C7D-48BA-C200-BD6D0C755A2E}"/>
              </a:ext>
            </a:extLst>
          </p:cNvPr>
          <p:cNvSpPr>
            <a:spLocks noGrp="1"/>
          </p:cNvSpPr>
          <p:nvPr>
            <p:ph type="title"/>
          </p:nvPr>
        </p:nvSpPr>
        <p:spPr>
          <a:xfrm>
            <a:off x="475735" y="463979"/>
            <a:ext cx="7845305" cy="1325563"/>
          </a:xfrm>
        </p:spPr>
        <p:txBody>
          <a:bodyPr anchor="t">
            <a:normAutofit/>
          </a:bodyPr>
          <a:lstStyle/>
          <a:p>
            <a:r>
              <a:rPr lang="en-US" b="0" dirty="0"/>
              <a:t>Asea: The Original "Nice Try"</a:t>
            </a:r>
            <a:br>
              <a:rPr lang="en-US" b="0" dirty="0"/>
            </a:br>
            <a:endParaRPr lang="en-US" dirty="0"/>
          </a:p>
        </p:txBody>
      </p:sp>
      <p:sp>
        <p:nvSpPr>
          <p:cNvPr id="3" name="Content Placeholder 2">
            <a:extLst>
              <a:ext uri="{FF2B5EF4-FFF2-40B4-BE49-F238E27FC236}">
                <a16:creationId xmlns:a16="http://schemas.microsoft.com/office/drawing/2014/main" id="{B3CAA076-45D9-D1CB-E029-9E831B4201F2}"/>
              </a:ext>
            </a:extLst>
          </p:cNvPr>
          <p:cNvSpPr>
            <a:spLocks noGrp="1"/>
          </p:cNvSpPr>
          <p:nvPr>
            <p:ph idx="1"/>
          </p:nvPr>
        </p:nvSpPr>
        <p:spPr>
          <a:xfrm>
            <a:off x="475735" y="1924479"/>
            <a:ext cx="10515600" cy="3749040"/>
          </a:xfrm>
        </p:spPr>
        <p:txBody>
          <a:bodyPr>
            <a:normAutofit/>
          </a:bodyPr>
          <a:lstStyle/>
          <a:p>
            <a:pPr fontAlgn="t">
              <a:buNone/>
            </a:pPr>
            <a:r>
              <a:rPr lang="en-US" b="1" dirty="0"/>
              <a:t>Response to Request for Admission:</a:t>
            </a:r>
            <a:endParaRPr lang="en-US" dirty="0"/>
          </a:p>
          <a:p>
            <a:pPr fontAlgn="t">
              <a:buNone/>
            </a:pPr>
            <a:r>
              <a:rPr lang="en-US" dirty="0"/>
              <a:t>"We cannot admit or deny. Investigation continues."</a:t>
            </a:r>
          </a:p>
          <a:p>
            <a:pPr fontAlgn="t">
              <a:buNone/>
            </a:pPr>
            <a:endParaRPr lang="en-US" dirty="0"/>
          </a:p>
          <a:p>
            <a:pPr fontAlgn="t">
              <a:buNone/>
            </a:pPr>
            <a:r>
              <a:rPr lang="en-US" b="1" dirty="0"/>
              <a:t>Court's Response:</a:t>
            </a:r>
          </a:p>
          <a:p>
            <a:pPr fontAlgn="t">
              <a:buNone/>
            </a:pPr>
            <a:r>
              <a:rPr lang="en-US" dirty="0"/>
              <a:t>"That isn't enough.“</a:t>
            </a:r>
          </a:p>
          <a:p>
            <a:pPr fontAlgn="t">
              <a:buNone/>
            </a:pPr>
            <a:endParaRPr lang="en-US" dirty="0"/>
          </a:p>
          <a:p>
            <a:pPr fontAlgn="t">
              <a:buNone/>
            </a:pPr>
            <a:r>
              <a:rPr lang="en-US" dirty="0"/>
              <a:t>Holding: Reasonable inquiry means actual investigation.</a:t>
            </a:r>
          </a:p>
          <a:p>
            <a:pPr fontAlgn="t">
              <a:buNone/>
            </a:pPr>
            <a:r>
              <a:rPr lang="en-US" dirty="0"/>
              <a:t>Lesson: You must tell the court what inquiry was made.</a:t>
            </a:r>
          </a:p>
          <a:p>
            <a:endParaRPr lang="en-US" dirty="0"/>
          </a:p>
        </p:txBody>
      </p:sp>
    </p:spTree>
    <p:extLst>
      <p:ext uri="{BB962C8B-B14F-4D97-AF65-F5344CB8AC3E}">
        <p14:creationId xmlns:p14="http://schemas.microsoft.com/office/powerpoint/2010/main" val="1066954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03FBB-EC57-F242-B64C-F392938146A5}"/>
              </a:ext>
            </a:extLst>
          </p:cNvPr>
          <p:cNvSpPr>
            <a:spLocks noGrp="1"/>
          </p:cNvSpPr>
          <p:nvPr>
            <p:ph type="title"/>
          </p:nvPr>
        </p:nvSpPr>
        <p:spPr>
          <a:xfrm>
            <a:off x="475735" y="463979"/>
            <a:ext cx="11119917" cy="1325563"/>
          </a:xfrm>
        </p:spPr>
        <p:txBody>
          <a:bodyPr/>
          <a:lstStyle/>
          <a:p>
            <a:r>
              <a:rPr lang="en-US" i="1" err="1"/>
              <a:t>Asea</a:t>
            </a:r>
            <a:r>
              <a:rPr lang="en-US" i="1"/>
              <a:t>, Inc. v. S. Pac. Transp. Co.</a:t>
            </a:r>
            <a:r>
              <a:rPr lang="en-US"/>
              <a:t>, 669 F.2d 1242 (9</a:t>
            </a:r>
            <a:r>
              <a:rPr lang="en-US" baseline="30000"/>
              <a:t>th</a:t>
            </a:r>
            <a:r>
              <a:rPr lang="en-US"/>
              <a:t> Cir. 1981).  </a:t>
            </a:r>
          </a:p>
        </p:txBody>
      </p:sp>
      <p:sp>
        <p:nvSpPr>
          <p:cNvPr id="3" name="Content Placeholder 2">
            <a:extLst>
              <a:ext uri="{FF2B5EF4-FFF2-40B4-BE49-F238E27FC236}">
                <a16:creationId xmlns:a16="http://schemas.microsoft.com/office/drawing/2014/main" id="{4F748267-E479-4841-830C-398BB4EE3E6A}"/>
              </a:ext>
            </a:extLst>
          </p:cNvPr>
          <p:cNvSpPr>
            <a:spLocks noGrp="1"/>
          </p:cNvSpPr>
          <p:nvPr>
            <p:ph idx="1"/>
          </p:nvPr>
        </p:nvSpPr>
        <p:spPr/>
        <p:txBody>
          <a:bodyPr/>
          <a:lstStyle/>
          <a:p>
            <a:r>
              <a:rPr lang="en-US" b="1" u="sng" dirty="0"/>
              <a:t>Facts:</a:t>
            </a:r>
          </a:p>
          <a:p>
            <a:pPr lvl="1"/>
            <a:r>
              <a:rPr lang="en-US" dirty="0"/>
              <a:t>Asea sold electric transformers </a:t>
            </a:r>
          </a:p>
          <a:p>
            <a:pPr lvl="1"/>
            <a:r>
              <a:rPr lang="en-US" dirty="0"/>
              <a:t>During transport from Sweden to Los Angeles, the transformer shifted resulting in substantial damage </a:t>
            </a:r>
          </a:p>
          <a:p>
            <a:pPr lvl="1"/>
            <a:r>
              <a:rPr lang="en-US" dirty="0"/>
              <a:t>Asea filed an action for damages and served a series of RFA’s on the railroad</a:t>
            </a:r>
          </a:p>
          <a:p>
            <a:pPr lvl="1"/>
            <a:r>
              <a:rPr lang="en-US" dirty="0"/>
              <a:t>The Railroad replied to 18 requests stating “Answering party cannot admit or deny. Said party has made reasonable inquiry. Information known or readily obtainable to this date is not complete. Investigation continues.” </a:t>
            </a:r>
          </a:p>
          <a:p>
            <a:pPr lvl="1"/>
            <a:r>
              <a:rPr lang="en-US" dirty="0"/>
              <a:t>Each RFA had an interrogatory which asked if the RR’s response was not an unqualified admission, they should state facts, documents and witnesses upon which the response was based – RR answered saying these answers were “not applicable”</a:t>
            </a:r>
          </a:p>
        </p:txBody>
      </p:sp>
    </p:spTree>
    <p:extLst>
      <p:ext uri="{BB962C8B-B14F-4D97-AF65-F5344CB8AC3E}">
        <p14:creationId xmlns:p14="http://schemas.microsoft.com/office/powerpoint/2010/main" val="2816611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03FBB-EC57-F242-B64C-F392938146A5}"/>
              </a:ext>
            </a:extLst>
          </p:cNvPr>
          <p:cNvSpPr>
            <a:spLocks noGrp="1"/>
          </p:cNvSpPr>
          <p:nvPr>
            <p:ph type="title"/>
          </p:nvPr>
        </p:nvSpPr>
        <p:spPr>
          <a:xfrm>
            <a:off x="475735" y="463979"/>
            <a:ext cx="11119917" cy="1325563"/>
          </a:xfrm>
        </p:spPr>
        <p:txBody>
          <a:bodyPr/>
          <a:lstStyle/>
          <a:p>
            <a:r>
              <a:rPr lang="en-US" i="1" err="1"/>
              <a:t>Asea</a:t>
            </a:r>
            <a:r>
              <a:rPr lang="en-US" i="1"/>
              <a:t>, Inc. v. S. Pac. Transp. Co.</a:t>
            </a:r>
            <a:r>
              <a:rPr lang="en-US"/>
              <a:t>, 669 F.2d 1242 (9</a:t>
            </a:r>
            <a:r>
              <a:rPr lang="en-US" baseline="30000"/>
              <a:t>th</a:t>
            </a:r>
            <a:r>
              <a:rPr lang="en-US"/>
              <a:t> Cir. 1981).  </a:t>
            </a:r>
          </a:p>
        </p:txBody>
      </p:sp>
      <p:sp>
        <p:nvSpPr>
          <p:cNvPr id="3" name="Content Placeholder 2">
            <a:extLst>
              <a:ext uri="{FF2B5EF4-FFF2-40B4-BE49-F238E27FC236}">
                <a16:creationId xmlns:a16="http://schemas.microsoft.com/office/drawing/2014/main" id="{4F748267-E479-4841-830C-398BB4EE3E6A}"/>
              </a:ext>
            </a:extLst>
          </p:cNvPr>
          <p:cNvSpPr>
            <a:spLocks noGrp="1"/>
          </p:cNvSpPr>
          <p:nvPr>
            <p:ph idx="1"/>
          </p:nvPr>
        </p:nvSpPr>
        <p:spPr/>
        <p:txBody>
          <a:bodyPr/>
          <a:lstStyle/>
          <a:p>
            <a:r>
              <a:rPr lang="en-US" b="1" u="sng"/>
              <a:t>Facts:</a:t>
            </a:r>
          </a:p>
          <a:p>
            <a:pPr lvl="1"/>
            <a:r>
              <a:rPr lang="en-US" err="1"/>
              <a:t>Asea</a:t>
            </a:r>
            <a:r>
              <a:rPr lang="en-US"/>
              <a:t> believed the RR had info needed to admit or deny and moved to have the requests admitted</a:t>
            </a:r>
          </a:p>
          <a:p>
            <a:pPr lvl="1"/>
            <a:r>
              <a:rPr lang="en-US"/>
              <a:t>RR claimed the responses were proper under Rule 36(a) because they did not have firsthand information</a:t>
            </a:r>
          </a:p>
          <a:p>
            <a:pPr lvl="1"/>
            <a:r>
              <a:rPr lang="en-US"/>
              <a:t>The district court granted </a:t>
            </a:r>
            <a:r>
              <a:rPr lang="en-US" err="1"/>
              <a:t>Asea’s</a:t>
            </a:r>
            <a:r>
              <a:rPr lang="en-US"/>
              <a:t> motion to order the matters admitted</a:t>
            </a:r>
          </a:p>
          <a:p>
            <a:pPr lvl="1"/>
            <a:r>
              <a:rPr lang="en-US"/>
              <a:t>The RR argued the sanction for failure to make reasonable inquiry is an award of expenses incurred in proving the fact at trial, rather than deeming the matter admitted</a:t>
            </a:r>
          </a:p>
        </p:txBody>
      </p:sp>
    </p:spTree>
    <p:extLst>
      <p:ext uri="{BB962C8B-B14F-4D97-AF65-F5344CB8AC3E}">
        <p14:creationId xmlns:p14="http://schemas.microsoft.com/office/powerpoint/2010/main" val="1133541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03FBB-EC57-F242-B64C-F392938146A5}"/>
              </a:ext>
            </a:extLst>
          </p:cNvPr>
          <p:cNvSpPr>
            <a:spLocks noGrp="1"/>
          </p:cNvSpPr>
          <p:nvPr>
            <p:ph type="title"/>
          </p:nvPr>
        </p:nvSpPr>
        <p:spPr>
          <a:xfrm>
            <a:off x="475735" y="463979"/>
            <a:ext cx="11119917" cy="1325563"/>
          </a:xfrm>
        </p:spPr>
        <p:txBody>
          <a:bodyPr/>
          <a:lstStyle/>
          <a:p>
            <a:r>
              <a:rPr lang="en-US" i="1" err="1"/>
              <a:t>Asea</a:t>
            </a:r>
            <a:r>
              <a:rPr lang="en-US" i="1"/>
              <a:t>, Inc. v. S. Pac. Transp. Co.</a:t>
            </a:r>
            <a:r>
              <a:rPr lang="en-US"/>
              <a:t>, 669 F.2d 1242 (9</a:t>
            </a:r>
            <a:r>
              <a:rPr lang="en-US" baseline="30000"/>
              <a:t>th</a:t>
            </a:r>
            <a:r>
              <a:rPr lang="en-US"/>
              <a:t> Cir. 1981).  </a:t>
            </a:r>
          </a:p>
        </p:txBody>
      </p:sp>
      <p:sp>
        <p:nvSpPr>
          <p:cNvPr id="3" name="Content Placeholder 2">
            <a:extLst>
              <a:ext uri="{FF2B5EF4-FFF2-40B4-BE49-F238E27FC236}">
                <a16:creationId xmlns:a16="http://schemas.microsoft.com/office/drawing/2014/main" id="{4F748267-E479-4841-830C-398BB4EE3E6A}"/>
              </a:ext>
            </a:extLst>
          </p:cNvPr>
          <p:cNvSpPr>
            <a:spLocks noGrp="1"/>
          </p:cNvSpPr>
          <p:nvPr>
            <p:ph idx="1"/>
          </p:nvPr>
        </p:nvSpPr>
        <p:spPr>
          <a:xfrm>
            <a:off x="475735" y="1924479"/>
            <a:ext cx="4806479" cy="3749040"/>
          </a:xfrm>
        </p:spPr>
        <p:txBody>
          <a:bodyPr/>
          <a:lstStyle/>
          <a:p>
            <a:r>
              <a:rPr lang="en-US" b="1" u="sng" dirty="0"/>
              <a:t>Issues:</a:t>
            </a:r>
          </a:p>
          <a:p>
            <a:pPr marL="457200" indent="-457200">
              <a:buFont typeface="+mj-lt"/>
              <a:buAutoNum type="arabicPeriod"/>
            </a:pPr>
            <a:r>
              <a:rPr lang="en-US" dirty="0"/>
              <a:t>Did the district court err in deeming certain matters admitted under FRCP 36(a) due to the RR’s failure to adequately respond to RFAs? </a:t>
            </a:r>
          </a:p>
          <a:p>
            <a:pPr marL="457200" indent="-457200">
              <a:buFont typeface="+mj-lt"/>
              <a:buAutoNum type="arabicPeriod"/>
            </a:pPr>
            <a:r>
              <a:rPr lang="en-US" dirty="0"/>
              <a:t>What must a party do to properly respond to RFAs under FRCP 36 when it lacks immediate knowledge of the facts? </a:t>
            </a:r>
          </a:p>
          <a:p>
            <a:pPr lvl="1"/>
            <a:endParaRPr lang="en-US" dirty="0"/>
          </a:p>
        </p:txBody>
      </p:sp>
      <p:sp>
        <p:nvSpPr>
          <p:cNvPr id="4" name="Content Placeholder 2">
            <a:extLst>
              <a:ext uri="{FF2B5EF4-FFF2-40B4-BE49-F238E27FC236}">
                <a16:creationId xmlns:a16="http://schemas.microsoft.com/office/drawing/2014/main" id="{62997DD8-21CA-4F9D-8893-0C63A2018BD4}"/>
              </a:ext>
            </a:extLst>
          </p:cNvPr>
          <p:cNvSpPr txBox="1">
            <a:spLocks/>
          </p:cNvSpPr>
          <p:nvPr/>
        </p:nvSpPr>
        <p:spPr>
          <a:xfrm>
            <a:off x="6001662" y="1924479"/>
            <a:ext cx="4806479" cy="374904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400"/>
              </a:spcAft>
              <a:buClr>
                <a:srgbClr val="3E4A83"/>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400"/>
              </a:spcAft>
              <a:buClr>
                <a:srgbClr val="3E4A83"/>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400"/>
              </a:spcAft>
              <a:buClr>
                <a:srgbClr val="3E4A8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400"/>
              </a:spcAft>
              <a:buClr>
                <a:srgbClr val="3E4A83"/>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400"/>
              </a:spcAft>
              <a:buClr>
                <a:srgbClr val="3E4A83"/>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Holdings:</a:t>
            </a:r>
          </a:p>
          <a:p>
            <a:pPr marL="457200" indent="-457200">
              <a:buFont typeface="+mj-lt"/>
              <a:buAutoNum type="arabicPeriod"/>
            </a:pPr>
            <a:r>
              <a:rPr lang="en-US" dirty="0"/>
              <a:t>No.</a:t>
            </a:r>
          </a:p>
          <a:p>
            <a:pPr marL="457200" indent="-457200">
              <a:buFont typeface="+mj-lt"/>
              <a:buAutoNum type="arabicPeriod"/>
            </a:pPr>
            <a:r>
              <a:rPr lang="en-US" dirty="0"/>
              <a:t>Make reasonable inquiry into information that is readily obtainable. </a:t>
            </a:r>
          </a:p>
          <a:p>
            <a:pPr lvl="1"/>
            <a:endParaRPr lang="en-US" dirty="0"/>
          </a:p>
        </p:txBody>
      </p:sp>
    </p:spTree>
    <p:extLst>
      <p:ext uri="{BB962C8B-B14F-4D97-AF65-F5344CB8AC3E}">
        <p14:creationId xmlns:p14="http://schemas.microsoft.com/office/powerpoint/2010/main" val="1565007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03FBB-EC57-F242-B64C-F392938146A5}"/>
              </a:ext>
            </a:extLst>
          </p:cNvPr>
          <p:cNvSpPr>
            <a:spLocks noGrp="1"/>
          </p:cNvSpPr>
          <p:nvPr>
            <p:ph type="title"/>
          </p:nvPr>
        </p:nvSpPr>
        <p:spPr>
          <a:xfrm>
            <a:off x="475735" y="463979"/>
            <a:ext cx="11119917" cy="1325563"/>
          </a:xfrm>
        </p:spPr>
        <p:txBody>
          <a:bodyPr/>
          <a:lstStyle/>
          <a:p>
            <a:r>
              <a:rPr lang="en-US" i="1" err="1"/>
              <a:t>Asea</a:t>
            </a:r>
            <a:r>
              <a:rPr lang="en-US" i="1"/>
              <a:t>, Inc. v. S. Pac. Transp. Co.</a:t>
            </a:r>
            <a:r>
              <a:rPr lang="en-US"/>
              <a:t>, 669 F.2d 1242 (9</a:t>
            </a:r>
            <a:r>
              <a:rPr lang="en-US" baseline="30000"/>
              <a:t>th</a:t>
            </a:r>
            <a:r>
              <a:rPr lang="en-US"/>
              <a:t> Cir. 1981).  </a:t>
            </a:r>
          </a:p>
        </p:txBody>
      </p:sp>
      <p:sp>
        <p:nvSpPr>
          <p:cNvPr id="3" name="Content Placeholder 2">
            <a:extLst>
              <a:ext uri="{FF2B5EF4-FFF2-40B4-BE49-F238E27FC236}">
                <a16:creationId xmlns:a16="http://schemas.microsoft.com/office/drawing/2014/main" id="{4F748267-E479-4841-830C-398BB4EE3E6A}"/>
              </a:ext>
            </a:extLst>
          </p:cNvPr>
          <p:cNvSpPr>
            <a:spLocks noGrp="1"/>
          </p:cNvSpPr>
          <p:nvPr>
            <p:ph idx="1"/>
          </p:nvPr>
        </p:nvSpPr>
        <p:spPr/>
        <p:txBody>
          <a:bodyPr/>
          <a:lstStyle/>
          <a:p>
            <a:r>
              <a:rPr lang="en-US" b="1" u="sng"/>
              <a:t>Analysis:</a:t>
            </a:r>
          </a:p>
          <a:p>
            <a:pPr lvl="1"/>
            <a:r>
              <a:rPr lang="en-US"/>
              <a:t>The court noted that the appropriate penalty for failing to make reasonable inquiry is unclear (deeming admitted vs. award of expenses incurred in proving the fact at trial)</a:t>
            </a:r>
          </a:p>
          <a:p>
            <a:pPr lvl="1"/>
            <a:r>
              <a:rPr lang="en-US"/>
              <a:t>A response which fails to admit or deny a proper request for admission does not comply with FRCP 36(a) if the answering party has not made reasonable inquiry </a:t>
            </a:r>
          </a:p>
          <a:p>
            <a:pPr lvl="1"/>
            <a:r>
              <a:rPr lang="en-US"/>
              <a:t>If a requesting party feels a reasonable inquiry was not met, they may move to determine the sufficiency of an answer and either compel a proper response or ask for the order to be admitted</a:t>
            </a:r>
          </a:p>
          <a:p>
            <a:pPr lvl="1"/>
            <a:r>
              <a:rPr lang="en-US"/>
              <a:t>The district court has ultimate/wide discretion on the decision </a:t>
            </a:r>
          </a:p>
        </p:txBody>
      </p:sp>
    </p:spTree>
    <p:extLst>
      <p:ext uri="{BB962C8B-B14F-4D97-AF65-F5344CB8AC3E}">
        <p14:creationId xmlns:p14="http://schemas.microsoft.com/office/powerpoint/2010/main" val="2809923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C2BDD-164F-CFD2-19B8-D518F1A24A6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8CE341E-7604-64EB-09E5-ABA88DA224E4}"/>
              </a:ext>
            </a:extLst>
          </p:cNvPr>
          <p:cNvPicPr>
            <a:picLocks noGrp="1" noChangeAspect="1"/>
          </p:cNvPicPr>
          <p:nvPr>
            <p:ph idx="1"/>
          </p:nvPr>
        </p:nvPicPr>
        <p:blipFill>
          <a:blip r:embed="rId2"/>
          <a:stretch>
            <a:fillRect/>
          </a:stretch>
        </p:blipFill>
        <p:spPr>
          <a:xfrm>
            <a:off x="2983313" y="129056"/>
            <a:ext cx="5920055" cy="5920055"/>
          </a:xfrm>
          <a:prstGeom prst="rect">
            <a:avLst/>
          </a:prstGeom>
        </p:spPr>
      </p:pic>
    </p:spTree>
    <p:extLst>
      <p:ext uri="{BB962C8B-B14F-4D97-AF65-F5344CB8AC3E}">
        <p14:creationId xmlns:p14="http://schemas.microsoft.com/office/powerpoint/2010/main" val="2907723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FB824-18A8-CC41-1B8A-8250E3019FE7}"/>
              </a:ext>
            </a:extLst>
          </p:cNvPr>
          <p:cNvSpPr>
            <a:spLocks noGrp="1"/>
          </p:cNvSpPr>
          <p:nvPr>
            <p:ph type="title"/>
          </p:nvPr>
        </p:nvSpPr>
        <p:spPr>
          <a:xfrm>
            <a:off x="475735" y="463979"/>
            <a:ext cx="7845305" cy="1325563"/>
          </a:xfrm>
        </p:spPr>
        <p:txBody>
          <a:bodyPr anchor="t">
            <a:normAutofit/>
          </a:bodyPr>
          <a:lstStyle/>
          <a:p>
            <a:r>
              <a:rPr lang="en-US" dirty="0"/>
              <a:t>How Can I Verify What I Don’t Possess?</a:t>
            </a:r>
          </a:p>
        </p:txBody>
      </p:sp>
      <p:sp>
        <p:nvSpPr>
          <p:cNvPr id="3" name="Content Placeholder 2">
            <a:extLst>
              <a:ext uri="{FF2B5EF4-FFF2-40B4-BE49-F238E27FC236}">
                <a16:creationId xmlns:a16="http://schemas.microsoft.com/office/drawing/2014/main" id="{1AB90F60-63D7-FE9B-FE56-69BA6B3E6FA1}"/>
              </a:ext>
            </a:extLst>
          </p:cNvPr>
          <p:cNvSpPr>
            <a:spLocks noGrp="1"/>
          </p:cNvSpPr>
          <p:nvPr>
            <p:ph idx="1"/>
          </p:nvPr>
        </p:nvSpPr>
        <p:spPr>
          <a:xfrm>
            <a:off x="475735" y="1924479"/>
            <a:ext cx="10515600" cy="3749040"/>
          </a:xfrm>
        </p:spPr>
        <p:txBody>
          <a:bodyPr>
            <a:normAutofit/>
          </a:bodyPr>
          <a:lstStyle/>
          <a:p>
            <a:r>
              <a:rPr lang="en-US" dirty="0"/>
              <a:t>Request for Admission: “Admit or deny the document is a true and correct copy?</a:t>
            </a:r>
          </a:p>
          <a:p>
            <a:endParaRPr lang="en-US" dirty="0"/>
          </a:p>
          <a:p>
            <a:r>
              <a:rPr lang="en-US" dirty="0"/>
              <a:t>Response: “I don’t have the original.”</a:t>
            </a:r>
          </a:p>
        </p:txBody>
      </p:sp>
    </p:spTree>
    <p:extLst>
      <p:ext uri="{BB962C8B-B14F-4D97-AF65-F5344CB8AC3E}">
        <p14:creationId xmlns:p14="http://schemas.microsoft.com/office/powerpoint/2010/main" val="3265575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0DE8C-8563-02F4-0E0B-D8A7D6790C04}"/>
              </a:ext>
            </a:extLst>
          </p:cNvPr>
          <p:cNvSpPr>
            <a:spLocks noGrp="1"/>
          </p:cNvSpPr>
          <p:nvPr>
            <p:ph type="title"/>
          </p:nvPr>
        </p:nvSpPr>
        <p:spPr>
          <a:xfrm>
            <a:off x="475735" y="463979"/>
            <a:ext cx="11031190" cy="1325563"/>
          </a:xfrm>
        </p:spPr>
        <p:txBody>
          <a:bodyPr/>
          <a:lstStyle/>
          <a:p>
            <a:r>
              <a:rPr lang="en-US" i="1">
                <a:latin typeface="Arial"/>
                <a:cs typeface="Arial"/>
              </a:rPr>
              <a:t>ADC Telecommunications, Inc. V. </a:t>
            </a:r>
            <a:r>
              <a:rPr lang="en-US" i="1" err="1">
                <a:latin typeface="Arial"/>
                <a:cs typeface="Arial"/>
              </a:rPr>
              <a:t>Telect</a:t>
            </a:r>
            <a:r>
              <a:rPr lang="en-US" i="1">
                <a:latin typeface="Arial"/>
                <a:cs typeface="Arial"/>
              </a:rPr>
              <a:t>, Inc.</a:t>
            </a:r>
            <a:r>
              <a:rPr lang="en-US">
                <a:latin typeface="Arial"/>
                <a:cs typeface="Arial"/>
              </a:rPr>
              <a:t>, 143 F.R.D. 214 (Dist. Of Minn. 1992).</a:t>
            </a:r>
            <a:endParaRPr lang="en-US">
              <a:latin typeface="Arial"/>
            </a:endParaRPr>
          </a:p>
        </p:txBody>
      </p:sp>
      <p:sp>
        <p:nvSpPr>
          <p:cNvPr id="3" name="Content Placeholder 2">
            <a:extLst>
              <a:ext uri="{FF2B5EF4-FFF2-40B4-BE49-F238E27FC236}">
                <a16:creationId xmlns:a16="http://schemas.microsoft.com/office/drawing/2014/main" id="{0D62D0E7-F3B5-C092-5502-71F54F4C9AEF}"/>
              </a:ext>
            </a:extLst>
          </p:cNvPr>
          <p:cNvSpPr>
            <a:spLocks noGrp="1"/>
          </p:cNvSpPr>
          <p:nvPr>
            <p:ph idx="1"/>
          </p:nvPr>
        </p:nvSpPr>
        <p:spPr/>
        <p:txBody>
          <a:bodyPr vert="horz" lIns="0" tIns="0" rIns="0" bIns="0" rtlCol="0" anchor="t">
            <a:noAutofit/>
          </a:bodyPr>
          <a:lstStyle/>
          <a:p>
            <a:r>
              <a:rPr lang="en-US">
                <a:latin typeface="Arial"/>
                <a:cs typeface="Arial"/>
              </a:rPr>
              <a:t>Defendant seeks to have plaintiff admit or deny:</a:t>
            </a:r>
            <a:endParaRPr lang="en-US"/>
          </a:p>
          <a:p>
            <a:pPr lvl="1">
              <a:buFont typeface="Courier New" panose="020B0604020202020204" pitchFamily="34" charset="0"/>
              <a:buChar char="o"/>
            </a:pPr>
            <a:r>
              <a:rPr lang="en-US">
                <a:latin typeface="Arial"/>
                <a:cs typeface="Arial"/>
              </a:rPr>
              <a:t>A copy of the patent at issue is a true and correct copy</a:t>
            </a:r>
          </a:p>
          <a:p>
            <a:pPr lvl="2">
              <a:buFont typeface="Wingdings" panose="020B0604020202020204" pitchFamily="34" charset="0"/>
              <a:buChar char="§"/>
            </a:pPr>
            <a:r>
              <a:rPr lang="en-US">
                <a:latin typeface="Arial"/>
                <a:cs typeface="Arial"/>
              </a:rPr>
              <a:t>Plaintiff objected because they were unable to admit or deny because they did not have the original copy with which to compare the copy received. </a:t>
            </a:r>
          </a:p>
          <a:p>
            <a:pPr lvl="2">
              <a:buFont typeface="Wingdings" panose="020B0604020202020204" pitchFamily="34" charset="0"/>
              <a:buChar char="§"/>
            </a:pPr>
            <a:r>
              <a:rPr lang="en-US">
                <a:latin typeface="Arial"/>
                <a:cs typeface="Arial"/>
              </a:rPr>
              <a:t>Court held that without access to the original, it is not possible or prudent to admit or deny that a copy is a true copy. Defendant was advised to rephrase the request. </a:t>
            </a:r>
          </a:p>
          <a:p>
            <a:pPr lvl="1">
              <a:buFont typeface="Courier New" panose="020B0604020202020204" pitchFamily="34" charset="0"/>
              <a:buChar char="o"/>
            </a:pPr>
            <a:r>
              <a:rPr lang="en-US">
                <a:latin typeface="Arial"/>
                <a:cs typeface="Arial"/>
              </a:rPr>
              <a:t>Plaintiff's product infringes upon Defendant's patent, specifically stating that Plaintiff is to presume that Defendant's patent is available. </a:t>
            </a:r>
            <a:endParaRPr lang="en-US"/>
          </a:p>
          <a:p>
            <a:pPr lvl="2">
              <a:buFont typeface="Wingdings" panose="020B0604020202020204" pitchFamily="34" charset="0"/>
              <a:buChar char="§"/>
            </a:pPr>
            <a:r>
              <a:rPr lang="en-US">
                <a:latin typeface="Arial"/>
                <a:cs typeface="Arial"/>
              </a:rPr>
              <a:t>Plaintiff objected because the facts known to them contradict this presumption.</a:t>
            </a:r>
            <a:endParaRPr lang="en-US"/>
          </a:p>
          <a:p>
            <a:pPr lvl="2">
              <a:buFont typeface="Wingdings" panose="020B0604020202020204" pitchFamily="34" charset="0"/>
              <a:buChar char="§"/>
            </a:pPr>
            <a:r>
              <a:rPr lang="en-US">
                <a:latin typeface="Arial"/>
                <a:cs typeface="Arial"/>
              </a:rPr>
              <a:t>Court held that the plaintiff's objection was not an answer, and that they were required to submit a sufficient answer.</a:t>
            </a:r>
            <a:endParaRPr lang="en-US"/>
          </a:p>
          <a:p>
            <a:pPr lvl="1">
              <a:buFont typeface="Courier New" panose="020B0604020202020204" pitchFamily="34" charset="0"/>
              <a:buChar char="o"/>
            </a:pPr>
            <a:endParaRPr lang="en-US"/>
          </a:p>
          <a:p>
            <a:pPr marL="457200" lvl="1" indent="0">
              <a:buNone/>
            </a:pPr>
            <a:endParaRPr lang="en-US"/>
          </a:p>
          <a:p>
            <a:pPr lvl="1">
              <a:buFont typeface="Courier New" panose="020B0604020202020204" pitchFamily="34" charset="0"/>
              <a:buChar char="o"/>
            </a:pPr>
            <a:endParaRPr lang="en-US"/>
          </a:p>
        </p:txBody>
      </p:sp>
    </p:spTree>
    <p:extLst>
      <p:ext uri="{BB962C8B-B14F-4D97-AF65-F5344CB8AC3E}">
        <p14:creationId xmlns:p14="http://schemas.microsoft.com/office/powerpoint/2010/main" val="3258899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76252-7AAF-8971-DD15-9240C2E7D8ED}"/>
              </a:ext>
            </a:extLst>
          </p:cNvPr>
          <p:cNvSpPr>
            <a:spLocks noGrp="1"/>
          </p:cNvSpPr>
          <p:nvPr>
            <p:ph type="title"/>
          </p:nvPr>
        </p:nvSpPr>
        <p:spPr/>
        <p:txBody>
          <a:bodyPr/>
          <a:lstStyle/>
          <a:p>
            <a:r>
              <a:rPr lang="en-US" dirty="0"/>
              <a:t>How Many Requests for Admission is Too Many?</a:t>
            </a:r>
          </a:p>
        </p:txBody>
      </p:sp>
      <p:sp>
        <p:nvSpPr>
          <p:cNvPr id="3" name="Content Placeholder 2">
            <a:extLst>
              <a:ext uri="{FF2B5EF4-FFF2-40B4-BE49-F238E27FC236}">
                <a16:creationId xmlns:a16="http://schemas.microsoft.com/office/drawing/2014/main" id="{EF730422-B88D-95A1-240D-C9D588BF74F4}"/>
              </a:ext>
            </a:extLst>
          </p:cNvPr>
          <p:cNvSpPr>
            <a:spLocks noGrp="1"/>
          </p:cNvSpPr>
          <p:nvPr>
            <p:ph idx="1"/>
          </p:nvPr>
        </p:nvSpPr>
        <p:spPr/>
        <p:txBody>
          <a:bodyPr/>
          <a:lstStyle/>
          <a:p>
            <a:r>
              <a:rPr lang="en-US" dirty="0"/>
              <a:t>5?</a:t>
            </a:r>
          </a:p>
          <a:p>
            <a:r>
              <a:rPr lang="en-US" dirty="0"/>
              <a:t>10?</a:t>
            </a:r>
          </a:p>
          <a:p>
            <a:r>
              <a:rPr lang="en-US" dirty="0"/>
              <a:t>20?</a:t>
            </a:r>
          </a:p>
          <a:p>
            <a:r>
              <a:rPr lang="en-US" dirty="0"/>
              <a:t>50?</a:t>
            </a:r>
          </a:p>
          <a:p>
            <a:r>
              <a:rPr lang="en-US" dirty="0"/>
              <a:t>373?</a:t>
            </a:r>
          </a:p>
          <a:p>
            <a:pPr marL="0" indent="0">
              <a:buNone/>
            </a:pPr>
            <a:endParaRPr lang="en-US" dirty="0"/>
          </a:p>
        </p:txBody>
      </p:sp>
    </p:spTree>
    <p:extLst>
      <p:ext uri="{BB962C8B-B14F-4D97-AF65-F5344CB8AC3E}">
        <p14:creationId xmlns:p14="http://schemas.microsoft.com/office/powerpoint/2010/main" val="361925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976E-3ED9-4EB3-3295-8E272C44A775}"/>
              </a:ext>
            </a:extLst>
          </p:cNvPr>
          <p:cNvSpPr>
            <a:spLocks noGrp="1"/>
          </p:cNvSpPr>
          <p:nvPr>
            <p:ph type="title"/>
          </p:nvPr>
        </p:nvSpPr>
        <p:spPr>
          <a:xfrm>
            <a:off x="475735" y="463979"/>
            <a:ext cx="10864276" cy="1325563"/>
          </a:xfrm>
        </p:spPr>
        <p:txBody>
          <a:bodyPr/>
          <a:lstStyle/>
          <a:p>
            <a:r>
              <a:rPr lang="en-US" sz="3500">
                <a:latin typeface="Arial"/>
                <a:cs typeface="Arial"/>
              </a:rPr>
              <a:t>Lakehead Pipe Line Company v. American Home Assur. Co., 177 F.R.D. 454 (Dist. Of Minn. 1997).</a:t>
            </a:r>
            <a:endParaRPr lang="en-US" sz="3500"/>
          </a:p>
        </p:txBody>
      </p:sp>
      <p:sp>
        <p:nvSpPr>
          <p:cNvPr id="3" name="Content Placeholder 2">
            <a:extLst>
              <a:ext uri="{FF2B5EF4-FFF2-40B4-BE49-F238E27FC236}">
                <a16:creationId xmlns:a16="http://schemas.microsoft.com/office/drawing/2014/main" id="{6E62027F-D010-4B13-CB4C-C2FA094350EA}"/>
              </a:ext>
            </a:extLst>
          </p:cNvPr>
          <p:cNvSpPr>
            <a:spLocks noGrp="1"/>
          </p:cNvSpPr>
          <p:nvPr>
            <p:ph idx="1"/>
          </p:nvPr>
        </p:nvSpPr>
        <p:spPr>
          <a:xfrm>
            <a:off x="475735" y="1793850"/>
            <a:ext cx="10515600" cy="3749040"/>
          </a:xfrm>
        </p:spPr>
        <p:txBody>
          <a:bodyPr vert="horz" lIns="0" tIns="0" rIns="0" bIns="0" rtlCol="0" anchor="t">
            <a:noAutofit/>
          </a:bodyPr>
          <a:lstStyle/>
          <a:p>
            <a:r>
              <a:rPr lang="en-US">
                <a:latin typeface="Arial"/>
                <a:cs typeface="Arial"/>
              </a:rPr>
              <a:t>Defendants served Plaintiffs with 373 RFAs, most accompanied by an interrogatory.</a:t>
            </a:r>
          </a:p>
          <a:p>
            <a:pPr lvl="1">
              <a:buFont typeface="Courier New" panose="020B0604020202020204" pitchFamily="34" charset="0"/>
              <a:buChar char="o"/>
            </a:pPr>
            <a:r>
              <a:rPr lang="en-US">
                <a:latin typeface="Arial"/>
                <a:cs typeface="Arial"/>
              </a:rPr>
              <a:t>Each RFA and interrogatory had a response keeping with the directives of Rule 36. </a:t>
            </a:r>
          </a:p>
          <a:p>
            <a:r>
              <a:rPr lang="en-US">
                <a:latin typeface="Arial"/>
                <a:cs typeface="Arial"/>
              </a:rPr>
              <a:t>Defendants sought admissions as to the authenticity of certain documents and accuracy of their interpretation of the content.</a:t>
            </a:r>
          </a:p>
          <a:p>
            <a:pPr lvl="1">
              <a:buFont typeface="Courier New" panose="020B0604020202020204" pitchFamily="34" charset="0"/>
              <a:buChar char="o"/>
            </a:pPr>
            <a:r>
              <a:rPr lang="en-US">
                <a:latin typeface="Arial"/>
                <a:cs typeface="Arial"/>
              </a:rPr>
              <a:t>The other party does not have to admit when there is a factual dispute as to the interpretation of the document.</a:t>
            </a:r>
          </a:p>
          <a:p>
            <a:r>
              <a:rPr lang="en-US">
                <a:latin typeface="Arial"/>
                <a:cs typeface="Arial"/>
              </a:rPr>
              <a:t>Defendants take issue with Plaintiff's refusal to provide factual basis for their denials. </a:t>
            </a:r>
            <a:endParaRPr lang="en-US"/>
          </a:p>
          <a:p>
            <a:pPr lvl="1">
              <a:buFont typeface="Courier New" panose="020B0604020202020204" pitchFamily="34" charset="0"/>
              <a:buChar char="o"/>
            </a:pPr>
            <a:r>
              <a:rPr lang="en-US">
                <a:latin typeface="Arial"/>
                <a:cs typeface="Arial"/>
              </a:rPr>
              <a:t>Rule 36 does not authorize a court to prospectively render determinations concerning the accuracy of a denial to a RFA.</a:t>
            </a:r>
            <a:endParaRPr lang="en-US"/>
          </a:p>
          <a:p>
            <a:endParaRPr lang="en-US"/>
          </a:p>
        </p:txBody>
      </p:sp>
    </p:spTree>
    <p:extLst>
      <p:ext uri="{BB962C8B-B14F-4D97-AF65-F5344CB8AC3E}">
        <p14:creationId xmlns:p14="http://schemas.microsoft.com/office/powerpoint/2010/main" val="288948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5609-4CEB-A0BD-7BC4-6B0FB03CD7C1}"/>
              </a:ext>
            </a:extLst>
          </p:cNvPr>
          <p:cNvSpPr>
            <a:spLocks noGrp="1"/>
          </p:cNvSpPr>
          <p:nvPr>
            <p:ph type="title"/>
          </p:nvPr>
        </p:nvSpPr>
        <p:spPr>
          <a:xfrm>
            <a:off x="475735" y="463979"/>
            <a:ext cx="10871533" cy="1325563"/>
          </a:xfrm>
        </p:spPr>
        <p:txBody>
          <a:bodyPr/>
          <a:lstStyle/>
          <a:p>
            <a:r>
              <a:rPr lang="en-US" sz="3500">
                <a:latin typeface="Arial"/>
                <a:cs typeface="Arial"/>
              </a:rPr>
              <a:t>Requests for Admission: Responding to RFAs by Jim Wagstaffe (last updated March 30, 2026).</a:t>
            </a:r>
            <a:endParaRPr lang="en-US" sz="3500"/>
          </a:p>
        </p:txBody>
      </p:sp>
      <p:sp>
        <p:nvSpPr>
          <p:cNvPr id="3" name="Content Placeholder 2">
            <a:extLst>
              <a:ext uri="{FF2B5EF4-FFF2-40B4-BE49-F238E27FC236}">
                <a16:creationId xmlns:a16="http://schemas.microsoft.com/office/drawing/2014/main" id="{C01DB53A-FEA2-C8E6-DE00-E5AEDF71D8AD}"/>
              </a:ext>
            </a:extLst>
          </p:cNvPr>
          <p:cNvSpPr>
            <a:spLocks noGrp="1"/>
          </p:cNvSpPr>
          <p:nvPr>
            <p:ph idx="1"/>
          </p:nvPr>
        </p:nvSpPr>
        <p:spPr/>
        <p:txBody>
          <a:bodyPr vert="horz" lIns="0" tIns="0" rIns="0" bIns="0" rtlCol="0" anchor="t">
            <a:noAutofit/>
          </a:bodyPr>
          <a:lstStyle/>
          <a:p>
            <a:r>
              <a:rPr lang="en-US">
                <a:latin typeface="Arial"/>
                <a:cs typeface="Arial"/>
              </a:rPr>
              <a:t>If a requesting party has grounds for believing that a response is deficient, the requesting party may move for a judicial determination. </a:t>
            </a:r>
          </a:p>
          <a:p>
            <a:pPr lvl="1">
              <a:buFont typeface="Courier New" panose="020B0604020202020204" pitchFamily="34" charset="0"/>
              <a:buChar char="o"/>
            </a:pPr>
            <a:r>
              <a:rPr lang="en-US">
                <a:latin typeface="Arial"/>
                <a:cs typeface="Arial"/>
              </a:rPr>
              <a:t>This motion should not be used to test the accuracy of a denial that fairly meets the requirements of the rule. </a:t>
            </a:r>
          </a:p>
          <a:p>
            <a:pPr lvl="1">
              <a:buFont typeface="Courier New" panose="020B0604020202020204" pitchFamily="34" charset="0"/>
              <a:buChar char="o"/>
            </a:pPr>
            <a:r>
              <a:rPr lang="en-US">
                <a:latin typeface="Arial"/>
                <a:cs typeface="Arial"/>
              </a:rPr>
              <a:t>In the case of a denial, the proper course is to prove the inaccuracy of the denial at trial and then move to recover expenses and fees reasonably incurred to prove the truth.</a:t>
            </a:r>
          </a:p>
          <a:p>
            <a:pPr lvl="1">
              <a:buFont typeface="Courier New" panose="020B0604020202020204" pitchFamily="34" charset="0"/>
              <a:buChar char="o"/>
            </a:pPr>
            <a:r>
              <a:rPr lang="en-US">
                <a:latin typeface="Arial"/>
                <a:cs typeface="Arial"/>
              </a:rPr>
              <a:t>This motion is infrequently used, likely because the expense and burden of bringing the motion are rarely proportionate to the results.</a:t>
            </a:r>
            <a:endParaRPr lang="en-US"/>
          </a:p>
        </p:txBody>
      </p:sp>
    </p:spTree>
    <p:extLst>
      <p:ext uri="{BB962C8B-B14F-4D97-AF65-F5344CB8AC3E}">
        <p14:creationId xmlns:p14="http://schemas.microsoft.com/office/powerpoint/2010/main" val="2544502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4DBF0-AD6C-7E95-E20F-7CA051CB04D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7CBDDA2-F9B4-6B90-B2D9-CADBA74A54D6}"/>
              </a:ext>
            </a:extLst>
          </p:cNvPr>
          <p:cNvPicPr>
            <a:picLocks noGrp="1" noChangeAspect="1"/>
          </p:cNvPicPr>
          <p:nvPr>
            <p:ph idx="1"/>
          </p:nvPr>
        </p:nvPicPr>
        <p:blipFill>
          <a:blip r:embed="rId2"/>
          <a:stretch>
            <a:fillRect/>
          </a:stretch>
        </p:blipFill>
        <p:spPr>
          <a:xfrm>
            <a:off x="3357353" y="388938"/>
            <a:ext cx="5477293" cy="5477293"/>
          </a:xfrm>
          <a:prstGeom prst="rect">
            <a:avLst/>
          </a:prstGeom>
        </p:spPr>
      </p:pic>
    </p:spTree>
    <p:extLst>
      <p:ext uri="{BB962C8B-B14F-4D97-AF65-F5344CB8AC3E}">
        <p14:creationId xmlns:p14="http://schemas.microsoft.com/office/powerpoint/2010/main" val="3226513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2FEA-ACD8-4BC0-91F2-DA58638EFECC}"/>
              </a:ext>
            </a:extLst>
          </p:cNvPr>
          <p:cNvSpPr>
            <a:spLocks noGrp="1"/>
          </p:cNvSpPr>
          <p:nvPr>
            <p:ph type="title"/>
          </p:nvPr>
        </p:nvSpPr>
        <p:spPr>
          <a:xfrm>
            <a:off x="475735" y="463979"/>
            <a:ext cx="7845305" cy="1325563"/>
          </a:xfrm>
        </p:spPr>
        <p:txBody>
          <a:bodyPr anchor="t">
            <a:normAutofit/>
          </a:bodyPr>
          <a:lstStyle/>
          <a:p>
            <a:r>
              <a:rPr lang="en-US"/>
              <a:t>Strategy for Exploiting Deficient Responses</a:t>
            </a:r>
          </a:p>
        </p:txBody>
      </p:sp>
      <p:graphicFrame>
        <p:nvGraphicFramePr>
          <p:cNvPr id="5" name="Content Placeholder 2">
            <a:extLst>
              <a:ext uri="{FF2B5EF4-FFF2-40B4-BE49-F238E27FC236}">
                <a16:creationId xmlns:a16="http://schemas.microsoft.com/office/drawing/2014/main" id="{070EDDA0-280F-F302-5B4B-861C6D75B75E}"/>
              </a:ext>
            </a:extLst>
          </p:cNvPr>
          <p:cNvGraphicFramePr>
            <a:graphicFrameLocks noGrp="1"/>
          </p:cNvGraphicFramePr>
          <p:nvPr>
            <p:ph idx="1"/>
            <p:extLst>
              <p:ext uri="{D42A27DB-BD31-4B8C-83A1-F6EECF244321}">
                <p14:modId xmlns:p14="http://schemas.microsoft.com/office/powerpoint/2010/main" val="1369436773"/>
              </p:ext>
            </p:extLst>
          </p:nvPr>
        </p:nvGraphicFramePr>
        <p:xfrm>
          <a:off x="475735" y="1924479"/>
          <a:ext cx="10515600" cy="3749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7578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63D68-468E-AB50-AA45-F35427664398}"/>
              </a:ext>
            </a:extLst>
          </p:cNvPr>
          <p:cNvSpPr>
            <a:spLocks noGrp="1"/>
          </p:cNvSpPr>
          <p:nvPr>
            <p:ph type="title"/>
          </p:nvPr>
        </p:nvSpPr>
        <p:spPr>
          <a:xfrm>
            <a:off x="475735" y="463979"/>
            <a:ext cx="10515933" cy="1274763"/>
          </a:xfrm>
        </p:spPr>
        <p:txBody>
          <a:bodyPr/>
          <a:lstStyle/>
          <a:p>
            <a:r>
              <a:rPr lang="en-US">
                <a:latin typeface="Arial"/>
                <a:cs typeface="Arial"/>
              </a:rPr>
              <a:t>Strategy for Exploiting Deficient Responses</a:t>
            </a:r>
            <a:endParaRPr lang="en-US"/>
          </a:p>
        </p:txBody>
      </p:sp>
      <p:sp>
        <p:nvSpPr>
          <p:cNvPr id="3" name="Content Placeholder 2">
            <a:extLst>
              <a:ext uri="{FF2B5EF4-FFF2-40B4-BE49-F238E27FC236}">
                <a16:creationId xmlns:a16="http://schemas.microsoft.com/office/drawing/2014/main" id="{DA2443CA-B918-D951-6D06-0D3B84002A11}"/>
              </a:ext>
            </a:extLst>
          </p:cNvPr>
          <p:cNvSpPr>
            <a:spLocks noGrp="1"/>
          </p:cNvSpPr>
          <p:nvPr>
            <p:ph idx="1"/>
          </p:nvPr>
        </p:nvSpPr>
        <p:spPr/>
        <p:txBody>
          <a:bodyPr vert="horz" lIns="0" tIns="0" rIns="0" bIns="0" rtlCol="0" anchor="t">
            <a:noAutofit/>
          </a:bodyPr>
          <a:lstStyle/>
          <a:p>
            <a:pPr marL="457200" indent="-457200"/>
            <a:r>
              <a:rPr lang="en-US">
                <a:latin typeface="Arial"/>
                <a:cs typeface="Arial"/>
              </a:rPr>
              <a:t>Evasive responses, claims of lack of knowledge, or failure to sufficiently allege that the responding party has exercised reasonable diligence to obtain readily obtainable information, call for aggressive motion practice. </a:t>
            </a:r>
            <a:endParaRPr lang="en-US"/>
          </a:p>
          <a:p>
            <a:pPr marL="914400" lvl="1" indent="-457200">
              <a:buFont typeface="Courier New" panose="020B0604020202020204" pitchFamily="34" charset="0"/>
              <a:buChar char="o"/>
            </a:pPr>
            <a:r>
              <a:rPr lang="en-US">
                <a:latin typeface="Arial"/>
                <a:cs typeface="Arial"/>
              </a:rPr>
              <a:t>Counsel must exercise caution and restraint, especially when practicing in federal court</a:t>
            </a:r>
            <a:endParaRPr lang="en-US"/>
          </a:p>
          <a:p>
            <a:pPr marL="914400" lvl="1" indent="-457200">
              <a:buFont typeface="Courier New" panose="020B0604020202020204" pitchFamily="34" charset="0"/>
              <a:buChar char="o"/>
            </a:pPr>
            <a:r>
              <a:rPr lang="en-US">
                <a:latin typeface="Arial"/>
                <a:cs typeface="Arial"/>
              </a:rPr>
              <a:t>In </a:t>
            </a:r>
            <a:r>
              <a:rPr lang="en-US" i="1">
                <a:latin typeface="Arial"/>
                <a:cs typeface="Arial"/>
              </a:rPr>
              <a:t>Beasley v. State Farm Mutual the court acknowledged the responses appeared deficient, but still denied the Motion to Compel because the movant failed to confer with opposing counsel and alleged an </a:t>
            </a:r>
            <a:r>
              <a:rPr lang="en-US" i="1" err="1">
                <a:latin typeface="Arial"/>
                <a:cs typeface="Arial"/>
              </a:rPr>
              <a:t>impassed</a:t>
            </a:r>
            <a:r>
              <a:rPr lang="en-US" i="1">
                <a:latin typeface="Arial"/>
                <a:cs typeface="Arial"/>
              </a:rPr>
              <a:t> had occurred prior to filing the motion.</a:t>
            </a:r>
          </a:p>
        </p:txBody>
      </p:sp>
    </p:spTree>
    <p:extLst>
      <p:ext uri="{BB962C8B-B14F-4D97-AF65-F5344CB8AC3E}">
        <p14:creationId xmlns:p14="http://schemas.microsoft.com/office/powerpoint/2010/main" val="705866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27028-03C6-AB21-64E9-513BD4BE9F32}"/>
              </a:ext>
            </a:extLst>
          </p:cNvPr>
          <p:cNvSpPr>
            <a:spLocks noGrp="1"/>
          </p:cNvSpPr>
          <p:nvPr>
            <p:ph type="title"/>
          </p:nvPr>
        </p:nvSpPr>
        <p:spPr>
          <a:xfrm>
            <a:off x="475735" y="463979"/>
            <a:ext cx="7845305" cy="1325563"/>
          </a:xfrm>
        </p:spPr>
        <p:txBody>
          <a:bodyPr anchor="t">
            <a:normAutofit/>
          </a:bodyPr>
          <a:lstStyle/>
          <a:p>
            <a:r>
              <a:rPr lang="en-US"/>
              <a:t>A Successful Challenge</a:t>
            </a:r>
          </a:p>
        </p:txBody>
      </p:sp>
      <p:graphicFrame>
        <p:nvGraphicFramePr>
          <p:cNvPr id="5" name="Content Placeholder 2">
            <a:extLst>
              <a:ext uri="{FF2B5EF4-FFF2-40B4-BE49-F238E27FC236}">
                <a16:creationId xmlns:a16="http://schemas.microsoft.com/office/drawing/2014/main" id="{B182B01E-37E3-6FDB-D614-EB488FEE47CD}"/>
              </a:ext>
            </a:extLst>
          </p:cNvPr>
          <p:cNvGraphicFramePr>
            <a:graphicFrameLocks noGrp="1"/>
          </p:cNvGraphicFramePr>
          <p:nvPr>
            <p:ph idx="1"/>
            <p:extLst>
              <p:ext uri="{D42A27DB-BD31-4B8C-83A1-F6EECF244321}">
                <p14:modId xmlns:p14="http://schemas.microsoft.com/office/powerpoint/2010/main" val="3292076558"/>
              </p:ext>
            </p:extLst>
          </p:nvPr>
        </p:nvGraphicFramePr>
        <p:xfrm>
          <a:off x="475735" y="1924479"/>
          <a:ext cx="10515600" cy="3749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8762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4A4A3-0B64-8AEF-A79C-3CF436C04C8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9C99286-C5BC-5B35-E6E0-63F0F753A572}"/>
              </a:ext>
            </a:extLst>
          </p:cNvPr>
          <p:cNvPicPr>
            <a:picLocks noGrp="1" noChangeAspect="1"/>
          </p:cNvPicPr>
          <p:nvPr>
            <p:ph idx="1"/>
          </p:nvPr>
        </p:nvPicPr>
        <p:blipFill>
          <a:blip r:embed="rId2"/>
          <a:stretch>
            <a:fillRect/>
          </a:stretch>
        </p:blipFill>
        <p:spPr>
          <a:xfrm>
            <a:off x="3434355" y="463979"/>
            <a:ext cx="5323289" cy="5323289"/>
          </a:xfrm>
          <a:prstGeom prst="rect">
            <a:avLst/>
          </a:prstGeom>
        </p:spPr>
      </p:pic>
    </p:spTree>
    <p:extLst>
      <p:ext uri="{BB962C8B-B14F-4D97-AF65-F5344CB8AC3E}">
        <p14:creationId xmlns:p14="http://schemas.microsoft.com/office/powerpoint/2010/main" val="1780554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07D9C-4A36-7C43-9562-0DFA77D33F1F}"/>
              </a:ext>
            </a:extLst>
          </p:cNvPr>
          <p:cNvSpPr>
            <a:spLocks noGrp="1"/>
          </p:cNvSpPr>
          <p:nvPr>
            <p:ph type="title"/>
          </p:nvPr>
        </p:nvSpPr>
        <p:spPr/>
        <p:txBody>
          <a:bodyPr/>
          <a:lstStyle/>
          <a:p>
            <a:r>
              <a:rPr lang="en-US">
                <a:latin typeface="Arial"/>
                <a:cs typeface="Arial"/>
              </a:rPr>
              <a:t>Iowa</a:t>
            </a:r>
            <a:endParaRPr lang="en-US"/>
          </a:p>
        </p:txBody>
      </p:sp>
      <p:sp>
        <p:nvSpPr>
          <p:cNvPr id="5" name="Text Placeholder 4">
            <a:extLst>
              <a:ext uri="{FF2B5EF4-FFF2-40B4-BE49-F238E27FC236}">
                <a16:creationId xmlns:a16="http://schemas.microsoft.com/office/drawing/2014/main" id="{EFFE6D95-C50F-EF6E-6945-31EC75E28F1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32528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4F96-B36E-9D4C-811C-EBCC46F6402E}"/>
              </a:ext>
            </a:extLst>
          </p:cNvPr>
          <p:cNvSpPr>
            <a:spLocks noGrp="1"/>
          </p:cNvSpPr>
          <p:nvPr>
            <p:ph type="title"/>
          </p:nvPr>
        </p:nvSpPr>
        <p:spPr>
          <a:xfrm>
            <a:off x="461221" y="463979"/>
            <a:ext cx="9877304" cy="1325563"/>
          </a:xfrm>
        </p:spPr>
        <p:txBody>
          <a:bodyPr/>
          <a:lstStyle/>
          <a:p>
            <a:r>
              <a:rPr lang="en-US">
                <a:latin typeface="Arial"/>
                <a:cs typeface="Arial"/>
              </a:rPr>
              <a:t>Iowa Rules of Civil Procedure</a:t>
            </a:r>
            <a:br>
              <a:rPr lang="en-US">
                <a:latin typeface="Arial"/>
                <a:cs typeface="Arial"/>
              </a:rPr>
            </a:br>
            <a:endParaRPr lang="en-US" sz="2500" b="0">
              <a:latin typeface="Arial"/>
              <a:cs typeface="Arial"/>
            </a:endParaRPr>
          </a:p>
        </p:txBody>
      </p:sp>
      <p:sp>
        <p:nvSpPr>
          <p:cNvPr id="4" name="TextBox 3">
            <a:extLst>
              <a:ext uri="{FF2B5EF4-FFF2-40B4-BE49-F238E27FC236}">
                <a16:creationId xmlns:a16="http://schemas.microsoft.com/office/drawing/2014/main" id="{89B41C66-14DB-EFDE-BF07-C14F4186BD3A}"/>
              </a:ext>
            </a:extLst>
          </p:cNvPr>
          <p:cNvSpPr txBox="1"/>
          <p:nvPr/>
        </p:nvSpPr>
        <p:spPr>
          <a:xfrm>
            <a:off x="457200" y="1397000"/>
            <a:ext cx="9949542"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l" rtl="0"/>
            <a:r>
              <a:rPr lang="en-US" sz="2400" kern="1200" dirty="0">
                <a:solidFill>
                  <a:schemeClr val="tx1"/>
                </a:solidFill>
                <a:latin typeface="Arial"/>
                <a:ea typeface="+mn-ea"/>
                <a:cs typeface="Arial"/>
              </a:rPr>
              <a:t>Rule 1.510(3) Determining sufficiency of responses. </a:t>
            </a:r>
          </a:p>
          <a:p>
            <a:pPr marL="0" indent="0" algn="l" rtl="0"/>
            <a:r>
              <a:rPr lang="en-US" sz="2400" kern="1200" dirty="0">
                <a:solidFill>
                  <a:schemeClr val="tx1"/>
                </a:solidFill>
                <a:latin typeface="Arial"/>
                <a:ea typeface="+mn-ea"/>
                <a:cs typeface="Arial"/>
              </a:rPr>
              <a:t>	</a:t>
            </a:r>
            <a:r>
              <a:rPr lang="en-US" sz="1600" kern="1200" dirty="0">
                <a:solidFill>
                  <a:schemeClr val="accent1"/>
                </a:solidFill>
                <a:latin typeface="Arial"/>
                <a:ea typeface="+mn-ea"/>
                <a:cs typeface="Arial"/>
              </a:rPr>
              <a:t>The party who has requested the admission may move to determine the sufficiency of the answers or objections. Unless the court determines that an objection is justified, it shall order that an answer be served. If the court determines that an answer does not comply with the requirements of this rule, it may order either that the matter is admitted or that an amended answer be served. The court may, in lieu of there orders, determine that final disposition of the request be made at a pretrial conference or at a designated time prior to trial. The provisions of rule 1.517(1)(d) apply to the award of expenses incurred in relation to this motion. </a:t>
            </a:r>
          </a:p>
          <a:p>
            <a:pPr marL="0" indent="0" algn="l" rtl="0"/>
            <a:r>
              <a:rPr lang="en-US" sz="2400" kern="1200" dirty="0">
                <a:solidFill>
                  <a:schemeClr val="tx1"/>
                </a:solidFill>
                <a:latin typeface="Arial"/>
                <a:ea typeface="+mn-ea"/>
                <a:cs typeface="Arial"/>
              </a:rPr>
              <a:t>Rule 1.517(1)(d) Award of expenses of motion. </a:t>
            </a:r>
          </a:p>
          <a:p>
            <a:pPr marL="0" indent="0" algn="l" rtl="0"/>
            <a:r>
              <a:rPr lang="en-US" sz="1200" kern="1200" dirty="0">
                <a:solidFill>
                  <a:schemeClr val="accent1"/>
                </a:solidFill>
                <a:latin typeface="Arial"/>
                <a:ea typeface="+mn-ea"/>
                <a:cs typeface="Arial"/>
              </a:rPr>
              <a:t>	1. If the motion is granted, or if the disclosure or requested discovery is provided after the motion was filed, the court shall, after opportunity for hearing, require the party or deponent whose conduct necessitated the motion or the party or attorney advising such conduct or both of them to pay to the moving party the reasonable expenses incurred in obtaining the order, including attorney’s fees, unless the court finds that the opposition to the motion was substantially justified or that other circumstances make an award of expenses unjust. </a:t>
            </a:r>
          </a:p>
          <a:p>
            <a:pPr marL="0" indent="0" algn="l" rtl="0"/>
            <a:r>
              <a:rPr lang="en-US" sz="1200" kern="1200" dirty="0">
                <a:solidFill>
                  <a:schemeClr val="accent1"/>
                </a:solidFill>
                <a:latin typeface="Arial"/>
                <a:ea typeface="+mn-ea"/>
                <a:cs typeface="Arial"/>
              </a:rPr>
              <a:t>	2. If the motion is denied, the court shall, after opportunity for hearing, require the moving party or the attorney advising the motion or both of them to pay to the party or deponent who opposed the motion the reasonable expenses incurred in opposing the motion, including attorney’s fees, unless the court finds that the making of the motion was substantially justified or that other circumstances make an award of expenses unjust. </a:t>
            </a:r>
          </a:p>
          <a:p>
            <a:pPr marL="0" indent="0" algn="l" rtl="0"/>
            <a:r>
              <a:rPr lang="en-US" sz="1200" kern="1200" dirty="0">
                <a:solidFill>
                  <a:schemeClr val="accent1"/>
                </a:solidFill>
                <a:latin typeface="Arial"/>
                <a:ea typeface="+mn-ea"/>
                <a:cs typeface="Arial"/>
              </a:rPr>
              <a:t>	3. If the motion is granted in part and denied in part, the court may apportion the reasonable expenses incurred in relation to the motion among the parties and persons in a just manner. </a:t>
            </a:r>
          </a:p>
          <a:p>
            <a:pPr algn="ctr"/>
            <a:endParaRPr lang="en-US" dirty="0"/>
          </a:p>
        </p:txBody>
      </p:sp>
    </p:spTree>
    <p:extLst>
      <p:ext uri="{BB962C8B-B14F-4D97-AF65-F5344CB8AC3E}">
        <p14:creationId xmlns:p14="http://schemas.microsoft.com/office/powerpoint/2010/main" val="3817394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8760A-9180-45B2-B98B-CDCC429106DF}"/>
              </a:ext>
            </a:extLst>
          </p:cNvPr>
          <p:cNvSpPr>
            <a:spLocks noGrp="1"/>
          </p:cNvSpPr>
          <p:nvPr>
            <p:ph type="title"/>
          </p:nvPr>
        </p:nvSpPr>
        <p:spPr/>
        <p:txBody>
          <a:bodyPr/>
          <a:lstStyle/>
          <a:p>
            <a:r>
              <a:rPr lang="en-US" dirty="0"/>
              <a:t>Iowa's Sanction Problem</a:t>
            </a:r>
            <a:br>
              <a:rPr lang="en-US" dirty="0"/>
            </a:br>
            <a:endParaRPr lang="en-US" dirty="0"/>
          </a:p>
        </p:txBody>
      </p:sp>
      <p:sp>
        <p:nvSpPr>
          <p:cNvPr id="3" name="Content Placeholder 2">
            <a:extLst>
              <a:ext uri="{FF2B5EF4-FFF2-40B4-BE49-F238E27FC236}">
                <a16:creationId xmlns:a16="http://schemas.microsoft.com/office/drawing/2014/main" id="{E402AB08-4336-B7E1-7D75-56843E81CBFF}"/>
              </a:ext>
            </a:extLst>
          </p:cNvPr>
          <p:cNvSpPr>
            <a:spLocks noGrp="1"/>
          </p:cNvSpPr>
          <p:nvPr>
            <p:ph idx="1"/>
          </p:nvPr>
        </p:nvSpPr>
        <p:spPr>
          <a:xfrm>
            <a:off x="1332383" y="1554480"/>
            <a:ext cx="6319701" cy="3749040"/>
          </a:xfrm>
        </p:spPr>
        <p:txBody>
          <a:bodyPr/>
          <a:lstStyle/>
          <a:p>
            <a:pPr fontAlgn="t">
              <a:buNone/>
            </a:pPr>
            <a:r>
              <a:rPr lang="en-US" dirty="0"/>
              <a:t>The Court Wants:</a:t>
            </a:r>
          </a:p>
          <a:p>
            <a:pPr marL="342900" lvl="0" indent="-342900" fontAlgn="t"/>
            <a:r>
              <a:rPr lang="en-US" dirty="0"/>
              <a:t>Willfulness</a:t>
            </a:r>
          </a:p>
          <a:p>
            <a:pPr marL="342900" lvl="0" indent="-342900" fontAlgn="t"/>
            <a:r>
              <a:rPr lang="en-US" dirty="0"/>
              <a:t>Fault</a:t>
            </a:r>
          </a:p>
          <a:p>
            <a:pPr marL="342900" lvl="0" indent="-342900" fontAlgn="t"/>
            <a:r>
              <a:rPr lang="en-US" dirty="0"/>
              <a:t>Bad faith</a:t>
            </a:r>
          </a:p>
          <a:p>
            <a:pPr fontAlgn="t">
              <a:buNone/>
            </a:pPr>
            <a:r>
              <a:rPr lang="en-US" dirty="0"/>
              <a:t>The Court Does Not Want:</a:t>
            </a:r>
          </a:p>
          <a:p>
            <a:pPr marL="342900" lvl="0" indent="-342900" fontAlgn="t"/>
            <a:r>
              <a:rPr lang="en-US" dirty="0"/>
              <a:t>Minor drafting mistakes</a:t>
            </a:r>
          </a:p>
          <a:p>
            <a:pPr marL="342900" lvl="0" indent="-342900" fontAlgn="t"/>
            <a:r>
              <a:rPr lang="en-US" dirty="0"/>
              <a:t>Good faith disputes</a:t>
            </a:r>
          </a:p>
          <a:p>
            <a:pPr fontAlgn="t">
              <a:buNone/>
            </a:pPr>
            <a:r>
              <a:rPr lang="en-US" dirty="0"/>
              <a:t>Takeaway:</a:t>
            </a:r>
          </a:p>
          <a:p>
            <a:pPr fontAlgn="t">
              <a:buNone/>
            </a:pPr>
            <a:r>
              <a:rPr lang="en-US" dirty="0"/>
              <a:t>Not every bad answer gets sanctions.</a:t>
            </a:r>
          </a:p>
          <a:p>
            <a:endParaRPr lang="en-US" dirty="0"/>
          </a:p>
        </p:txBody>
      </p:sp>
    </p:spTree>
    <p:extLst>
      <p:ext uri="{BB962C8B-B14F-4D97-AF65-F5344CB8AC3E}">
        <p14:creationId xmlns:p14="http://schemas.microsoft.com/office/powerpoint/2010/main" val="2712339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806A-E2A0-E832-115F-63069EA0B44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82692B2-DA55-CAB3-5932-D51958A45C6F}"/>
              </a:ext>
            </a:extLst>
          </p:cNvPr>
          <p:cNvPicPr>
            <a:picLocks noGrp="1" noChangeAspect="1"/>
          </p:cNvPicPr>
          <p:nvPr>
            <p:ph idx="1"/>
          </p:nvPr>
        </p:nvPicPr>
        <p:blipFill>
          <a:blip r:embed="rId2"/>
          <a:stretch>
            <a:fillRect/>
          </a:stretch>
        </p:blipFill>
        <p:spPr>
          <a:xfrm>
            <a:off x="3408329" y="288759"/>
            <a:ext cx="5375342" cy="5375342"/>
          </a:xfrm>
          <a:prstGeom prst="rect">
            <a:avLst/>
          </a:prstGeom>
        </p:spPr>
      </p:pic>
    </p:spTree>
    <p:extLst>
      <p:ext uri="{BB962C8B-B14F-4D97-AF65-F5344CB8AC3E}">
        <p14:creationId xmlns:p14="http://schemas.microsoft.com/office/powerpoint/2010/main" val="3056417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7C4EE-B5B5-BA4F-9667-234A8C2E3F71}"/>
              </a:ext>
            </a:extLst>
          </p:cNvPr>
          <p:cNvSpPr>
            <a:spLocks noGrp="1"/>
          </p:cNvSpPr>
          <p:nvPr>
            <p:ph type="title"/>
          </p:nvPr>
        </p:nvSpPr>
        <p:spPr>
          <a:xfrm>
            <a:off x="468478" y="463979"/>
            <a:ext cx="10951362" cy="1347334"/>
          </a:xfrm>
        </p:spPr>
        <p:txBody>
          <a:bodyPr/>
          <a:lstStyle/>
          <a:p>
            <a:r>
              <a:rPr lang="en-US" i="1">
                <a:latin typeface="Arial"/>
                <a:cs typeface="Arial"/>
              </a:rPr>
              <a:t>Wade v. Grunden, 743 N.W.2d 872 (Iowa Ct. Of App. 2007).</a:t>
            </a:r>
          </a:p>
        </p:txBody>
      </p:sp>
      <p:sp>
        <p:nvSpPr>
          <p:cNvPr id="3" name="Content Placeholder 2">
            <a:extLst>
              <a:ext uri="{FF2B5EF4-FFF2-40B4-BE49-F238E27FC236}">
                <a16:creationId xmlns:a16="http://schemas.microsoft.com/office/drawing/2014/main" id="{853FE7A3-4A68-5A43-8E0E-5EB73FF230B2}"/>
              </a:ext>
            </a:extLst>
          </p:cNvPr>
          <p:cNvSpPr>
            <a:spLocks noGrp="1"/>
          </p:cNvSpPr>
          <p:nvPr>
            <p:ph sz="half" idx="1"/>
          </p:nvPr>
        </p:nvSpPr>
        <p:spPr>
          <a:xfrm>
            <a:off x="469537" y="1818368"/>
            <a:ext cx="10065658" cy="3879624"/>
          </a:xfrm>
        </p:spPr>
        <p:txBody>
          <a:bodyPr vert="horz" lIns="0" tIns="0" rIns="0" bIns="0" rtlCol="0" anchor="t">
            <a:noAutofit/>
          </a:bodyPr>
          <a:lstStyle/>
          <a:p>
            <a:pPr marL="0" indent="0">
              <a:buNone/>
            </a:pPr>
            <a:r>
              <a:rPr lang="en-US" dirty="0">
                <a:latin typeface="Arial"/>
                <a:cs typeface="Arial"/>
              </a:rPr>
              <a:t>Rule when sufficiency is challenged:</a:t>
            </a:r>
            <a:endParaRPr lang="en-US" dirty="0"/>
          </a:p>
          <a:p>
            <a:pPr marL="914400" lvl="1" indent="-457200">
              <a:buAutoNum type="arabicPeriod"/>
            </a:pPr>
            <a:r>
              <a:rPr lang="en-US" dirty="0">
                <a:latin typeface="Arial"/>
                <a:cs typeface="Arial"/>
              </a:rPr>
              <a:t>Whether there was evidence that the information was attempted to be supplied;</a:t>
            </a:r>
          </a:p>
          <a:p>
            <a:pPr marL="914400" lvl="1" indent="-457200">
              <a:buAutoNum type="arabicPeriod"/>
            </a:pPr>
            <a:r>
              <a:rPr lang="en-US" dirty="0">
                <a:latin typeface="Arial"/>
                <a:cs typeface="Arial"/>
              </a:rPr>
              <a:t>When was the evidence presented to the other party;</a:t>
            </a:r>
          </a:p>
          <a:p>
            <a:pPr marL="914400" lvl="1" indent="-457200">
              <a:buAutoNum type="arabicPeriod"/>
            </a:pPr>
            <a:r>
              <a:rPr lang="en-US" dirty="0">
                <a:latin typeface="Arial"/>
                <a:cs typeface="Arial"/>
              </a:rPr>
              <a:t>What is the burden of sanctions.</a:t>
            </a:r>
            <a:endParaRPr lang="en-US" dirty="0"/>
          </a:p>
          <a:p>
            <a:pPr marL="0" indent="0">
              <a:buNone/>
            </a:pPr>
            <a:r>
              <a:rPr lang="en-US" dirty="0">
                <a:latin typeface="Arial"/>
                <a:cs typeface="Arial"/>
              </a:rPr>
              <a:t>Standard:</a:t>
            </a:r>
          </a:p>
          <a:p>
            <a:pPr marL="457200" lvl="1" indent="0">
              <a:buNone/>
            </a:pPr>
            <a:r>
              <a:rPr lang="en-US" dirty="0">
                <a:latin typeface="Arial"/>
                <a:cs typeface="Arial"/>
              </a:rPr>
              <a:t>A party's noncompliance must be due to willfulness, fault, or bad faith.</a:t>
            </a:r>
            <a:br>
              <a:rPr lang="en-US" dirty="0"/>
            </a:br>
            <a:endParaRPr lang="en-US" dirty="0">
              <a:latin typeface="Arial"/>
              <a:cs typeface="Arial"/>
            </a:endParaRPr>
          </a:p>
          <a:p>
            <a:pPr marL="914400" lvl="1" indent="-457200">
              <a:buAutoNum type="arabicPeriod"/>
            </a:pPr>
            <a:endParaRPr lang="en-US" dirty="0">
              <a:latin typeface="Arial"/>
              <a:cs typeface="Arial"/>
            </a:endParaRPr>
          </a:p>
        </p:txBody>
      </p:sp>
    </p:spTree>
    <p:extLst>
      <p:ext uri="{BB962C8B-B14F-4D97-AF65-F5344CB8AC3E}">
        <p14:creationId xmlns:p14="http://schemas.microsoft.com/office/powerpoint/2010/main" val="319828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068C8-6252-A0C0-8004-1F1D86872305}"/>
              </a:ext>
            </a:extLst>
          </p:cNvPr>
          <p:cNvSpPr>
            <a:spLocks noGrp="1"/>
          </p:cNvSpPr>
          <p:nvPr>
            <p:ph type="title"/>
          </p:nvPr>
        </p:nvSpPr>
        <p:spPr>
          <a:xfrm>
            <a:off x="475735" y="463979"/>
            <a:ext cx="7845305" cy="1325563"/>
          </a:xfrm>
        </p:spPr>
        <p:txBody>
          <a:bodyPr anchor="t">
            <a:normAutofit/>
          </a:bodyPr>
          <a:lstStyle/>
          <a:p>
            <a:r>
              <a:rPr lang="en-US" sz="3100" b="0"/>
              <a:t>When a Wrong Answer Isn't Sanctionable</a:t>
            </a:r>
            <a:br>
              <a:rPr lang="en-US" sz="3100" b="0"/>
            </a:br>
            <a:endParaRPr lang="en-US" sz="3100"/>
          </a:p>
        </p:txBody>
      </p:sp>
      <p:sp>
        <p:nvSpPr>
          <p:cNvPr id="7" name="Content Placeholder 2">
            <a:extLst>
              <a:ext uri="{FF2B5EF4-FFF2-40B4-BE49-F238E27FC236}">
                <a16:creationId xmlns:a16="http://schemas.microsoft.com/office/drawing/2014/main" id="{340A043F-E7F1-090E-83E3-C5F22130F525}"/>
              </a:ext>
            </a:extLst>
          </p:cNvPr>
          <p:cNvSpPr>
            <a:spLocks noGrp="1"/>
          </p:cNvSpPr>
          <p:nvPr>
            <p:ph idx="1"/>
          </p:nvPr>
        </p:nvSpPr>
        <p:spPr>
          <a:xfrm>
            <a:off x="475735" y="1924479"/>
            <a:ext cx="10515600" cy="3749040"/>
          </a:xfrm>
        </p:spPr>
        <p:txBody>
          <a:bodyPr>
            <a:normAutofit/>
          </a:bodyPr>
          <a:lstStyle/>
          <a:p>
            <a:pPr fontAlgn="t">
              <a:buNone/>
            </a:pPr>
            <a:r>
              <a:rPr lang="en-US" u="sng" dirty="0"/>
              <a:t>Question</a:t>
            </a:r>
            <a:r>
              <a:rPr lang="en-US" dirty="0"/>
              <a:t>:</a:t>
            </a:r>
          </a:p>
          <a:p>
            <a:pPr fontAlgn="t">
              <a:buNone/>
            </a:pPr>
            <a:r>
              <a:rPr lang="en-US" dirty="0"/>
              <a:t>Can I get fees because the other side denied my request?</a:t>
            </a:r>
          </a:p>
          <a:p>
            <a:pPr fontAlgn="t">
              <a:buNone/>
            </a:pPr>
            <a:endParaRPr lang="en-US" dirty="0"/>
          </a:p>
          <a:p>
            <a:pPr fontAlgn="t">
              <a:buNone/>
            </a:pPr>
            <a:r>
              <a:rPr lang="en-US" u="sng" dirty="0"/>
              <a:t>Court</a:t>
            </a:r>
            <a:r>
              <a:rPr lang="en-US" dirty="0"/>
              <a:t>:</a:t>
            </a:r>
          </a:p>
          <a:p>
            <a:pPr fontAlgn="t">
              <a:buNone/>
            </a:pPr>
            <a:r>
              <a:rPr lang="en-US" dirty="0"/>
              <a:t>Only if the denial lacked reasonable grounds.</a:t>
            </a:r>
          </a:p>
          <a:p>
            <a:pPr fontAlgn="t">
              <a:buNone/>
            </a:pPr>
            <a:endParaRPr lang="en-US" dirty="0"/>
          </a:p>
          <a:p>
            <a:pPr fontAlgn="t">
              <a:buNone/>
            </a:pPr>
            <a:r>
              <a:rPr lang="en-US" u="sng" dirty="0"/>
              <a:t>Practice Pointer</a:t>
            </a:r>
            <a:r>
              <a:rPr lang="en-US" dirty="0"/>
              <a:t>:</a:t>
            </a:r>
          </a:p>
          <a:p>
            <a:pPr fontAlgn="t">
              <a:buNone/>
            </a:pPr>
            <a:r>
              <a:rPr lang="en-US" dirty="0"/>
              <a:t>A denial can be wrong without being sanctionable.</a:t>
            </a:r>
          </a:p>
          <a:p>
            <a:endParaRPr lang="en-US" dirty="0"/>
          </a:p>
        </p:txBody>
      </p:sp>
    </p:spTree>
    <p:extLst>
      <p:ext uri="{BB962C8B-B14F-4D97-AF65-F5344CB8AC3E}">
        <p14:creationId xmlns:p14="http://schemas.microsoft.com/office/powerpoint/2010/main" val="3132528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DF2E9-9B44-833F-8E37-AD46366CEA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1DF828-1B34-3C36-B81D-D72ECFF17821}"/>
              </a:ext>
            </a:extLst>
          </p:cNvPr>
          <p:cNvSpPr>
            <a:spLocks noGrp="1"/>
          </p:cNvSpPr>
          <p:nvPr>
            <p:ph type="title"/>
          </p:nvPr>
        </p:nvSpPr>
        <p:spPr>
          <a:xfrm>
            <a:off x="475735" y="463979"/>
            <a:ext cx="7845305" cy="1325563"/>
          </a:xfrm>
        </p:spPr>
        <p:txBody>
          <a:bodyPr anchor="t">
            <a:normAutofit/>
          </a:bodyPr>
          <a:lstStyle/>
          <a:p>
            <a:r>
              <a:rPr lang="en-US" i="1"/>
              <a:t>In re Eickman Estate</a:t>
            </a:r>
            <a:r>
              <a:rPr lang="en-US"/>
              <a:t>, 291 N.W.2d 308 (Iowa 1980).</a:t>
            </a:r>
          </a:p>
        </p:txBody>
      </p:sp>
      <p:sp>
        <p:nvSpPr>
          <p:cNvPr id="3" name="Content Placeholder 2">
            <a:extLst>
              <a:ext uri="{FF2B5EF4-FFF2-40B4-BE49-F238E27FC236}">
                <a16:creationId xmlns:a16="http://schemas.microsoft.com/office/drawing/2014/main" id="{B990D44A-B385-B46F-2353-7D49E6C13EDA}"/>
              </a:ext>
            </a:extLst>
          </p:cNvPr>
          <p:cNvSpPr>
            <a:spLocks noGrp="1"/>
          </p:cNvSpPr>
          <p:nvPr>
            <p:ph idx="1"/>
          </p:nvPr>
        </p:nvSpPr>
        <p:spPr>
          <a:xfrm>
            <a:off x="475735" y="1924479"/>
            <a:ext cx="10515600" cy="3749040"/>
          </a:xfrm>
        </p:spPr>
        <p:txBody>
          <a:bodyPr vert="horz" lIns="0" tIns="0" rIns="0" bIns="0" rtlCol="0">
            <a:normAutofit/>
          </a:bodyPr>
          <a:lstStyle/>
          <a:p>
            <a:pPr>
              <a:buFont typeface="Arial"/>
            </a:pPr>
            <a:r>
              <a:rPr lang="en-US"/>
              <a:t>Plaintiff served requests for admission regarding whether an omission in a land conveyance doc resulted from a mutual mistake or scrivener's error </a:t>
            </a:r>
          </a:p>
          <a:p>
            <a:pPr marL="971550" lvl="1" indent="-285750">
              <a:buFont typeface="Courier New"/>
              <a:buChar char="o"/>
            </a:pPr>
            <a:r>
              <a:rPr lang="en-US" sz="2400"/>
              <a:t>Defendants responded that they lacked sufficient information</a:t>
            </a:r>
          </a:p>
          <a:p>
            <a:pPr>
              <a:buFont typeface="Arial,Sans-Serif"/>
              <a:buChar char="•"/>
            </a:pPr>
            <a:r>
              <a:rPr lang="en-US"/>
              <a:t>Holding: The matters were deemed admitted due to defendants' failure to state that a reasonable inquiry had been made</a:t>
            </a:r>
          </a:p>
          <a:p>
            <a:pPr>
              <a:buFont typeface="Arial,Sans-Serif"/>
              <a:buChar char="•"/>
            </a:pPr>
            <a:r>
              <a:rPr lang="en-US"/>
              <a:t>The party must investigate and either admit, deny or explain why after a reasonable inquiry it cannot do either</a:t>
            </a:r>
          </a:p>
          <a:p>
            <a:pPr>
              <a:buFont typeface="Arial"/>
              <a:buChar char="•"/>
            </a:pPr>
            <a:endParaRPr lang="en-US"/>
          </a:p>
          <a:p>
            <a:pPr>
              <a:buFont typeface="Arial"/>
              <a:buChar char="•"/>
            </a:pPr>
            <a:endParaRPr lang="en-US"/>
          </a:p>
          <a:p>
            <a:pPr marL="0" indent="0">
              <a:buNone/>
            </a:pPr>
            <a:endParaRPr lang="en-US"/>
          </a:p>
          <a:p>
            <a:pPr marL="914400" lvl="1" indent="-457200">
              <a:buFont typeface="Courier New" panose="020B0604020202020204" pitchFamily="34" charset="0"/>
              <a:buChar char="o"/>
            </a:pPr>
            <a:endParaRPr lang="en-US" sz="2400"/>
          </a:p>
        </p:txBody>
      </p:sp>
    </p:spTree>
    <p:extLst>
      <p:ext uri="{BB962C8B-B14F-4D97-AF65-F5344CB8AC3E}">
        <p14:creationId xmlns:p14="http://schemas.microsoft.com/office/powerpoint/2010/main" val="1013189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EA3EF-B072-FBF9-E24C-945E216F25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4D9DFD-B73E-619B-BFEA-4060C015F388}"/>
              </a:ext>
            </a:extLst>
          </p:cNvPr>
          <p:cNvSpPr>
            <a:spLocks noGrp="1"/>
          </p:cNvSpPr>
          <p:nvPr>
            <p:ph type="title"/>
          </p:nvPr>
        </p:nvSpPr>
        <p:spPr>
          <a:xfrm>
            <a:off x="475735" y="463979"/>
            <a:ext cx="7845305" cy="1325563"/>
          </a:xfrm>
        </p:spPr>
        <p:txBody>
          <a:bodyPr anchor="t">
            <a:normAutofit/>
          </a:bodyPr>
          <a:lstStyle/>
          <a:p>
            <a:r>
              <a:rPr lang="en-US"/>
              <a:t>Postma v. </a:t>
            </a:r>
            <a:r>
              <a:rPr lang="en-US" err="1"/>
              <a:t>Wedebrand</a:t>
            </a:r>
            <a:r>
              <a:rPr lang="en-US"/>
              <a:t>,  </a:t>
            </a:r>
          </a:p>
        </p:txBody>
      </p:sp>
      <p:graphicFrame>
        <p:nvGraphicFramePr>
          <p:cNvPr id="5" name="Content Placeholder 2">
            <a:extLst>
              <a:ext uri="{FF2B5EF4-FFF2-40B4-BE49-F238E27FC236}">
                <a16:creationId xmlns:a16="http://schemas.microsoft.com/office/drawing/2014/main" id="{5DC8B23B-5198-39F8-F9F2-E0FDF2557F1A}"/>
              </a:ext>
            </a:extLst>
          </p:cNvPr>
          <p:cNvGraphicFramePr>
            <a:graphicFrameLocks noGrp="1"/>
          </p:cNvGraphicFramePr>
          <p:nvPr>
            <p:ph idx="1"/>
            <p:extLst>
              <p:ext uri="{D42A27DB-BD31-4B8C-83A1-F6EECF244321}">
                <p14:modId xmlns:p14="http://schemas.microsoft.com/office/powerpoint/2010/main" val="813503629"/>
              </p:ext>
            </p:extLst>
          </p:nvPr>
        </p:nvGraphicFramePr>
        <p:xfrm>
          <a:off x="475735" y="1924479"/>
          <a:ext cx="10515600" cy="3749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7229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D75BE-572A-9C8B-CE29-F4586E25925D}"/>
              </a:ext>
            </a:extLst>
          </p:cNvPr>
          <p:cNvSpPr>
            <a:spLocks noGrp="1"/>
          </p:cNvSpPr>
          <p:nvPr>
            <p:ph type="ctrTitle"/>
          </p:nvPr>
        </p:nvSpPr>
        <p:spPr/>
        <p:txBody>
          <a:bodyPr/>
          <a:lstStyle/>
          <a:p>
            <a:r>
              <a:rPr lang="en-US">
                <a:latin typeface="Arial"/>
                <a:cs typeface="Arial"/>
              </a:rPr>
              <a:t>Nebraska</a:t>
            </a:r>
            <a:endParaRPr lang="en-US"/>
          </a:p>
        </p:txBody>
      </p:sp>
    </p:spTree>
    <p:extLst>
      <p:ext uri="{BB962C8B-B14F-4D97-AF65-F5344CB8AC3E}">
        <p14:creationId xmlns:p14="http://schemas.microsoft.com/office/powerpoint/2010/main" val="4062303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8449-6B76-5BDD-328C-A2B55298BE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8E2E1A-8856-32AF-274F-113C730753B9}"/>
              </a:ext>
            </a:extLst>
          </p:cNvPr>
          <p:cNvSpPr>
            <a:spLocks noGrp="1"/>
          </p:cNvSpPr>
          <p:nvPr>
            <p:ph type="title"/>
          </p:nvPr>
        </p:nvSpPr>
        <p:spPr>
          <a:xfrm>
            <a:off x="475735" y="463979"/>
            <a:ext cx="7845305" cy="1325563"/>
          </a:xfrm>
        </p:spPr>
        <p:txBody>
          <a:bodyPr anchor="t">
            <a:normAutofit/>
          </a:bodyPr>
          <a:lstStyle/>
          <a:p>
            <a:r>
              <a:rPr lang="en-US"/>
              <a:t>Sufficiency of an Answer</a:t>
            </a:r>
            <a:br>
              <a:rPr lang="en-US"/>
            </a:br>
            <a:r>
              <a:rPr lang="en-US" b="0"/>
              <a:t>NE R DISC § 6-336(5)</a:t>
            </a:r>
          </a:p>
        </p:txBody>
      </p:sp>
      <p:pic>
        <p:nvPicPr>
          <p:cNvPr id="3" name="Picture 2">
            <a:extLst>
              <a:ext uri="{FF2B5EF4-FFF2-40B4-BE49-F238E27FC236}">
                <a16:creationId xmlns:a16="http://schemas.microsoft.com/office/drawing/2014/main" id="{4DDC1D41-1DC1-5DFD-CB61-D2AF513CB440}"/>
              </a:ext>
            </a:extLst>
          </p:cNvPr>
          <p:cNvPicPr>
            <a:picLocks noChangeAspect="1"/>
          </p:cNvPicPr>
          <p:nvPr/>
        </p:nvPicPr>
        <p:blipFill>
          <a:blip r:embed="rId2"/>
          <a:stretch>
            <a:fillRect/>
          </a:stretch>
        </p:blipFill>
        <p:spPr>
          <a:xfrm>
            <a:off x="475735" y="3128629"/>
            <a:ext cx="10515600" cy="1340739"/>
          </a:xfrm>
          <a:prstGeom prst="rect">
            <a:avLst/>
          </a:prstGeom>
          <a:noFill/>
        </p:spPr>
      </p:pic>
    </p:spTree>
    <p:extLst>
      <p:ext uri="{BB962C8B-B14F-4D97-AF65-F5344CB8AC3E}">
        <p14:creationId xmlns:p14="http://schemas.microsoft.com/office/powerpoint/2010/main" val="1161084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64588-E73E-B397-C650-CE7CDA5873A1}"/>
              </a:ext>
            </a:extLst>
          </p:cNvPr>
          <p:cNvSpPr>
            <a:spLocks noGrp="1"/>
          </p:cNvSpPr>
          <p:nvPr>
            <p:ph type="title"/>
          </p:nvPr>
        </p:nvSpPr>
        <p:spPr>
          <a:xfrm>
            <a:off x="475735" y="463979"/>
            <a:ext cx="10704619" cy="1274763"/>
          </a:xfrm>
        </p:spPr>
        <p:txBody>
          <a:bodyPr/>
          <a:lstStyle/>
          <a:p>
            <a:r>
              <a:rPr lang="en-US" i="1">
                <a:latin typeface="Arial"/>
                <a:cs typeface="Arial"/>
              </a:rPr>
              <a:t>United States Bank </a:t>
            </a:r>
            <a:r>
              <a:rPr lang="en-US" i="1" err="1">
                <a:latin typeface="Arial"/>
                <a:cs typeface="Arial"/>
              </a:rPr>
              <a:t>Nat'l</a:t>
            </a:r>
            <a:r>
              <a:rPr lang="en-US" i="1">
                <a:latin typeface="Arial"/>
                <a:cs typeface="Arial"/>
              </a:rPr>
              <a:t> </a:t>
            </a:r>
            <a:r>
              <a:rPr lang="en-US" i="1" err="1">
                <a:latin typeface="Arial"/>
                <a:cs typeface="Arial"/>
              </a:rPr>
              <a:t>Ass'n</a:t>
            </a:r>
            <a:r>
              <a:rPr lang="en-US" i="1">
                <a:latin typeface="Arial"/>
                <a:cs typeface="Arial"/>
              </a:rPr>
              <a:t> v. Peterson</a:t>
            </a:r>
            <a:r>
              <a:rPr lang="en-US">
                <a:latin typeface="Arial"/>
                <a:cs typeface="Arial"/>
              </a:rPr>
              <a:t>, 823 N.W.2d 460 (Neb. 2012).</a:t>
            </a:r>
            <a:endParaRPr lang="en-US"/>
          </a:p>
        </p:txBody>
      </p:sp>
      <p:sp>
        <p:nvSpPr>
          <p:cNvPr id="3" name="Content Placeholder 2">
            <a:extLst>
              <a:ext uri="{FF2B5EF4-FFF2-40B4-BE49-F238E27FC236}">
                <a16:creationId xmlns:a16="http://schemas.microsoft.com/office/drawing/2014/main" id="{422CC7EC-690D-07E7-3D1D-8C25C34D3260}"/>
              </a:ext>
            </a:extLst>
          </p:cNvPr>
          <p:cNvSpPr>
            <a:spLocks noGrp="1"/>
          </p:cNvSpPr>
          <p:nvPr>
            <p:ph idx="1"/>
          </p:nvPr>
        </p:nvSpPr>
        <p:spPr/>
        <p:txBody>
          <a:bodyPr vert="horz" lIns="0" tIns="0" rIns="0" bIns="0" rtlCol="0" anchor="t">
            <a:noAutofit/>
          </a:bodyPr>
          <a:lstStyle/>
          <a:p>
            <a:r>
              <a:rPr lang="en-US">
                <a:latin typeface="Arial"/>
                <a:cs typeface="Arial"/>
              </a:rPr>
              <a:t>The Bank sued 5 guarantors following defaults on underlying notes.</a:t>
            </a:r>
          </a:p>
          <a:p>
            <a:r>
              <a:rPr lang="en-US">
                <a:latin typeface="Arial"/>
                <a:cs typeface="Arial"/>
              </a:rPr>
              <a:t>Bank tendered RFAs regarding various facts, including a request to admit the specific amount due on the note for principal, accrued interest, and a prepayment fee. </a:t>
            </a:r>
          </a:p>
          <a:p>
            <a:r>
              <a:rPr lang="en-US">
                <a:latin typeface="Arial"/>
                <a:cs typeface="Arial"/>
              </a:rPr>
              <a:t>Guarantor responded, "Defendant does not have the information with which to admit or deny the numbers set out. . ."</a:t>
            </a:r>
          </a:p>
          <a:p>
            <a:r>
              <a:rPr lang="en-US">
                <a:latin typeface="Arial"/>
                <a:cs typeface="Arial"/>
              </a:rPr>
              <a:t>Supreme Court of Nebraska held that there is no discretion on how the trial court is to treat an answer that was not an outright denial. </a:t>
            </a:r>
            <a:endParaRPr lang="en-US"/>
          </a:p>
        </p:txBody>
      </p:sp>
    </p:spTree>
    <p:extLst>
      <p:ext uri="{BB962C8B-B14F-4D97-AF65-F5344CB8AC3E}">
        <p14:creationId xmlns:p14="http://schemas.microsoft.com/office/powerpoint/2010/main" val="428917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6AC4-86FC-4FE5-8498-914C02822BD6}"/>
              </a:ext>
            </a:extLst>
          </p:cNvPr>
          <p:cNvSpPr>
            <a:spLocks noGrp="1"/>
          </p:cNvSpPr>
          <p:nvPr>
            <p:ph type="title"/>
          </p:nvPr>
        </p:nvSpPr>
        <p:spPr>
          <a:xfrm>
            <a:off x="475735" y="463979"/>
            <a:ext cx="10167590" cy="1274763"/>
          </a:xfrm>
        </p:spPr>
        <p:txBody>
          <a:bodyPr/>
          <a:lstStyle/>
          <a:p>
            <a:r>
              <a:rPr lang="en-US">
                <a:latin typeface="Arial"/>
                <a:cs typeface="Arial"/>
              </a:rPr>
              <a:t>Self-Enforcing not Self-Executing</a:t>
            </a:r>
            <a:endParaRPr lang="en-US"/>
          </a:p>
        </p:txBody>
      </p:sp>
      <p:sp>
        <p:nvSpPr>
          <p:cNvPr id="3" name="Content Placeholder 2">
            <a:extLst>
              <a:ext uri="{FF2B5EF4-FFF2-40B4-BE49-F238E27FC236}">
                <a16:creationId xmlns:a16="http://schemas.microsoft.com/office/drawing/2014/main" id="{F022104C-B51F-8BE8-C479-128CE00FC43A}"/>
              </a:ext>
            </a:extLst>
          </p:cNvPr>
          <p:cNvSpPr>
            <a:spLocks noGrp="1"/>
          </p:cNvSpPr>
          <p:nvPr>
            <p:ph idx="1"/>
          </p:nvPr>
        </p:nvSpPr>
        <p:spPr/>
        <p:txBody>
          <a:bodyPr vert="horz" lIns="0" tIns="0" rIns="0" bIns="0" rtlCol="0" anchor="t">
            <a:noAutofit/>
          </a:bodyPr>
          <a:lstStyle/>
          <a:p>
            <a:r>
              <a:rPr lang="en-US" dirty="0">
                <a:latin typeface="Arial"/>
                <a:cs typeface="Arial"/>
              </a:rPr>
              <a:t>Neb. Ct. R. Disc. § 6-336 is self-enforcing, it is not self-executing.</a:t>
            </a:r>
          </a:p>
          <a:p>
            <a:r>
              <a:rPr lang="en-US" dirty="0">
                <a:latin typeface="Arial"/>
                <a:cs typeface="Arial"/>
              </a:rPr>
              <a:t>A party's failure to make a timely and appropriate response automatically results in an admission of the matter.</a:t>
            </a:r>
          </a:p>
          <a:p>
            <a:r>
              <a:rPr lang="en-US" dirty="0">
                <a:latin typeface="Arial"/>
                <a:cs typeface="Arial"/>
              </a:rPr>
              <a:t>To obtain an admission or compel information based on an insufficient response, the party claiming the admission must: </a:t>
            </a:r>
          </a:p>
          <a:p>
            <a:pPr lvl="1">
              <a:buFont typeface="Courier New" panose="020B0604020202020204" pitchFamily="34" charset="0"/>
              <a:buChar char="o"/>
            </a:pPr>
            <a:r>
              <a:rPr lang="en-US" dirty="0">
                <a:latin typeface="Arial"/>
                <a:cs typeface="Arial"/>
              </a:rPr>
              <a:t>Provide service of the RFA;</a:t>
            </a:r>
          </a:p>
          <a:p>
            <a:pPr lvl="1">
              <a:buFont typeface="Courier New" panose="020B0604020202020204" pitchFamily="34" charset="0"/>
              <a:buChar char="o"/>
            </a:pPr>
            <a:r>
              <a:rPr lang="en-US" dirty="0">
                <a:latin typeface="Arial"/>
                <a:cs typeface="Arial"/>
              </a:rPr>
              <a:t>The service's party's failure to answer or object to the request; and</a:t>
            </a:r>
          </a:p>
          <a:p>
            <a:pPr lvl="1">
              <a:buFont typeface="Courier New" panose="020B0604020202020204" pitchFamily="34" charset="0"/>
              <a:buChar char="o"/>
            </a:pPr>
            <a:r>
              <a:rPr lang="en-US" dirty="0">
                <a:latin typeface="Arial"/>
                <a:cs typeface="Arial"/>
              </a:rPr>
              <a:t>Subsequently offer the request for admission as evidence.</a:t>
            </a:r>
            <a:endParaRPr lang="en-US" dirty="0"/>
          </a:p>
        </p:txBody>
      </p:sp>
    </p:spTree>
    <p:extLst>
      <p:ext uri="{BB962C8B-B14F-4D97-AF65-F5344CB8AC3E}">
        <p14:creationId xmlns:p14="http://schemas.microsoft.com/office/powerpoint/2010/main" val="2178579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F9728-3DA9-F9C4-AFE1-A521C54120C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289451E-8568-B87A-9F28-8C1647BD098A}"/>
              </a:ext>
            </a:extLst>
          </p:cNvPr>
          <p:cNvPicPr>
            <a:picLocks noGrp="1" noChangeAspect="1"/>
          </p:cNvPicPr>
          <p:nvPr>
            <p:ph idx="1"/>
          </p:nvPr>
        </p:nvPicPr>
        <p:blipFill>
          <a:blip r:embed="rId2"/>
          <a:stretch>
            <a:fillRect/>
          </a:stretch>
        </p:blipFill>
        <p:spPr>
          <a:xfrm>
            <a:off x="1703671" y="260643"/>
            <a:ext cx="8466660" cy="5644440"/>
          </a:xfrm>
          <a:prstGeom prst="rect">
            <a:avLst/>
          </a:prstGeom>
        </p:spPr>
      </p:pic>
    </p:spTree>
    <p:extLst>
      <p:ext uri="{BB962C8B-B14F-4D97-AF65-F5344CB8AC3E}">
        <p14:creationId xmlns:p14="http://schemas.microsoft.com/office/powerpoint/2010/main" val="21929362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af95233-b752-4845-830d-e71f247571d9">
      <Terms xmlns="http://schemas.microsoft.com/office/infopath/2007/PartnerControls"/>
    </lcf76f155ced4ddcb4097134ff3c332f>
    <TaxCatchAll xmlns="23cc7e03-5f29-4e70-b3f9-d6ea0288e258"/>
    <_Flow_SignoffStatus xmlns="4af95233-b752-4845-830d-e71f247571d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59AD0A02825245923910872F1B3735" ma:contentTypeVersion="19" ma:contentTypeDescription="Create a new document." ma:contentTypeScope="" ma:versionID="8ec2c921d9fae7c165b88e77e448776d">
  <xsd:schema xmlns:xsd="http://www.w3.org/2001/XMLSchema" xmlns:xs="http://www.w3.org/2001/XMLSchema" xmlns:p="http://schemas.microsoft.com/office/2006/metadata/properties" xmlns:ns2="4af95233-b752-4845-830d-e71f247571d9" xmlns:ns3="23cc7e03-5f29-4e70-b3f9-d6ea0288e258" targetNamespace="http://schemas.microsoft.com/office/2006/metadata/properties" ma:root="true" ma:fieldsID="73a68e8611180b0e22ae43be55647ef3" ns2:_="" ns3:_="">
    <xsd:import namespace="4af95233-b752-4845-830d-e71f247571d9"/>
    <xsd:import namespace="23cc7e03-5f29-4e70-b3f9-d6ea0288e25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Location" minOccurs="0"/>
                <xsd:element ref="ns3:SharedWithUsers" minOccurs="0"/>
                <xsd:element ref="ns3:SharedWithDetails" minOccurs="0"/>
                <xsd:element ref="ns2:_Flow_Signoff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f95233-b752-4845-830d-e71f247571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1d721c67-81bd-4820-9a91-e2afb959d9f9"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cc7e03-5f29-4e70-b3f9-d6ea0288e258"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5147af8d-78d6-4d1b-a8b4-48edf4855147}" ma:internalName="TaxCatchAll" ma:showField="CatchAllData" ma:web="23cc7e03-5f29-4e70-b3f9-d6ea0288e258">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0453D8-3BF2-4287-8F84-6DBD530EF696}">
  <ds:schemaRefs>
    <ds:schemaRef ds:uri="http://purl.org/dc/terms/"/>
    <ds:schemaRef ds:uri="23cc7e03-5f29-4e70-b3f9-d6ea0288e258"/>
    <ds:schemaRef ds:uri="http://purl.org/dc/dcmitype/"/>
    <ds:schemaRef ds:uri="http://purl.org/dc/elements/1.1/"/>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4af95233-b752-4845-830d-e71f247571d9"/>
    <ds:schemaRef ds:uri="http://schemas.microsoft.com/office/2006/metadata/properties"/>
  </ds:schemaRefs>
</ds:datastoreItem>
</file>

<file path=customXml/itemProps2.xml><?xml version="1.0" encoding="utf-8"?>
<ds:datastoreItem xmlns:ds="http://schemas.openxmlformats.org/officeDocument/2006/customXml" ds:itemID="{2E294A27-0731-4F1E-AB04-BA6E36821000}">
  <ds:schemaRefs>
    <ds:schemaRef ds:uri="http://schemas.microsoft.com/sharepoint/v3/contenttype/forms"/>
  </ds:schemaRefs>
</ds:datastoreItem>
</file>

<file path=customXml/itemProps3.xml><?xml version="1.0" encoding="utf-8"?>
<ds:datastoreItem xmlns:ds="http://schemas.openxmlformats.org/officeDocument/2006/customXml" ds:itemID="{0AE412BF-3CCB-470F-A9E5-A38FE6CFF5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f95233-b752-4845-830d-e71f247571d9"/>
    <ds:schemaRef ds:uri="23cc7e03-5f29-4e70-b3f9-d6ea0288e2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2866</TotalTime>
  <Words>2352</Words>
  <Application>Microsoft Office PowerPoint</Application>
  <PresentationFormat>Widescreen</PresentationFormat>
  <Paragraphs>162</Paragraphs>
  <Slides>38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Arial,Sans-Serif</vt:lpstr>
      <vt:lpstr>Calibri</vt:lpstr>
      <vt:lpstr>Courier New</vt:lpstr>
      <vt:lpstr>Wingdings</vt:lpstr>
      <vt:lpstr>Office Theme</vt:lpstr>
      <vt:lpstr>Request for Admissions: Samurai Sword or Wet Noodle?</vt:lpstr>
      <vt:lpstr>PowerPoint Presentation</vt:lpstr>
      <vt:lpstr>PowerPoint Presentation</vt:lpstr>
      <vt:lpstr>Federal</vt:lpstr>
      <vt:lpstr>Federal Rules of Civil Procedure </vt:lpstr>
      <vt:lpstr>Federal Rules of Civil Procedure</vt:lpstr>
      <vt:lpstr>"Reasonable Inquiry" Factors</vt:lpstr>
      <vt:lpstr>PowerPoint Presentation</vt:lpstr>
      <vt:lpstr>Lessons from Federal Cases</vt:lpstr>
      <vt:lpstr>Asea: The Original "Nice Try" </vt:lpstr>
      <vt:lpstr>Asea, Inc. v. S. Pac. Transp. Co., 669 F.2d 1242 (9th Cir. 1981).  </vt:lpstr>
      <vt:lpstr>Asea, Inc. v. S. Pac. Transp. Co., 669 F.2d 1242 (9th Cir. 1981).  </vt:lpstr>
      <vt:lpstr>Asea, Inc. v. S. Pac. Transp. Co., 669 F.2d 1242 (9th Cir. 1981).  </vt:lpstr>
      <vt:lpstr>Asea, Inc. v. S. Pac. Transp. Co., 669 F.2d 1242 (9th Cir. 1981).  </vt:lpstr>
      <vt:lpstr>PowerPoint Presentation</vt:lpstr>
      <vt:lpstr>How Can I Verify What I Don’t Possess?</vt:lpstr>
      <vt:lpstr>ADC Telecommunications, Inc. V. Telect, Inc., 143 F.R.D. 214 (Dist. Of Minn. 1992).</vt:lpstr>
      <vt:lpstr>How Many Requests for Admission is Too Many?</vt:lpstr>
      <vt:lpstr>Lakehead Pipe Line Company v. American Home Assur. Co., 177 F.R.D. 454 (Dist. Of Minn. 1997).</vt:lpstr>
      <vt:lpstr>Requests for Admission: Responding to RFAs by Jim Wagstaffe (last updated March 30, 2026).</vt:lpstr>
      <vt:lpstr>PowerPoint Presentation</vt:lpstr>
      <vt:lpstr>Strategy for Exploiting Deficient Responses</vt:lpstr>
      <vt:lpstr>Strategy for Exploiting Deficient Responses</vt:lpstr>
      <vt:lpstr>A Successful Challenge</vt:lpstr>
      <vt:lpstr>PowerPoint Presentation</vt:lpstr>
      <vt:lpstr>Iowa</vt:lpstr>
      <vt:lpstr>Iowa Rules of Civil Procedure </vt:lpstr>
      <vt:lpstr>Iowa's Sanction Problem </vt:lpstr>
      <vt:lpstr>PowerPoint Presentation</vt:lpstr>
      <vt:lpstr>Wade v. Grunden, 743 N.W.2d 872 (Iowa Ct. Of App. 2007).</vt:lpstr>
      <vt:lpstr>When a Wrong Answer Isn't Sanctionable </vt:lpstr>
      <vt:lpstr>In re Eickman Estate, 291 N.W.2d 308 (Iowa 1980).</vt:lpstr>
      <vt:lpstr>Postma v. Wedebrand,  </vt:lpstr>
      <vt:lpstr>Nebraska</vt:lpstr>
      <vt:lpstr>Sufficiency of an Answer NE R DISC § 6-336(5)</vt:lpstr>
      <vt:lpstr>United States Bank Nat'l Ass'n v. Peterson, 823 N.W.2d 460 (Neb. 2012).</vt:lpstr>
      <vt:lpstr>Self-Enforcing not Self-Executing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Sky Morrell</dc:creator>
  <cp:lastModifiedBy>Jessica Thornton</cp:lastModifiedBy>
  <cp:revision>21</cp:revision>
  <dcterms:created xsi:type="dcterms:W3CDTF">2021-11-08T15:07:02Z</dcterms:created>
  <dcterms:modified xsi:type="dcterms:W3CDTF">2026-09-08T17:59:06Z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0x010100B759AD0A02825245923910872F1B3735</vt:lpwstr>
  </property>
</Properties>
</file>