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32"/>
  </p:notesMasterIdLst>
  <p:handoutMasterIdLst>
    <p:handoutMasterId r:id="rId33"/>
  </p:handoutMasterIdLst>
  <p:sldIdLst>
    <p:sldId id="303" r:id="rId2"/>
    <p:sldId id="538" r:id="rId3"/>
    <p:sldId id="529" r:id="rId4"/>
    <p:sldId id="546" r:id="rId5"/>
    <p:sldId id="547" r:id="rId6"/>
    <p:sldId id="548" r:id="rId7"/>
    <p:sldId id="524" r:id="rId8"/>
    <p:sldId id="549" r:id="rId9"/>
    <p:sldId id="539" r:id="rId10"/>
    <p:sldId id="541" r:id="rId11"/>
    <p:sldId id="542" r:id="rId12"/>
    <p:sldId id="543" r:id="rId13"/>
    <p:sldId id="526" r:id="rId14"/>
    <p:sldId id="527" r:id="rId15"/>
    <p:sldId id="551" r:id="rId16"/>
    <p:sldId id="534" r:id="rId17"/>
    <p:sldId id="533" r:id="rId18"/>
    <p:sldId id="550" r:id="rId19"/>
    <p:sldId id="528" r:id="rId20"/>
    <p:sldId id="532" r:id="rId21"/>
    <p:sldId id="531" r:id="rId22"/>
    <p:sldId id="535" r:id="rId23"/>
    <p:sldId id="536" r:id="rId24"/>
    <p:sldId id="537" r:id="rId25"/>
    <p:sldId id="530" r:id="rId26"/>
    <p:sldId id="525" r:id="rId27"/>
    <p:sldId id="544" r:id="rId28"/>
    <p:sldId id="545" r:id="rId29"/>
    <p:sldId id="540" r:id="rId30"/>
    <p:sldId id="523" r:id="rId3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441" autoAdjust="0"/>
    <p:restoredTop sz="65133" autoAdjust="0"/>
  </p:normalViewPr>
  <p:slideViewPr>
    <p:cSldViewPr>
      <p:cViewPr varScale="1">
        <p:scale>
          <a:sx n="72" d="100"/>
          <a:sy n="72" d="100"/>
        </p:scale>
        <p:origin x="3366" y="60"/>
      </p:cViewPr>
      <p:guideLst>
        <p:guide orient="horz" pos="2160"/>
        <p:guide pos="2880"/>
      </p:guideLst>
    </p:cSldViewPr>
  </p:slideViewPr>
  <p:notesTextViewPr>
    <p:cViewPr>
      <p:scale>
        <a:sx n="3" d="2"/>
        <a:sy n="3" d="2"/>
      </p:scale>
      <p:origin x="0" y="0"/>
    </p:cViewPr>
  </p:notesTextViewPr>
  <p:sorterViewPr>
    <p:cViewPr>
      <p:scale>
        <a:sx n="66" d="100"/>
        <a:sy n="66" d="100"/>
      </p:scale>
      <p:origin x="0" y="-5568"/>
    </p:cViewPr>
  </p:sorterViewPr>
  <p:notesViewPr>
    <p:cSldViewPr>
      <p:cViewPr varScale="1">
        <p:scale>
          <a:sx n="82" d="100"/>
          <a:sy n="82" d="100"/>
        </p:scale>
        <p:origin x="2010"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1490"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a:defRPr sz="1200"/>
            </a:lvl1pPr>
          </a:lstStyle>
          <a:p>
            <a:endParaRPr lang="en-US"/>
          </a:p>
        </p:txBody>
      </p:sp>
      <p:sp>
        <p:nvSpPr>
          <p:cNvPr id="191491" name="Rectangle 3"/>
          <p:cNvSpPr>
            <a:spLocks noGrp="1" noChangeArrowheads="1"/>
          </p:cNvSpPr>
          <p:nvPr>
            <p:ph type="dt" sz="quarter" idx="1"/>
          </p:nvPr>
        </p:nvSpPr>
        <p:spPr bwMode="auto">
          <a:xfrm>
            <a:off x="3970939" y="0"/>
            <a:ext cx="3037840" cy="465138"/>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algn="r">
              <a:defRPr sz="1200"/>
            </a:lvl1pPr>
          </a:lstStyle>
          <a:p>
            <a:endParaRPr lang="en-US"/>
          </a:p>
        </p:txBody>
      </p:sp>
      <p:sp>
        <p:nvSpPr>
          <p:cNvPr id="191492" name="Rectangle 4"/>
          <p:cNvSpPr>
            <a:spLocks noGrp="1" noChangeArrowheads="1"/>
          </p:cNvSpPr>
          <p:nvPr>
            <p:ph type="ftr" sz="quarter" idx="2"/>
          </p:nvPr>
        </p:nvSpPr>
        <p:spPr bwMode="auto">
          <a:xfrm>
            <a:off x="0" y="8829675"/>
            <a:ext cx="3037840" cy="465138"/>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a:defRPr sz="1200"/>
            </a:lvl1pPr>
          </a:lstStyle>
          <a:p>
            <a:endParaRPr lang="en-US"/>
          </a:p>
        </p:txBody>
      </p:sp>
      <p:sp>
        <p:nvSpPr>
          <p:cNvPr id="191493" name="Rectangle 5"/>
          <p:cNvSpPr>
            <a:spLocks noGrp="1" noChangeArrowheads="1"/>
          </p:cNvSpPr>
          <p:nvPr>
            <p:ph type="sldNum" sz="quarter" idx="3"/>
          </p:nvPr>
        </p:nvSpPr>
        <p:spPr bwMode="auto">
          <a:xfrm>
            <a:off x="3970939" y="8829675"/>
            <a:ext cx="3037840" cy="465138"/>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algn="r">
              <a:defRPr sz="1200"/>
            </a:lvl1pPr>
          </a:lstStyle>
          <a:p>
            <a:fld id="{C4063531-30FE-44DE-950D-3B64A11A9165}" type="slidenum">
              <a:rPr lang="en-US"/>
              <a:pPr/>
              <a:t>‹#›</a:t>
            </a:fld>
            <a:endParaRPr lang="en-US"/>
          </a:p>
        </p:txBody>
      </p:sp>
    </p:spTree>
    <p:extLst>
      <p:ext uri="{BB962C8B-B14F-4D97-AF65-F5344CB8AC3E}">
        <p14:creationId xmlns:p14="http://schemas.microsoft.com/office/powerpoint/2010/main" val="17810123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hdr" sz="quarter"/>
          </p:nvPr>
        </p:nvSpPr>
        <p:spPr bwMode="auto">
          <a:xfrm>
            <a:off x="0" y="0"/>
            <a:ext cx="3037840" cy="465138"/>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a:defRPr sz="1200"/>
            </a:lvl1pPr>
          </a:lstStyle>
          <a:p>
            <a:endParaRPr lang="en-US"/>
          </a:p>
        </p:txBody>
      </p:sp>
      <p:sp>
        <p:nvSpPr>
          <p:cNvPr id="19459" name="Rectangle 3"/>
          <p:cNvSpPr>
            <a:spLocks noGrp="1" noChangeArrowheads="1"/>
          </p:cNvSpPr>
          <p:nvPr>
            <p:ph type="dt" idx="1"/>
          </p:nvPr>
        </p:nvSpPr>
        <p:spPr bwMode="auto">
          <a:xfrm>
            <a:off x="3970939" y="0"/>
            <a:ext cx="3037840" cy="465138"/>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lvl1pPr algn="r">
              <a:defRPr sz="1200"/>
            </a:lvl1pPr>
          </a:lstStyle>
          <a:p>
            <a:endParaRPr lang="en-US"/>
          </a:p>
        </p:txBody>
      </p:sp>
      <p:sp>
        <p:nvSpPr>
          <p:cNvPr id="19460"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19461" name="Rectangle 5"/>
          <p:cNvSpPr>
            <a:spLocks noGrp="1" noChangeArrowheads="1"/>
          </p:cNvSpPr>
          <p:nvPr>
            <p:ph type="body" sz="quarter" idx="3"/>
          </p:nvPr>
        </p:nvSpPr>
        <p:spPr bwMode="auto">
          <a:xfrm>
            <a:off x="701041" y="4416426"/>
            <a:ext cx="5608320" cy="4183063"/>
          </a:xfrm>
          <a:prstGeom prst="rect">
            <a:avLst/>
          </a:prstGeom>
          <a:noFill/>
          <a:ln w="9525">
            <a:noFill/>
            <a:miter lim="800000"/>
            <a:headEnd/>
            <a:tailEnd/>
          </a:ln>
          <a:effectLst/>
        </p:spPr>
        <p:txBody>
          <a:bodyPr vert="horz" wrap="square" lIns="92117" tIns="46058" rIns="92117" bIns="4605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462" name="Rectangle 6"/>
          <p:cNvSpPr>
            <a:spLocks noGrp="1" noChangeArrowheads="1"/>
          </p:cNvSpPr>
          <p:nvPr>
            <p:ph type="ftr" sz="quarter" idx="4"/>
          </p:nvPr>
        </p:nvSpPr>
        <p:spPr bwMode="auto">
          <a:xfrm>
            <a:off x="0" y="8829675"/>
            <a:ext cx="3037840" cy="465138"/>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a:defRPr sz="1200"/>
            </a:lvl1pPr>
          </a:lstStyle>
          <a:p>
            <a:endParaRPr lang="en-US"/>
          </a:p>
        </p:txBody>
      </p:sp>
      <p:sp>
        <p:nvSpPr>
          <p:cNvPr id="19463" name="Rectangle 7"/>
          <p:cNvSpPr>
            <a:spLocks noGrp="1" noChangeArrowheads="1"/>
          </p:cNvSpPr>
          <p:nvPr>
            <p:ph type="sldNum" sz="quarter" idx="5"/>
          </p:nvPr>
        </p:nvSpPr>
        <p:spPr bwMode="auto">
          <a:xfrm>
            <a:off x="3970939" y="8829675"/>
            <a:ext cx="3037840" cy="465138"/>
          </a:xfrm>
          <a:prstGeom prst="rect">
            <a:avLst/>
          </a:prstGeom>
          <a:noFill/>
          <a:ln w="9525">
            <a:noFill/>
            <a:miter lim="800000"/>
            <a:headEnd/>
            <a:tailEnd/>
          </a:ln>
          <a:effectLst/>
        </p:spPr>
        <p:txBody>
          <a:bodyPr vert="horz" wrap="square" lIns="92117" tIns="46058" rIns="92117" bIns="46058" numCol="1" anchor="b" anchorCtr="0" compatLnSpc="1">
            <a:prstTxWarp prst="textNoShape">
              <a:avLst/>
            </a:prstTxWarp>
          </a:bodyPr>
          <a:lstStyle>
            <a:lvl1pPr algn="r">
              <a:defRPr sz="1200"/>
            </a:lvl1pPr>
          </a:lstStyle>
          <a:p>
            <a:fld id="{11AECE75-307D-4933-BCF1-9C750E98CFF1}" type="slidenum">
              <a:rPr lang="en-US"/>
              <a:pPr/>
              <a:t>‹#›</a:t>
            </a:fld>
            <a:endParaRPr lang="en-US"/>
          </a:p>
        </p:txBody>
      </p:sp>
    </p:spTree>
    <p:extLst>
      <p:ext uri="{BB962C8B-B14F-4D97-AF65-F5344CB8AC3E}">
        <p14:creationId xmlns:p14="http://schemas.microsoft.com/office/powerpoint/2010/main" val="878410014"/>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Introductions:</a:t>
            </a:r>
          </a:p>
          <a:p>
            <a:endParaRPr lang="en-US" dirty="0"/>
          </a:p>
          <a:p>
            <a:r>
              <a:rPr lang="en-US" dirty="0"/>
              <a:t>Greer and Badding: Co-Chairs </a:t>
            </a:r>
          </a:p>
          <a:p>
            <a:r>
              <a:rPr lang="en-US" dirty="0"/>
              <a:t>Introduce law clerks</a:t>
            </a:r>
          </a:p>
          <a:p>
            <a:r>
              <a:rPr lang="en-US" dirty="0"/>
              <a:t>David Denison: Ex officio</a:t>
            </a:r>
          </a:p>
          <a:p>
            <a:endParaRPr lang="en-US" dirty="0"/>
          </a:p>
          <a:p>
            <a:r>
              <a:rPr lang="en-US" dirty="0"/>
              <a:t>Getting an order out announcing the project and listing members</a:t>
            </a:r>
          </a:p>
        </p:txBody>
      </p:sp>
      <p:sp>
        <p:nvSpPr>
          <p:cNvPr id="4" name="Slide Number Placeholder 3"/>
          <p:cNvSpPr>
            <a:spLocks noGrp="1"/>
          </p:cNvSpPr>
          <p:nvPr>
            <p:ph type="sldNum" sz="quarter" idx="10"/>
          </p:nvPr>
        </p:nvSpPr>
        <p:spPr/>
        <p:txBody>
          <a:bodyPr/>
          <a:lstStyle/>
          <a:p>
            <a:fld id="{11AECE75-307D-4933-BCF1-9C750E98CFF1}" type="slidenum">
              <a:rPr lang="en-US" smtClean="0"/>
              <a:pPr/>
              <a:t>1</a:t>
            </a:fld>
            <a:endParaRPr lang="en-US"/>
          </a:p>
        </p:txBody>
      </p:sp>
    </p:spTree>
    <p:extLst>
      <p:ext uri="{BB962C8B-B14F-4D97-AF65-F5344CB8AC3E}">
        <p14:creationId xmlns:p14="http://schemas.microsoft.com/office/powerpoint/2010/main" val="2398322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its most concise version, the moral of Chesterton’s Fence is “Do not remove a fence until you know why it was put up in the first place.”</a:t>
            </a:r>
          </a:p>
          <a:p>
            <a:endParaRPr lang="en-US" dirty="0"/>
          </a:p>
          <a:p>
            <a:r>
              <a:rPr lang="en-US" dirty="0"/>
              <a:t>Fences don’t appear by accident. They are built by people who planned them and had a reason to believe they would benefit someone. Before we dismantle a fence, we have to understand the reason behind its existence.</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It may serve a purpose </a:t>
            </a:r>
            <a:r>
              <a:rPr lang="en-US"/>
              <a:t>that isn’t </a:t>
            </a:r>
            <a:r>
              <a:rPr lang="en-US" dirty="0"/>
              <a:t>immediately obvious. We might ultimately decide to do away with a rule or part of a rule, but we need to understand that rationale for the rule before we start deleting. </a:t>
            </a:r>
          </a:p>
        </p:txBody>
      </p:sp>
      <p:sp>
        <p:nvSpPr>
          <p:cNvPr id="4" name="Slide Number Placeholder 3"/>
          <p:cNvSpPr>
            <a:spLocks noGrp="1"/>
          </p:cNvSpPr>
          <p:nvPr>
            <p:ph type="sldNum" sz="quarter" idx="5"/>
          </p:nvPr>
        </p:nvSpPr>
        <p:spPr/>
        <p:txBody>
          <a:bodyPr/>
          <a:lstStyle/>
          <a:p>
            <a:fld id="{11AECE75-307D-4933-BCF1-9C750E98CFF1}" type="slidenum">
              <a:rPr lang="en-US" smtClean="0"/>
              <a:pPr/>
              <a:t>14</a:t>
            </a:fld>
            <a:endParaRPr lang="en-US"/>
          </a:p>
        </p:txBody>
      </p:sp>
    </p:spTree>
    <p:extLst>
      <p:ext uri="{BB962C8B-B14F-4D97-AF65-F5344CB8AC3E}">
        <p14:creationId xmlns:p14="http://schemas.microsoft.com/office/powerpoint/2010/main" val="38184791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a:t>Some </a:t>
            </a:r>
            <a:r>
              <a:rPr lang="en-US" dirty="0"/>
              <a:t>judges basing MSJ deadlines on the size of the appendix (&gt;100 pages = 90 days before trial, &lt;100 = 60 days)</a:t>
            </a:r>
          </a:p>
          <a:p>
            <a:pPr marL="0" indent="0">
              <a:buFontTx/>
              <a:buNone/>
            </a:pPr>
            <a:endParaRPr lang="en-US" sz="1200" b="0" i="0" kern="1200" dirty="0">
              <a:solidFill>
                <a:schemeClr val="tx1"/>
              </a:solidFill>
              <a:effectLst/>
              <a:latin typeface="Arial" charset="0"/>
              <a:ea typeface="+mn-ea"/>
              <a:cs typeface="+mn-cs"/>
            </a:endParaRPr>
          </a:p>
          <a:p>
            <a:pPr marL="171450" indent="-171450">
              <a:buFontTx/>
              <a:buChar char="-"/>
            </a:pPr>
            <a:r>
              <a:rPr lang="en-US" sz="1200" b="0" i="0" kern="1200" dirty="0">
                <a:solidFill>
                  <a:schemeClr val="tx1"/>
                </a:solidFill>
                <a:effectLst/>
                <a:latin typeface="Arial" charset="0"/>
                <a:ea typeface="+mn-ea"/>
                <a:cs typeface="+mn-cs"/>
              </a:rPr>
              <a:t>Iowa Rule of Civil Procedure 1.443(2) adds three days to a prescribed period when served by mail, email, or fax. Iowa Court Rule 16.317 does not change any such rule when a party is served electronically.</a:t>
            </a:r>
            <a:endParaRPr lang="en-US" dirty="0"/>
          </a:p>
          <a:p>
            <a:pPr marL="171450" indent="-171450">
              <a:buFontTx/>
              <a:buChar char="-"/>
            </a:pPr>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15</a:t>
            </a:fld>
            <a:endParaRPr lang="en-US"/>
          </a:p>
        </p:txBody>
      </p:sp>
    </p:spTree>
    <p:extLst>
      <p:ext uri="{BB962C8B-B14F-4D97-AF65-F5344CB8AC3E}">
        <p14:creationId xmlns:p14="http://schemas.microsoft.com/office/powerpoint/2010/main" val="35637354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17</a:t>
            </a:fld>
            <a:endParaRPr lang="en-US"/>
          </a:p>
        </p:txBody>
      </p:sp>
    </p:spTree>
    <p:extLst>
      <p:ext uri="{BB962C8B-B14F-4D97-AF65-F5344CB8AC3E}">
        <p14:creationId xmlns:p14="http://schemas.microsoft.com/office/powerpoint/2010/main" val="1814786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Elegant variation, while important in most writing, is to be avoided in crafting rules. </a:t>
            </a:r>
          </a:p>
          <a:p>
            <a:endParaRPr lang="en-US" dirty="0"/>
          </a:p>
          <a:p>
            <a:r>
              <a:rPr lang="en-US" dirty="0"/>
              <a:t>We generally say when construing a statute that a change in language indicates a change in meaning.</a:t>
            </a:r>
          </a:p>
          <a:p>
            <a:endParaRPr lang="en-US" dirty="0"/>
          </a:p>
          <a:p>
            <a:r>
              <a:rPr lang="en-US" dirty="0"/>
              <a:t>Does it need to be “shown”? Maybe it needs to be shown, but does it need to be “good”?</a:t>
            </a:r>
          </a:p>
          <a:p>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Inconsistencies often arise through amendments</a:t>
            </a:r>
          </a:p>
          <a:p>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19</a:t>
            </a:fld>
            <a:endParaRPr lang="en-US"/>
          </a:p>
        </p:txBody>
      </p:sp>
    </p:spTree>
    <p:extLst>
      <p:ext uri="{BB962C8B-B14F-4D97-AF65-F5344CB8AC3E}">
        <p14:creationId xmlns:p14="http://schemas.microsoft.com/office/powerpoint/2010/main" val="2645923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Are costs different than expenses?</a:t>
            </a:r>
          </a:p>
          <a:p>
            <a:r>
              <a:rPr lang="en-US" dirty="0"/>
              <a:t>What about costs for expenses incurred?</a:t>
            </a:r>
          </a:p>
          <a:p>
            <a:r>
              <a:rPr lang="en-US" dirty="0"/>
              <a:t>Are attorney’s fees a subset of expenses?</a:t>
            </a:r>
          </a:p>
          <a:p>
            <a:r>
              <a:rPr lang="en-US" dirty="0"/>
              <a:t>Do reasonable expenses imply reasonable attorney’s fees?</a:t>
            </a:r>
          </a:p>
        </p:txBody>
      </p:sp>
      <p:sp>
        <p:nvSpPr>
          <p:cNvPr id="4" name="Slide Number Placeholder 3"/>
          <p:cNvSpPr>
            <a:spLocks noGrp="1"/>
          </p:cNvSpPr>
          <p:nvPr>
            <p:ph type="sldNum" sz="quarter" idx="5"/>
          </p:nvPr>
        </p:nvSpPr>
        <p:spPr/>
        <p:txBody>
          <a:bodyPr/>
          <a:lstStyle/>
          <a:p>
            <a:fld id="{11AECE75-307D-4933-BCF1-9C750E98CFF1}" type="slidenum">
              <a:rPr lang="en-US" smtClean="0"/>
              <a:pPr/>
              <a:t>20</a:t>
            </a:fld>
            <a:endParaRPr lang="en-US"/>
          </a:p>
        </p:txBody>
      </p:sp>
    </p:spTree>
    <p:extLst>
      <p:ext uri="{BB962C8B-B14F-4D97-AF65-F5344CB8AC3E}">
        <p14:creationId xmlns:p14="http://schemas.microsoft.com/office/powerpoint/2010/main" val="427072342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compared the federal rules to the Iowa rules. In part, to see where the federal rules have a rule that we don’t have—and that we might want—and where the feds have no rule that we might consider deleting.</a:t>
            </a:r>
          </a:p>
          <a:p>
            <a:endParaRPr lang="en-US" dirty="0"/>
          </a:p>
          <a:p>
            <a:r>
              <a:rPr lang="en-US" dirty="0"/>
              <a:t>Example of an Iowa rule and a corresponding federal rule where you can see the effects of restyling. Federal rules have gone through significant restyling. More headings, more subparts, more lists. Easier to read and parse. </a:t>
            </a:r>
          </a:p>
        </p:txBody>
      </p:sp>
      <p:sp>
        <p:nvSpPr>
          <p:cNvPr id="4" name="Slide Number Placeholder 3"/>
          <p:cNvSpPr>
            <a:spLocks noGrp="1"/>
          </p:cNvSpPr>
          <p:nvPr>
            <p:ph type="sldNum" sz="quarter" idx="5"/>
          </p:nvPr>
        </p:nvSpPr>
        <p:spPr/>
        <p:txBody>
          <a:bodyPr/>
          <a:lstStyle/>
          <a:p>
            <a:fld id="{11AECE75-307D-4933-BCF1-9C750E98CFF1}" type="slidenum">
              <a:rPr lang="en-US" smtClean="0"/>
              <a:pPr/>
              <a:t>21</a:t>
            </a:fld>
            <a:endParaRPr lang="en-US"/>
          </a:p>
        </p:txBody>
      </p:sp>
    </p:spTree>
    <p:extLst>
      <p:ext uri="{BB962C8B-B14F-4D97-AF65-F5344CB8AC3E}">
        <p14:creationId xmlns:p14="http://schemas.microsoft.com/office/powerpoint/2010/main" val="3260862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Shorter sentences. Avoiding long gaps between the subject and the verb.</a:t>
            </a:r>
          </a:p>
        </p:txBody>
      </p:sp>
      <p:sp>
        <p:nvSpPr>
          <p:cNvPr id="4" name="Slide Number Placeholder 3"/>
          <p:cNvSpPr>
            <a:spLocks noGrp="1"/>
          </p:cNvSpPr>
          <p:nvPr>
            <p:ph type="sldNum" sz="quarter" idx="5"/>
          </p:nvPr>
        </p:nvSpPr>
        <p:spPr/>
        <p:txBody>
          <a:bodyPr/>
          <a:lstStyle/>
          <a:p>
            <a:fld id="{11AECE75-307D-4933-BCF1-9C750E98CFF1}" type="slidenum">
              <a:rPr lang="en-US" smtClean="0"/>
              <a:pPr/>
              <a:t>22</a:t>
            </a:fld>
            <a:endParaRPr lang="en-US"/>
          </a:p>
        </p:txBody>
      </p:sp>
    </p:spTree>
    <p:extLst>
      <p:ext uri="{BB962C8B-B14F-4D97-AF65-F5344CB8AC3E}">
        <p14:creationId xmlns:p14="http://schemas.microsoft.com/office/powerpoint/2010/main" val="128106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member will serve on only one workgroup</a:t>
            </a:r>
          </a:p>
          <a:p>
            <a:r>
              <a:rPr lang="en-US" dirty="0"/>
              <a:t>Meetings will typically be by Zoom</a:t>
            </a:r>
          </a:p>
          <a:p>
            <a:r>
              <a:rPr lang="en-US" dirty="0"/>
              <a:t>Learned from experience that drafting rules often works better in person</a:t>
            </a:r>
          </a:p>
        </p:txBody>
      </p:sp>
      <p:sp>
        <p:nvSpPr>
          <p:cNvPr id="4" name="Slide Number Placeholder 3"/>
          <p:cNvSpPr>
            <a:spLocks noGrp="1"/>
          </p:cNvSpPr>
          <p:nvPr>
            <p:ph type="sldNum" sz="quarter" idx="5"/>
          </p:nvPr>
        </p:nvSpPr>
        <p:spPr/>
        <p:txBody>
          <a:bodyPr/>
          <a:lstStyle/>
          <a:p>
            <a:fld id="{11AECE75-307D-4933-BCF1-9C750E98CFF1}" type="slidenum">
              <a:rPr lang="en-US" smtClean="0"/>
              <a:pPr/>
              <a:t>25</a:t>
            </a:fld>
            <a:endParaRPr lang="en-US"/>
          </a:p>
        </p:txBody>
      </p:sp>
    </p:spTree>
    <p:extLst>
      <p:ext uri="{BB962C8B-B14F-4D97-AF65-F5344CB8AC3E}">
        <p14:creationId xmlns:p14="http://schemas.microsoft.com/office/powerpoint/2010/main" val="35540368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TF member ranked preferences for workgroup assignments. Worked out that almost everyone got first preference.</a:t>
            </a:r>
          </a:p>
          <a:p>
            <a:endParaRPr lang="en-US" dirty="0"/>
          </a:p>
          <a:p>
            <a:r>
              <a:rPr lang="en-US" dirty="0"/>
              <a:t>Greer, Badding, McDermott chairing the workgroups.</a:t>
            </a:r>
          </a:p>
        </p:txBody>
      </p:sp>
      <p:sp>
        <p:nvSpPr>
          <p:cNvPr id="4" name="Slide Number Placeholder 3"/>
          <p:cNvSpPr>
            <a:spLocks noGrp="1"/>
          </p:cNvSpPr>
          <p:nvPr>
            <p:ph type="sldNum" sz="quarter" idx="5"/>
          </p:nvPr>
        </p:nvSpPr>
        <p:spPr/>
        <p:txBody>
          <a:bodyPr/>
          <a:lstStyle/>
          <a:p>
            <a:fld id="{11AECE75-307D-4933-BCF1-9C750E98CFF1}" type="slidenum">
              <a:rPr lang="en-US" smtClean="0"/>
              <a:pPr/>
              <a:t>26</a:t>
            </a:fld>
            <a:endParaRPr lang="en-US"/>
          </a:p>
        </p:txBody>
      </p:sp>
    </p:spTree>
    <p:extLst>
      <p:ext uri="{BB962C8B-B14F-4D97-AF65-F5344CB8AC3E}">
        <p14:creationId xmlns:p14="http://schemas.microsoft.com/office/powerpoint/2010/main" val="4030319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more you can specify work for smaller subgroups, the better.</a:t>
            </a:r>
          </a:p>
        </p:txBody>
      </p:sp>
      <p:sp>
        <p:nvSpPr>
          <p:cNvPr id="4" name="Slide Number Placeholder 3"/>
          <p:cNvSpPr>
            <a:spLocks noGrp="1"/>
          </p:cNvSpPr>
          <p:nvPr>
            <p:ph type="sldNum" sz="quarter" idx="5"/>
          </p:nvPr>
        </p:nvSpPr>
        <p:spPr/>
        <p:txBody>
          <a:bodyPr/>
          <a:lstStyle/>
          <a:p>
            <a:fld id="{11AECE75-307D-4933-BCF1-9C750E98CFF1}" type="slidenum">
              <a:rPr lang="en-US" smtClean="0"/>
              <a:pPr/>
              <a:t>27</a:t>
            </a:fld>
            <a:endParaRPr lang="en-US"/>
          </a:p>
        </p:txBody>
      </p:sp>
    </p:spTree>
    <p:extLst>
      <p:ext uri="{BB962C8B-B14F-4D97-AF65-F5344CB8AC3E}">
        <p14:creationId xmlns:p14="http://schemas.microsoft.com/office/powerpoint/2010/main" val="2811787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Federal rules of civil procedure adopted by order of the US Supreme Court December 1937, transmitted to Congress and became effective September 1938. Iowa’s rule were intentionally different. Didn’t adopt all the same rules or the same language. In some cases Iowa intended to follow the federal rule but opted for its own language.</a:t>
            </a:r>
          </a:p>
        </p:txBody>
      </p:sp>
      <p:sp>
        <p:nvSpPr>
          <p:cNvPr id="4" name="Slide Number Placeholder 3"/>
          <p:cNvSpPr>
            <a:spLocks noGrp="1"/>
          </p:cNvSpPr>
          <p:nvPr>
            <p:ph type="sldNum" sz="quarter" idx="5"/>
          </p:nvPr>
        </p:nvSpPr>
        <p:spPr/>
        <p:txBody>
          <a:bodyPr/>
          <a:lstStyle/>
          <a:p>
            <a:fld id="{11AECE75-307D-4933-BCF1-9C750E98CFF1}" type="slidenum">
              <a:rPr lang="en-US" smtClean="0"/>
              <a:pPr/>
              <a:t>3</a:t>
            </a:fld>
            <a:endParaRPr lang="en-US"/>
          </a:p>
        </p:txBody>
      </p:sp>
    </p:spTree>
    <p:extLst>
      <p:ext uri="{BB962C8B-B14F-4D97-AF65-F5344CB8AC3E}">
        <p14:creationId xmlns:p14="http://schemas.microsoft.com/office/powerpoint/2010/main" val="10356353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do not share drafts with others, with list-serves, etc., as the drafts are prepared. We will have an opportunity to “street” all these proposals. </a:t>
            </a:r>
          </a:p>
        </p:txBody>
      </p:sp>
      <p:sp>
        <p:nvSpPr>
          <p:cNvPr id="4" name="Slide Number Placeholder 3"/>
          <p:cNvSpPr>
            <a:spLocks noGrp="1"/>
          </p:cNvSpPr>
          <p:nvPr>
            <p:ph type="sldNum" sz="quarter" idx="5"/>
          </p:nvPr>
        </p:nvSpPr>
        <p:spPr/>
        <p:txBody>
          <a:bodyPr/>
          <a:lstStyle/>
          <a:p>
            <a:fld id="{11AECE75-307D-4933-BCF1-9C750E98CFF1}" type="slidenum">
              <a:rPr lang="en-US" smtClean="0"/>
              <a:pPr/>
              <a:t>29</a:t>
            </a:fld>
            <a:endParaRPr lang="en-US"/>
          </a:p>
        </p:txBody>
      </p:sp>
    </p:spTree>
    <p:extLst>
      <p:ext uri="{BB962C8B-B14F-4D97-AF65-F5344CB8AC3E}">
        <p14:creationId xmlns:p14="http://schemas.microsoft.com/office/powerpoint/2010/main" val="39852618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1AECE75-307D-4933-BCF1-9C750E98CFF1}" type="slidenum">
              <a:rPr lang="en-US" smtClean="0"/>
              <a:pPr/>
              <a:t>30</a:t>
            </a:fld>
            <a:endParaRPr lang="en-US"/>
          </a:p>
        </p:txBody>
      </p:sp>
    </p:spTree>
    <p:extLst>
      <p:ext uri="{BB962C8B-B14F-4D97-AF65-F5344CB8AC3E}">
        <p14:creationId xmlns:p14="http://schemas.microsoft.com/office/powerpoint/2010/main" val="18213056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1943, Hitler was still on the march. D-Day wouldn’t happen until the following year. </a:t>
            </a:r>
          </a:p>
          <a:p>
            <a:endParaRPr lang="en-US" dirty="0"/>
          </a:p>
          <a:p>
            <a:r>
              <a:rPr lang="en-US" dirty="0"/>
              <a:t>In 1943, mass produced television set wouldn’t even go on sale for another three years. </a:t>
            </a:r>
            <a:r>
              <a:rPr lang="en-US" i="1" dirty="0"/>
              <a:t>I Love Lucy</a:t>
            </a:r>
            <a:r>
              <a:rPr lang="en-US" dirty="0"/>
              <a:t> wouldn’t go on the air for another 8 years, in 1951. </a:t>
            </a:r>
          </a:p>
          <a:p>
            <a:endParaRPr lang="en-US" dirty="0"/>
          </a:p>
          <a:p>
            <a:r>
              <a:rPr lang="en-US" dirty="0"/>
              <a:t>In 1943, Vince Lombardi was still an assistant coach—for a high school basketball team. He wouldn’t become a head coach in the NFL for another 16 years.</a:t>
            </a:r>
          </a:p>
          <a:p>
            <a:endParaRPr lang="en-US" dirty="0"/>
          </a:p>
          <a:p>
            <a:r>
              <a:rPr lang="en-US" dirty="0"/>
              <a:t>Several rules refer to “telephone conferences.” A bunch of rules refer to fax (or facsimile). People in here that </a:t>
            </a:r>
            <a:r>
              <a:rPr lang="en-US"/>
              <a:t>have never sent a fax?</a:t>
            </a:r>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4</a:t>
            </a:fld>
            <a:endParaRPr lang="en-US"/>
          </a:p>
        </p:txBody>
      </p:sp>
    </p:spTree>
    <p:extLst>
      <p:ext uri="{BB962C8B-B14F-4D97-AF65-F5344CB8AC3E}">
        <p14:creationId xmlns:p14="http://schemas.microsoft.com/office/powerpoint/2010/main" val="1089807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7</a:t>
            </a:fld>
            <a:endParaRPr lang="en-US"/>
          </a:p>
        </p:txBody>
      </p:sp>
    </p:spTree>
    <p:extLst>
      <p:ext uri="{BB962C8B-B14F-4D97-AF65-F5344CB8AC3E}">
        <p14:creationId xmlns:p14="http://schemas.microsoft.com/office/powerpoint/2010/main" val="29718038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Who is the audience? Writing for a lay audience would be ideal. Pro se representation is more prevalent than most lawyers conceive—76% of all cases (non-small-claims) have at least one pro se party.</a:t>
            </a:r>
          </a:p>
          <a:p>
            <a:endParaRPr lang="en-US" dirty="0"/>
          </a:p>
          <a:p>
            <a:r>
              <a:rPr lang="en-US" dirty="0"/>
              <a:t>But writing rules for a lay audience probably too difficult. Would add a layer of explanation and detail that would expand many rules beyond our mission. </a:t>
            </a:r>
          </a:p>
          <a:p>
            <a:endParaRPr lang="en-US" dirty="0"/>
          </a:p>
          <a:p>
            <a:r>
              <a:rPr lang="en-US" dirty="0"/>
              <a:t>More realistic, but still to aim for simplicity, might be better to consider the audience a first-year law student giving her first read to the rules as part of a class. Clerk of court? Someone with experience in legal matters. Main audience is still the legal profession.</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8</a:t>
            </a:fld>
            <a:endParaRPr lang="en-US"/>
          </a:p>
        </p:txBody>
      </p:sp>
    </p:spTree>
    <p:extLst>
      <p:ext uri="{BB962C8B-B14F-4D97-AF65-F5344CB8AC3E}">
        <p14:creationId xmlns:p14="http://schemas.microsoft.com/office/powerpoint/2010/main" val="1906396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dirty="0">
                <a:effectLst/>
                <a:latin typeface="Calibri" panose="020F0502020204030204" pitchFamily="34" charset="0"/>
                <a:ea typeface="Calibri" panose="020F0502020204030204" pitchFamily="34" charset="0"/>
                <a:cs typeface="Times New Roman" panose="02020603050405020304" pitchFamily="18" charset="0"/>
              </a:rPr>
              <a:t>Last Amended: 1973</a:t>
            </a:r>
            <a:r>
              <a:rPr lang="en-US" dirty="0">
                <a:effectLst/>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 This seems more like creating a cause of action than a civil procedure rule. </a:t>
            </a:r>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9</a:t>
            </a:fld>
            <a:endParaRPr lang="en-US"/>
          </a:p>
        </p:txBody>
      </p:sp>
    </p:spTree>
    <p:extLst>
      <p:ext uri="{BB962C8B-B14F-4D97-AF65-F5344CB8AC3E}">
        <p14:creationId xmlns:p14="http://schemas.microsoft.com/office/powerpoint/2010/main" val="2898175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1AECE75-307D-4933-BCF1-9C750E98CFF1}" type="slidenum">
              <a:rPr lang="en-US" smtClean="0"/>
              <a:pPr/>
              <a:t>10</a:t>
            </a:fld>
            <a:endParaRPr lang="en-US"/>
          </a:p>
        </p:txBody>
      </p:sp>
    </p:spTree>
    <p:extLst>
      <p:ext uri="{BB962C8B-B14F-4D97-AF65-F5344CB8AC3E}">
        <p14:creationId xmlns:p14="http://schemas.microsoft.com/office/powerpoint/2010/main" val="14361385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Discussed a drafting technique (and thus an interpretive reading) called “asyndeton.” When a drafter does not include a conjunction, the text “is generally considered to convey the same meaning . . . as though and were inserted between the items.”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Court also discussed how the headings for the rule suggested such a reading, and the form provided in the rules associated with the rule also supported a reading requiring both.</a:t>
            </a:r>
          </a:p>
          <a:p>
            <a:endParaRPr lang="en-US" dirty="0"/>
          </a:p>
          <a:p>
            <a:r>
              <a:rPr lang="en-US" dirty="0"/>
              <a:t>Pennsylvania has a similar rule, and their rule directly states the “and.” Rather than require parties to search one of our cases to see how the rule should be interpreted, makes sense to more clearly state the requirement in the rule.</a:t>
            </a:r>
          </a:p>
        </p:txBody>
      </p:sp>
      <p:sp>
        <p:nvSpPr>
          <p:cNvPr id="4" name="Slide Number Placeholder 3"/>
          <p:cNvSpPr>
            <a:spLocks noGrp="1"/>
          </p:cNvSpPr>
          <p:nvPr>
            <p:ph type="sldNum" sz="quarter" idx="5"/>
          </p:nvPr>
        </p:nvSpPr>
        <p:spPr/>
        <p:txBody>
          <a:bodyPr/>
          <a:lstStyle/>
          <a:p>
            <a:fld id="{11AECE75-307D-4933-BCF1-9C750E98CFF1}" type="slidenum">
              <a:rPr lang="en-US" smtClean="0"/>
              <a:pPr/>
              <a:t>11</a:t>
            </a:fld>
            <a:endParaRPr lang="en-US"/>
          </a:p>
        </p:txBody>
      </p:sp>
    </p:spTree>
    <p:extLst>
      <p:ext uri="{BB962C8B-B14F-4D97-AF65-F5344CB8AC3E}">
        <p14:creationId xmlns:p14="http://schemas.microsoft.com/office/powerpoint/2010/main" val="16497532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will need to review the forms associated the various rules to ensure they mesh with any changes that we make.</a:t>
            </a:r>
          </a:p>
        </p:txBody>
      </p:sp>
      <p:sp>
        <p:nvSpPr>
          <p:cNvPr id="4" name="Slide Number Placeholder 3"/>
          <p:cNvSpPr>
            <a:spLocks noGrp="1"/>
          </p:cNvSpPr>
          <p:nvPr>
            <p:ph type="sldNum" sz="quarter" idx="5"/>
          </p:nvPr>
        </p:nvSpPr>
        <p:spPr/>
        <p:txBody>
          <a:bodyPr/>
          <a:lstStyle/>
          <a:p>
            <a:fld id="{11AECE75-307D-4933-BCF1-9C750E98CFF1}" type="slidenum">
              <a:rPr lang="en-US" smtClean="0"/>
              <a:pPr/>
              <a:t>12</a:t>
            </a:fld>
            <a:endParaRPr lang="en-US"/>
          </a:p>
        </p:txBody>
      </p:sp>
    </p:spTree>
    <p:extLst>
      <p:ext uri="{BB962C8B-B14F-4D97-AF65-F5344CB8AC3E}">
        <p14:creationId xmlns:p14="http://schemas.microsoft.com/office/powerpoint/2010/main" val="1134225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ED3A4-228D-4559-B8BF-DF5965B19B71}" type="slidenum">
              <a:rPr lang="en-US" smtClean="0"/>
              <a:pPr/>
              <a:t>‹#›</a:t>
            </a:fld>
            <a:endParaRPr lang="en-US"/>
          </a:p>
        </p:txBody>
      </p:sp>
    </p:spTree>
  </p:cSld>
  <p:clrMapOvr>
    <a:masterClrMapping/>
  </p:clrMapOvr>
  <p:transition>
    <p:cover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78049AE-0684-4ABF-8996-83B86A20F807}" type="slidenum">
              <a:rPr lang="en-US" smtClean="0"/>
              <a:pPr/>
              <a:t>‹#›</a:t>
            </a:fld>
            <a:endParaRPr lang="en-US"/>
          </a:p>
        </p:txBody>
      </p:sp>
    </p:spTree>
  </p:cSld>
  <p:clrMapOvr>
    <a:masterClrMapping/>
  </p:clrMapOvr>
  <p:transition>
    <p:cover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4BF76FD-890B-4FC4-989D-B93DB659D4B6}" type="slidenum">
              <a:rPr lang="en-US" smtClean="0"/>
              <a:pPr/>
              <a:t>‹#›</a:t>
            </a:fld>
            <a:endParaRPr lang="en-US"/>
          </a:p>
        </p:txBody>
      </p:sp>
    </p:spTree>
  </p:cSld>
  <p:clrMapOvr>
    <a:masterClrMapping/>
  </p:clrMapOvr>
  <p:transition>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87FCBF-5C81-430F-961D-5AB44E9E4C7F}" type="slidenum">
              <a:rPr lang="en-US" smtClean="0"/>
              <a:pPr/>
              <a:t>‹#›</a:t>
            </a:fld>
            <a:endParaRPr lang="en-US"/>
          </a:p>
        </p:txBody>
      </p:sp>
    </p:spTree>
  </p:cSld>
  <p:clrMapOvr>
    <a:masterClrMapping/>
  </p:clrMapOvr>
  <p:transition>
    <p:cover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C41AB1-4954-4CEF-9895-FA5DE454E981}" type="slidenum">
              <a:rPr lang="en-US" smtClean="0"/>
              <a:pPr/>
              <a:t>‹#›</a:t>
            </a:fld>
            <a:endParaRPr lang="en-US"/>
          </a:p>
        </p:txBody>
      </p:sp>
    </p:spTree>
  </p:cSld>
  <p:clrMapOvr>
    <a:masterClrMapping/>
  </p:clrMapOvr>
  <p:transition>
    <p:cover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B78997-6C8A-48A4-A289-76FFD1766613}" type="slidenum">
              <a:rPr lang="en-US" smtClean="0"/>
              <a:pPr/>
              <a:t>‹#›</a:t>
            </a:fld>
            <a:endParaRPr lang="en-US"/>
          </a:p>
        </p:txBody>
      </p:sp>
    </p:spTree>
  </p:cSld>
  <p:clrMapOvr>
    <a:masterClrMapping/>
  </p:clrMapOvr>
  <p:transition>
    <p:cover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6ABCA7-B5A0-46E9-A9AE-3DC760080E3B}" type="slidenum">
              <a:rPr lang="en-US" smtClean="0"/>
              <a:pPr/>
              <a:t>‹#›</a:t>
            </a:fld>
            <a:endParaRPr lang="en-US"/>
          </a:p>
        </p:txBody>
      </p:sp>
    </p:spTree>
  </p:cSld>
  <p:clrMapOvr>
    <a:masterClrMapping/>
  </p:clrMapOvr>
  <p:transition>
    <p:cover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A4D943-A2BE-4162-AABA-C18310A00463}" type="slidenum">
              <a:rPr lang="en-US" smtClean="0"/>
              <a:pPr/>
              <a:t>‹#›</a:t>
            </a:fld>
            <a:endParaRPr lang="en-US"/>
          </a:p>
        </p:txBody>
      </p:sp>
    </p:spTree>
  </p:cSld>
  <p:clrMapOvr>
    <a:masterClrMapping/>
  </p:clrMapOvr>
  <p:transition>
    <p:cover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C022B0-7B02-4B4F-94D0-4EF6541DFE1B}" type="slidenum">
              <a:rPr lang="en-US" smtClean="0"/>
              <a:pPr/>
              <a:t>‹#›</a:t>
            </a:fld>
            <a:endParaRPr lang="en-US"/>
          </a:p>
        </p:txBody>
      </p:sp>
    </p:spTree>
  </p:cSld>
  <p:clrMapOvr>
    <a:masterClrMapping/>
  </p:clrMapOvr>
  <p:transition>
    <p:cover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83CF30-B6A4-4B2B-B2D8-D3601A376617}" type="slidenum">
              <a:rPr lang="en-US" smtClean="0"/>
              <a:pPr/>
              <a:t>‹#›</a:t>
            </a:fld>
            <a:endParaRPr lang="en-US"/>
          </a:p>
        </p:txBody>
      </p:sp>
    </p:spTree>
  </p:cSld>
  <p:clrMapOvr>
    <a:masterClrMapping/>
  </p:clrMapOvr>
  <p:transition>
    <p:cover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8C26661-29E2-4C33-848C-A3A001101DD1}" type="slidenum">
              <a:rPr lang="en-US" smtClean="0"/>
              <a:pPr/>
              <a:t>‹#›</a:t>
            </a:fld>
            <a:endParaRPr lang="en-US"/>
          </a:p>
        </p:txBody>
      </p:sp>
    </p:spTree>
  </p:cSld>
  <p:clrMapOvr>
    <a:masterClrMapping/>
  </p:clrMapOvr>
  <p:transition>
    <p:cover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0"/>
                <a:lumOff val="100000"/>
              </a:schemeClr>
            </a:gs>
            <a:gs pos="35000">
              <a:schemeClr val="accent1">
                <a:lumMod val="0"/>
                <a:lumOff val="100000"/>
              </a:schemeClr>
            </a:gs>
            <a:gs pos="100000">
              <a:schemeClr val="accent1">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AA0E71-6E7C-4D3C-8595-D35949F5D4B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ransition>
    <p:cover dir="r"/>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jfi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7"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6" name="Rectangle 4"/>
          <p:cNvSpPr>
            <a:spLocks noGrp="1" noChangeArrowheads="1"/>
          </p:cNvSpPr>
          <p:nvPr>
            <p:ph type="title"/>
          </p:nvPr>
        </p:nvSpPr>
        <p:spPr>
          <a:xfrm>
            <a:off x="452120" y="884238"/>
            <a:ext cx="8229600" cy="3078162"/>
          </a:xfrm>
        </p:spPr>
        <p:txBody>
          <a:bodyPr>
            <a:noAutofit/>
          </a:bodyPr>
          <a:lstStyle/>
          <a:p>
            <a:r>
              <a:rPr lang="en-US" sz="4800" dirty="0">
                <a:latin typeface="Bookman Old Style" panose="02050604050505020204" pitchFamily="18" charset="0"/>
              </a:rPr>
              <a:t>Time for a </a:t>
            </a:r>
            <a:r>
              <a:rPr lang="en-US" sz="4800">
                <a:latin typeface="Bookman Old Style" panose="02050604050505020204" pitchFamily="18" charset="0"/>
              </a:rPr>
              <a:t>Change?</a:t>
            </a:r>
            <a:br>
              <a:rPr lang="en-US" sz="4800">
                <a:latin typeface="Bookman Old Style" panose="02050604050505020204" pitchFamily="18" charset="0"/>
              </a:rPr>
            </a:br>
            <a:r>
              <a:rPr lang="en-US" sz="4800">
                <a:latin typeface="Bookman Old Style" panose="02050604050505020204" pitchFamily="18" charset="0"/>
              </a:rPr>
              <a:t>Updating </a:t>
            </a:r>
            <a:r>
              <a:rPr lang="en-US" sz="4800" dirty="0">
                <a:latin typeface="Bookman Old Style" panose="02050604050505020204" pitchFamily="18" charset="0"/>
              </a:rPr>
              <a:t>the Iowa Rules of Civil Procedure</a:t>
            </a:r>
            <a:br>
              <a:rPr lang="en-US" sz="4800" dirty="0">
                <a:latin typeface="Bookman Old Style" panose="02050604050505020204" pitchFamily="18" charset="0"/>
              </a:rPr>
            </a:br>
            <a:br>
              <a:rPr lang="en-US" sz="4800" cap="small" dirty="0">
                <a:latin typeface="Bookman Old Style" panose="02050604050505020204" pitchFamily="18" charset="0"/>
              </a:rPr>
            </a:br>
            <a:endParaRPr lang="en-US" sz="3200" cap="small" dirty="0">
              <a:latin typeface="Bookman Old Style" panose="02050604050505020204" pitchFamily="18" charset="0"/>
            </a:endParaRPr>
          </a:p>
        </p:txBody>
      </p:sp>
      <p:sp>
        <p:nvSpPr>
          <p:cNvPr id="6" name="Content Placeholder 5"/>
          <p:cNvSpPr>
            <a:spLocks noGrp="1"/>
          </p:cNvSpPr>
          <p:nvPr>
            <p:ph idx="1"/>
          </p:nvPr>
        </p:nvSpPr>
        <p:spPr>
          <a:xfrm>
            <a:off x="457200" y="3276600"/>
            <a:ext cx="8229600" cy="2849563"/>
          </a:xfrm>
        </p:spPr>
        <p:txBody>
          <a:bodyPr>
            <a:normAutofit/>
          </a:bodyPr>
          <a:lstStyle/>
          <a:p>
            <a:pPr algn="ctr">
              <a:buNone/>
            </a:pPr>
            <a:endParaRPr lang="en-US" dirty="0"/>
          </a:p>
          <a:p>
            <a:pPr algn="ctr">
              <a:buNone/>
            </a:pPr>
            <a:endParaRPr lang="en-US" sz="2000" dirty="0">
              <a:latin typeface="Gill Sans MT" panose="020B0502020104020203" pitchFamily="34" charset="0"/>
            </a:endParaRPr>
          </a:p>
          <a:p>
            <a:pPr algn="ctr">
              <a:buNone/>
            </a:pPr>
            <a:endParaRPr lang="en-US" sz="2000" cap="small" dirty="0">
              <a:latin typeface="Gill Sans MT" panose="020B0502020104020203" pitchFamily="34" charset="0"/>
            </a:endParaRPr>
          </a:p>
          <a:p>
            <a:pPr algn="ctr">
              <a:buNone/>
            </a:pPr>
            <a:r>
              <a:rPr lang="en-US" sz="2000" dirty="0">
                <a:latin typeface="Bookman Old Style" panose="02050604050505020204" pitchFamily="18" charset="0"/>
              </a:rPr>
              <a:t>Matt McDermott</a:t>
            </a:r>
          </a:p>
          <a:p>
            <a:pPr algn="ctr">
              <a:buNone/>
            </a:pPr>
            <a:r>
              <a:rPr lang="en-US" sz="2000" dirty="0">
                <a:latin typeface="Bookman Old Style" panose="02050604050505020204" pitchFamily="18" charset="0"/>
              </a:rPr>
              <a:t>Justice, Iowa Supreme Court</a:t>
            </a:r>
          </a:p>
          <a:p>
            <a:pPr algn="ctr">
              <a:buNone/>
            </a:pPr>
            <a:r>
              <a:rPr lang="en-US" sz="2000" dirty="0">
                <a:latin typeface="Bookman Old Style" panose="02050604050505020204" pitchFamily="18" charset="0"/>
              </a:rPr>
              <a:t>Iowa Defense Counsel Association CLE</a:t>
            </a:r>
          </a:p>
          <a:p>
            <a:pPr algn="ctr">
              <a:buNone/>
            </a:pPr>
            <a:r>
              <a:rPr lang="en-US" sz="2000" dirty="0">
                <a:latin typeface="Bookman Old Style" panose="02050604050505020204" pitchFamily="18" charset="0"/>
              </a:rPr>
              <a:t>September 11, 2026</a:t>
            </a:r>
          </a:p>
        </p:txBody>
      </p:sp>
    </p:spTree>
  </p:cSld>
  <p:clrMapOvr>
    <a:masterClrMapping/>
  </p:clrMapOvr>
  <p:transition>
    <p:cover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D9897-48C5-BAF4-F97F-CB588B1614EA}"/>
              </a:ext>
            </a:extLst>
          </p:cNvPr>
          <p:cNvSpPr>
            <a:spLocks noGrp="1"/>
          </p:cNvSpPr>
          <p:nvPr>
            <p:ph type="title"/>
          </p:nvPr>
        </p:nvSpPr>
        <p:spPr/>
        <p:txBody>
          <a:bodyPr>
            <a:noAutofit/>
          </a:bodyPr>
          <a:lstStyle/>
          <a:p>
            <a:r>
              <a:rPr lang="da-DK" sz="3600" i="1" dirty="0">
                <a:latin typeface="Bookman Old Style" panose="02050604050505020204" pitchFamily="18" charset="0"/>
              </a:rPr>
              <a:t>Lincoln Savings Bank v. Emmert</a:t>
            </a:r>
            <a:r>
              <a:rPr lang="da-DK" sz="3600" dirty="0">
                <a:latin typeface="Bookman Old Style" panose="02050604050505020204" pitchFamily="18" charset="0"/>
              </a:rPr>
              <a:t>, </a:t>
            </a:r>
            <a:br>
              <a:rPr lang="da-DK" sz="3600" dirty="0">
                <a:latin typeface="Bookman Old Style" panose="02050604050505020204" pitchFamily="18" charset="0"/>
              </a:rPr>
            </a:br>
            <a:r>
              <a:rPr lang="da-DK" sz="3600" dirty="0">
                <a:latin typeface="Bookman Old Style" panose="02050604050505020204" pitchFamily="18" charset="0"/>
              </a:rPr>
              <a:t>986 N.W.2d 376 (Iowa 2023)</a:t>
            </a:r>
            <a:endParaRPr lang="en-US" sz="3600"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2A478475-F22E-C87D-80C4-84416DF955A2}"/>
              </a:ext>
            </a:extLst>
          </p:cNvPr>
          <p:cNvSpPr>
            <a:spLocks noGrp="1"/>
          </p:cNvSpPr>
          <p:nvPr>
            <p:ph idx="1"/>
          </p:nvPr>
        </p:nvSpPr>
        <p:spPr>
          <a:xfrm>
            <a:off x="457200" y="1600200"/>
            <a:ext cx="8229600" cy="4648200"/>
          </a:xfrm>
        </p:spPr>
        <p:txBody>
          <a:bodyPr>
            <a:normAutofit fontScale="85000" lnSpcReduction="20000"/>
          </a:bodyPr>
          <a:lstStyle/>
          <a:p>
            <a:pPr marL="0" indent="0">
              <a:buNone/>
            </a:pPr>
            <a:r>
              <a:rPr lang="en-US" dirty="0">
                <a:latin typeface="Bookman Old Style" panose="02050604050505020204" pitchFamily="18" charset="0"/>
              </a:rPr>
              <a:t>1.972(3) Notice.</a:t>
            </a:r>
          </a:p>
          <a:p>
            <a:pPr marL="514350" indent="-514350">
              <a:buAutoNum type="alphaLcPeriod"/>
            </a:pPr>
            <a:r>
              <a:rPr lang="en-US" dirty="0">
                <a:latin typeface="Bookman Old Style" panose="02050604050505020204" pitchFamily="18" charset="0"/>
              </a:rPr>
              <a:t>To the party. </a:t>
            </a:r>
          </a:p>
          <a:p>
            <a:pPr marL="400050" lvl="1" indent="0">
              <a:buNone/>
            </a:pPr>
            <a:r>
              <a:rPr lang="en-US" dirty="0">
                <a:latin typeface="Bookman Old Style" panose="02050604050505020204" pitchFamily="18" charset="0"/>
              </a:rPr>
              <a:t>A copy of the notice of intent to file written application for default shall be sent by ordinary mail to the last known address of the party claimed to be in default. No other notice to a party claimed to be in default is required.</a:t>
            </a:r>
          </a:p>
          <a:p>
            <a:pPr marL="0" indent="0">
              <a:buNone/>
            </a:pPr>
            <a:r>
              <a:rPr lang="en-US" dirty="0">
                <a:latin typeface="Bookman Old Style" panose="02050604050505020204" pitchFamily="18" charset="0"/>
              </a:rPr>
              <a:t>b.    Represented party. </a:t>
            </a:r>
          </a:p>
          <a:p>
            <a:pPr marL="400050" lvl="1" indent="0">
              <a:buNone/>
            </a:pPr>
            <a:r>
              <a:rPr lang="en-US" dirty="0">
                <a:latin typeface="Bookman Old Style" panose="02050604050505020204" pitchFamily="18" charset="0"/>
              </a:rPr>
              <a:t>When a party claimed to be in default is known by the party requesting the entry of default to be represented by an attorney, . . . a copy of notice of intent to file written application for default shall be sent by ordinary mail to the attorney for the party claimed to be in default.</a:t>
            </a:r>
          </a:p>
        </p:txBody>
      </p:sp>
    </p:spTree>
    <p:extLst>
      <p:ext uri="{BB962C8B-B14F-4D97-AF65-F5344CB8AC3E}">
        <p14:creationId xmlns:p14="http://schemas.microsoft.com/office/powerpoint/2010/main" val="3648060837"/>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AC644B-54F8-CB9F-B13F-1B7B76C2BA4D}"/>
              </a:ext>
            </a:extLst>
          </p:cNvPr>
          <p:cNvSpPr>
            <a:spLocks noGrp="1"/>
          </p:cNvSpPr>
          <p:nvPr>
            <p:ph type="title"/>
          </p:nvPr>
        </p:nvSpPr>
        <p:spPr/>
        <p:txBody>
          <a:bodyPr>
            <a:noAutofit/>
          </a:bodyPr>
          <a:lstStyle/>
          <a:p>
            <a:r>
              <a:rPr lang="en-US" sz="2900" dirty="0">
                <a:latin typeface="Bookman Old Style" panose="02050604050505020204" pitchFamily="18" charset="0"/>
              </a:rPr>
              <a:t>When there’s a lawyer, is notice required only to the lawyer, or to the defendant also?</a:t>
            </a:r>
          </a:p>
        </p:txBody>
      </p:sp>
      <p:sp>
        <p:nvSpPr>
          <p:cNvPr id="9" name="Content Placeholder 8">
            <a:extLst>
              <a:ext uri="{FF2B5EF4-FFF2-40B4-BE49-F238E27FC236}">
                <a16:creationId xmlns:a16="http://schemas.microsoft.com/office/drawing/2014/main" id="{8D57C07A-2319-58AB-A614-B02B0A5DE2A6}"/>
              </a:ext>
            </a:extLst>
          </p:cNvPr>
          <p:cNvSpPr>
            <a:spLocks noGrp="1"/>
          </p:cNvSpPr>
          <p:nvPr>
            <p:ph sz="half" idx="2"/>
          </p:nvPr>
        </p:nvSpPr>
        <p:spPr>
          <a:xfrm>
            <a:off x="3809766" y="2461418"/>
            <a:ext cx="5029434" cy="3343742"/>
          </a:xfrm>
        </p:spPr>
        <p:txBody>
          <a:bodyPr>
            <a:normAutofit lnSpcReduction="10000"/>
          </a:bodyPr>
          <a:lstStyle/>
          <a:p>
            <a:pPr marL="0" indent="0">
              <a:buNone/>
            </a:pPr>
            <a:r>
              <a:rPr lang="en-US" dirty="0">
                <a:latin typeface="Bookman Old Style" panose="02050604050505020204" pitchFamily="18" charset="0"/>
              </a:rPr>
              <a:t>Court held that the rule should be read to require notice to both the lawyer and defendant. </a:t>
            </a:r>
          </a:p>
          <a:p>
            <a:pPr marL="0" indent="0">
              <a:buNone/>
            </a:pPr>
            <a:endParaRPr lang="en-US" dirty="0">
              <a:latin typeface="Bookman Old Style" panose="02050604050505020204" pitchFamily="18" charset="0"/>
            </a:endParaRPr>
          </a:p>
          <a:p>
            <a:pPr marL="0" indent="0">
              <a:buNone/>
            </a:pPr>
            <a:r>
              <a:rPr lang="en-US" dirty="0">
                <a:latin typeface="Bookman Old Style" panose="02050604050505020204" pitchFamily="18" charset="0"/>
              </a:rPr>
              <a:t>In other words, we read an “and” between the two subsections</a:t>
            </a:r>
          </a:p>
        </p:txBody>
      </p:sp>
      <p:sp>
        <p:nvSpPr>
          <p:cNvPr id="16" name="Content Placeholder 15">
            <a:extLst>
              <a:ext uri="{FF2B5EF4-FFF2-40B4-BE49-F238E27FC236}">
                <a16:creationId xmlns:a16="http://schemas.microsoft.com/office/drawing/2014/main" id="{3C1C0CDC-C331-20D0-5B33-2267C18AC0A8}"/>
              </a:ext>
            </a:extLst>
          </p:cNvPr>
          <p:cNvSpPr>
            <a:spLocks noGrp="1"/>
          </p:cNvSpPr>
          <p:nvPr>
            <p:ph sz="half" idx="1"/>
          </p:nvPr>
        </p:nvSpPr>
        <p:spPr/>
        <p:txBody>
          <a:bodyPr>
            <a:normAutofit lnSpcReduction="10000"/>
          </a:bodyPr>
          <a:lstStyle/>
          <a:p>
            <a:endParaRPr lang="en-US" dirty="0"/>
          </a:p>
        </p:txBody>
      </p:sp>
      <p:pic>
        <p:nvPicPr>
          <p:cNvPr id="18" name="Picture 17">
            <a:extLst>
              <a:ext uri="{FF2B5EF4-FFF2-40B4-BE49-F238E27FC236}">
                <a16:creationId xmlns:a16="http://schemas.microsoft.com/office/drawing/2014/main" id="{406E05DE-CF32-1C61-F4F7-3778A21E7E8F}"/>
              </a:ext>
            </a:extLst>
          </p:cNvPr>
          <p:cNvPicPr>
            <a:picLocks noChangeAspect="1"/>
          </p:cNvPicPr>
          <p:nvPr/>
        </p:nvPicPr>
        <p:blipFill>
          <a:blip r:embed="rId3"/>
          <a:stretch>
            <a:fillRect/>
          </a:stretch>
        </p:blipFill>
        <p:spPr>
          <a:xfrm>
            <a:off x="419217" y="1600200"/>
            <a:ext cx="3352566" cy="4525963"/>
          </a:xfrm>
          <a:prstGeom prst="rect">
            <a:avLst/>
          </a:prstGeom>
        </p:spPr>
      </p:pic>
    </p:spTree>
    <p:extLst>
      <p:ext uri="{BB962C8B-B14F-4D97-AF65-F5344CB8AC3E}">
        <p14:creationId xmlns:p14="http://schemas.microsoft.com/office/powerpoint/2010/main" val="2287272592"/>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anim calcmode="lin" valueType="num">
                                      <p:cBhvr>
                                        <p:cTn id="8" dur="1000" fill="hold"/>
                                        <p:tgtEl>
                                          <p:spTgt spid="18"/>
                                        </p:tgtEl>
                                        <p:attrNameLst>
                                          <p:attrName>ppt_x</p:attrName>
                                        </p:attrNameLst>
                                      </p:cBhvr>
                                      <p:tavLst>
                                        <p:tav tm="0">
                                          <p:val>
                                            <p:strVal val="#ppt_x"/>
                                          </p:val>
                                        </p:tav>
                                        <p:tav tm="100000">
                                          <p:val>
                                            <p:strVal val="#ppt_x"/>
                                          </p:val>
                                        </p:tav>
                                      </p:tavLst>
                                    </p:anim>
                                    <p:anim calcmode="lin" valueType="num">
                                      <p:cBhvr>
                                        <p:cTn id="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21D67DA-C9D6-14F3-9A2D-70208BBCD17A}"/>
              </a:ext>
            </a:extLst>
          </p:cNvPr>
          <p:cNvSpPr>
            <a:spLocks noGrp="1"/>
          </p:cNvSpPr>
          <p:nvPr>
            <p:ph type="title"/>
          </p:nvPr>
        </p:nvSpPr>
        <p:spPr>
          <a:xfrm>
            <a:off x="457200" y="274638"/>
            <a:ext cx="8229600" cy="792162"/>
          </a:xfrm>
        </p:spPr>
        <p:txBody>
          <a:bodyPr>
            <a:normAutofit/>
          </a:bodyPr>
          <a:lstStyle/>
          <a:p>
            <a:r>
              <a:rPr lang="en-US" dirty="0">
                <a:latin typeface="Bookman Old Style" panose="02050604050505020204" pitchFamily="18" charset="0"/>
              </a:rPr>
              <a:t>Conforming the Forms</a:t>
            </a:r>
          </a:p>
        </p:txBody>
      </p:sp>
      <p:pic>
        <p:nvPicPr>
          <p:cNvPr id="9" name="Content Placeholder 8">
            <a:extLst>
              <a:ext uri="{FF2B5EF4-FFF2-40B4-BE49-F238E27FC236}">
                <a16:creationId xmlns:a16="http://schemas.microsoft.com/office/drawing/2014/main" id="{0007D9CC-A6E9-F60F-C478-58F044032930}"/>
              </a:ext>
            </a:extLst>
          </p:cNvPr>
          <p:cNvPicPr>
            <a:picLocks noGrp="1" noChangeAspect="1"/>
          </p:cNvPicPr>
          <p:nvPr>
            <p:ph idx="1"/>
          </p:nvPr>
        </p:nvPicPr>
        <p:blipFill>
          <a:blip r:embed="rId3"/>
          <a:stretch>
            <a:fillRect/>
          </a:stretch>
        </p:blipFill>
        <p:spPr>
          <a:xfrm>
            <a:off x="914400" y="1066800"/>
            <a:ext cx="7315199" cy="5754688"/>
          </a:xfrm>
          <a:prstGeom prst="rect">
            <a:avLst/>
          </a:prstGeom>
        </p:spPr>
      </p:pic>
    </p:spTree>
    <p:extLst>
      <p:ext uri="{BB962C8B-B14F-4D97-AF65-F5344CB8AC3E}">
        <p14:creationId xmlns:p14="http://schemas.microsoft.com/office/powerpoint/2010/main" val="3986244369"/>
      </p:ext>
    </p:extLst>
  </p:cSld>
  <p:clrMapOvr>
    <a:masterClrMapping/>
  </p:clrMapOvr>
  <p:transition>
    <p:cover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FBF58-BBB5-442A-D1CD-B5C18907EA7C}"/>
              </a:ext>
            </a:extLst>
          </p:cNvPr>
          <p:cNvSpPr>
            <a:spLocks noGrp="1"/>
          </p:cNvSpPr>
          <p:nvPr>
            <p:ph type="title"/>
          </p:nvPr>
        </p:nvSpPr>
        <p:spPr/>
        <p:txBody>
          <a:bodyPr>
            <a:normAutofit fontScale="90000"/>
          </a:bodyPr>
          <a:lstStyle/>
          <a:p>
            <a:r>
              <a:rPr lang="en-US" dirty="0">
                <a:latin typeface="Bookman Old Style" panose="02050604050505020204" pitchFamily="18" charset="0"/>
              </a:rPr>
              <a:t>Presumption of no change unless:</a:t>
            </a:r>
          </a:p>
        </p:txBody>
      </p:sp>
      <p:sp>
        <p:nvSpPr>
          <p:cNvPr id="3" name="Content Placeholder 2">
            <a:extLst>
              <a:ext uri="{FF2B5EF4-FFF2-40B4-BE49-F238E27FC236}">
                <a16:creationId xmlns:a16="http://schemas.microsoft.com/office/drawing/2014/main" id="{DEB0C0D5-DC2F-CD70-6766-BE72E0A7335C}"/>
              </a:ext>
            </a:extLst>
          </p:cNvPr>
          <p:cNvSpPr>
            <a:spLocks noGrp="1"/>
          </p:cNvSpPr>
          <p:nvPr>
            <p:ph idx="1"/>
          </p:nvPr>
        </p:nvSpPr>
        <p:spPr/>
        <p:txBody>
          <a:bodyPr>
            <a:normAutofit lnSpcReduction="10000"/>
          </a:bodyPr>
          <a:lstStyle/>
          <a:p>
            <a:r>
              <a:rPr lang="en-US" dirty="0">
                <a:latin typeface="Bookman Old Style" panose="02050604050505020204" pitchFamily="18" charset="0"/>
              </a:rPr>
              <a:t>The rule’s language could be improved for readability and consistency</a:t>
            </a:r>
          </a:p>
          <a:p>
            <a:r>
              <a:rPr lang="en-US" dirty="0">
                <a:latin typeface="Bookman Old Style" panose="02050604050505020204" pitchFamily="18" charset="0"/>
              </a:rPr>
              <a:t>Case law has interpreted or clarified the meaning of the rule such that potential vagueness can be eliminated</a:t>
            </a:r>
          </a:p>
          <a:p>
            <a:r>
              <a:rPr lang="en-US" dirty="0">
                <a:latin typeface="Bookman Old Style" panose="02050604050505020204" pitchFamily="18" charset="0"/>
              </a:rPr>
              <a:t>The rule itself is obsolete or unnecessary</a:t>
            </a:r>
          </a:p>
          <a:p>
            <a:r>
              <a:rPr lang="en-US" dirty="0">
                <a:latin typeface="Bookman Old Style" panose="02050604050505020204" pitchFamily="18" charset="0"/>
              </a:rPr>
              <a:t>A revised rule would promote greater procedural efficiency and fairness</a:t>
            </a:r>
          </a:p>
          <a:p>
            <a:endParaRPr lang="en-US" dirty="0">
              <a:latin typeface="Bookman Old Style" panose="02050604050505020204" pitchFamily="18" charset="0"/>
            </a:endParaRPr>
          </a:p>
          <a:p>
            <a:endParaRPr lang="en-US" dirty="0">
              <a:latin typeface="Bookman Old Style" panose="02050604050505020204" pitchFamily="18" charset="0"/>
            </a:endParaRPr>
          </a:p>
        </p:txBody>
      </p:sp>
    </p:spTree>
    <p:extLst>
      <p:ext uri="{BB962C8B-B14F-4D97-AF65-F5344CB8AC3E}">
        <p14:creationId xmlns:p14="http://schemas.microsoft.com/office/powerpoint/2010/main" val="1291935258"/>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CEDD93-A7FD-7B89-C126-38618948F695}"/>
              </a:ext>
            </a:extLst>
          </p:cNvPr>
          <p:cNvSpPr>
            <a:spLocks noGrp="1"/>
          </p:cNvSpPr>
          <p:nvPr>
            <p:ph type="title"/>
          </p:nvPr>
        </p:nvSpPr>
        <p:spPr/>
        <p:txBody>
          <a:bodyPr/>
          <a:lstStyle/>
          <a:p>
            <a:r>
              <a:rPr lang="en-US" dirty="0">
                <a:latin typeface="Bookman Old Style" panose="02050604050505020204" pitchFamily="18" charset="0"/>
              </a:rPr>
              <a:t>Chesterton’s Fence</a:t>
            </a:r>
          </a:p>
        </p:txBody>
      </p:sp>
      <p:pic>
        <p:nvPicPr>
          <p:cNvPr id="7" name="Content Placeholder 6">
            <a:extLst>
              <a:ext uri="{FF2B5EF4-FFF2-40B4-BE49-F238E27FC236}">
                <a16:creationId xmlns:a16="http://schemas.microsoft.com/office/drawing/2014/main" id="{4404647F-BF7A-F17A-1589-2DE23BAC318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95930" y="1600200"/>
            <a:ext cx="7152139" cy="4525963"/>
          </a:xfrm>
          <a:prstGeom prst="rect">
            <a:avLst/>
          </a:prstGeom>
        </p:spPr>
      </p:pic>
    </p:spTree>
    <p:extLst>
      <p:ext uri="{BB962C8B-B14F-4D97-AF65-F5344CB8AC3E}">
        <p14:creationId xmlns:p14="http://schemas.microsoft.com/office/powerpoint/2010/main" val="121015773"/>
      </p:ext>
    </p:extLst>
  </p:cSld>
  <p:clrMapOvr>
    <a:masterClrMapping/>
  </p:clrMapOvr>
  <p:transition>
    <p:cover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E29FA-E26C-4966-45EA-60A1B60A2BE2}"/>
              </a:ext>
            </a:extLst>
          </p:cNvPr>
          <p:cNvSpPr>
            <a:spLocks noGrp="1"/>
          </p:cNvSpPr>
          <p:nvPr>
            <p:ph type="title"/>
          </p:nvPr>
        </p:nvSpPr>
        <p:spPr/>
        <p:txBody>
          <a:bodyPr/>
          <a:lstStyle/>
          <a:p>
            <a:r>
              <a:rPr lang="en-US" dirty="0">
                <a:latin typeface="Bookman Old Style" panose="02050604050505020204" pitchFamily="18" charset="0"/>
              </a:rPr>
              <a:t>Among other issues… </a:t>
            </a:r>
            <a:r>
              <a:rPr lang="en-US" dirty="0"/>
              <a:t> </a:t>
            </a:r>
          </a:p>
        </p:txBody>
      </p:sp>
      <p:sp>
        <p:nvSpPr>
          <p:cNvPr id="3" name="Content Placeholder 2">
            <a:extLst>
              <a:ext uri="{FF2B5EF4-FFF2-40B4-BE49-F238E27FC236}">
                <a16:creationId xmlns:a16="http://schemas.microsoft.com/office/drawing/2014/main" id="{88D51A27-1CBA-C48E-D5B2-BE7B0D5605B8}"/>
              </a:ext>
            </a:extLst>
          </p:cNvPr>
          <p:cNvSpPr>
            <a:spLocks noGrp="1"/>
          </p:cNvSpPr>
          <p:nvPr>
            <p:ph idx="1"/>
          </p:nvPr>
        </p:nvSpPr>
        <p:spPr/>
        <p:txBody>
          <a:bodyPr>
            <a:normAutofit fontScale="92500" lnSpcReduction="10000"/>
          </a:bodyPr>
          <a:lstStyle/>
          <a:p>
            <a:r>
              <a:rPr lang="en-US" dirty="0">
                <a:latin typeface="Bookman Old Style" panose="02050604050505020204" pitchFamily="18" charset="0"/>
              </a:rPr>
              <a:t>R. 1.413 (sanctions)</a:t>
            </a:r>
          </a:p>
          <a:p>
            <a:pPr lvl="1"/>
            <a:r>
              <a:rPr lang="en-US" dirty="0">
                <a:latin typeface="Bookman Old Style" panose="02050604050505020204" pitchFamily="18" charset="0"/>
              </a:rPr>
              <a:t>Separate motion? Safe harbor?</a:t>
            </a:r>
          </a:p>
          <a:p>
            <a:r>
              <a:rPr lang="en-US" dirty="0">
                <a:latin typeface="Bookman Old Style" panose="02050604050505020204" pitchFamily="18" charset="0"/>
              </a:rPr>
              <a:t>R. 1.981 (summary judgment)</a:t>
            </a:r>
          </a:p>
          <a:p>
            <a:pPr lvl="1"/>
            <a:r>
              <a:rPr lang="en-US" dirty="0">
                <a:latin typeface="Bookman Old Style" panose="02050604050505020204" pitchFamily="18" charset="0"/>
              </a:rPr>
              <a:t>60 days / 90 / 120 days before trial?</a:t>
            </a:r>
          </a:p>
          <a:p>
            <a:pPr lvl="1"/>
            <a:r>
              <a:rPr lang="en-US" dirty="0">
                <a:latin typeface="Bookman Old Style" panose="02050604050505020204" pitchFamily="18" charset="0"/>
              </a:rPr>
              <a:t>Responding to undisputed facts?</a:t>
            </a:r>
          </a:p>
          <a:p>
            <a:r>
              <a:rPr lang="en-US" dirty="0">
                <a:latin typeface="Bookman Old Style" panose="02050604050505020204" pitchFamily="18" charset="0"/>
              </a:rPr>
              <a:t>Trial Scheduling &amp; Discovery Plan</a:t>
            </a:r>
          </a:p>
          <a:p>
            <a:pPr lvl="1"/>
            <a:r>
              <a:rPr lang="en-US" dirty="0">
                <a:latin typeface="Bookman Old Style" panose="02050604050505020204" pitchFamily="18" charset="0"/>
              </a:rPr>
              <a:t>Deadline to add new parties? Discovery? SJ?</a:t>
            </a:r>
          </a:p>
          <a:p>
            <a:r>
              <a:rPr lang="en-US" dirty="0">
                <a:latin typeface="Bookman Old Style" panose="02050604050505020204" pitchFamily="18" charset="0"/>
              </a:rPr>
              <a:t>R. 1.443 (+3 days after service by mail)</a:t>
            </a:r>
          </a:p>
          <a:p>
            <a:pPr lvl="1"/>
            <a:r>
              <a:rPr lang="en-US" dirty="0">
                <a:latin typeface="Bookman Old Style" panose="02050604050505020204" pitchFamily="18" charset="0"/>
              </a:rPr>
              <a:t>Join the federal courts and discard?</a:t>
            </a:r>
          </a:p>
          <a:p>
            <a:endParaRPr lang="en-US" dirty="0">
              <a:latin typeface="Bookman Old Style" panose="02050604050505020204" pitchFamily="18" charset="0"/>
            </a:endParaRPr>
          </a:p>
          <a:p>
            <a:endParaRPr lang="en-US" dirty="0">
              <a:latin typeface="Bookman Old Style" panose="02050604050505020204" pitchFamily="18" charset="0"/>
            </a:endParaRPr>
          </a:p>
        </p:txBody>
      </p:sp>
    </p:spTree>
    <p:extLst>
      <p:ext uri="{BB962C8B-B14F-4D97-AF65-F5344CB8AC3E}">
        <p14:creationId xmlns:p14="http://schemas.microsoft.com/office/powerpoint/2010/main" val="2177617412"/>
      </p:ext>
    </p:extLst>
  </p:cSld>
  <p:clrMapOvr>
    <a:masterClrMapping/>
  </p:clrMapOvr>
  <p:transition>
    <p:cover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E907A-C028-23A3-2960-C64A84FEEC18}"/>
              </a:ext>
            </a:extLst>
          </p:cNvPr>
          <p:cNvSpPr>
            <a:spLocks noGrp="1"/>
          </p:cNvSpPr>
          <p:nvPr>
            <p:ph type="title"/>
          </p:nvPr>
        </p:nvSpPr>
        <p:spPr/>
        <p:txBody>
          <a:bodyPr/>
          <a:lstStyle/>
          <a:p>
            <a:r>
              <a:rPr lang="en-US" dirty="0">
                <a:latin typeface="Bookman Old Style" panose="02050604050505020204" pitchFamily="18" charset="0"/>
              </a:rPr>
              <a:t>Style Guides</a:t>
            </a:r>
          </a:p>
        </p:txBody>
      </p:sp>
      <p:sp>
        <p:nvSpPr>
          <p:cNvPr id="3" name="Content Placeholder 2">
            <a:extLst>
              <a:ext uri="{FF2B5EF4-FFF2-40B4-BE49-F238E27FC236}">
                <a16:creationId xmlns:a16="http://schemas.microsoft.com/office/drawing/2014/main" id="{C02A9399-2B00-CBA2-0C3C-75EB4E64F359}"/>
              </a:ext>
            </a:extLst>
          </p:cNvPr>
          <p:cNvSpPr>
            <a:spLocks noGrp="1"/>
          </p:cNvSpPr>
          <p:nvPr>
            <p:ph sz="half" idx="1"/>
          </p:nvPr>
        </p:nvSpPr>
        <p:spPr/>
        <p:txBody>
          <a:bodyPr>
            <a:normAutofit fontScale="92500" lnSpcReduction="20000"/>
          </a:bodyPr>
          <a:lstStyle/>
          <a:p>
            <a:r>
              <a:rPr lang="en-US" i="1" dirty="0">
                <a:latin typeface="Bookman Old Style" panose="02050604050505020204" pitchFamily="18" charset="0"/>
              </a:rPr>
              <a:t>Essentials for Drafting Clear Legal Rules </a:t>
            </a:r>
            <a:r>
              <a:rPr lang="en-US" dirty="0">
                <a:latin typeface="Bookman Old Style" panose="02050604050505020204" pitchFamily="18" charset="0"/>
              </a:rPr>
              <a:t>(2024) by Bryan A. Garner &amp; Joseph Kimble</a:t>
            </a:r>
          </a:p>
          <a:p>
            <a:r>
              <a:rPr lang="en-US" i="1" dirty="0">
                <a:latin typeface="Bookman Old Style" panose="02050604050505020204" pitchFamily="18" charset="0"/>
              </a:rPr>
              <a:t>Chicago Manual of Style </a:t>
            </a:r>
            <a:r>
              <a:rPr lang="en-US" dirty="0">
                <a:latin typeface="Bookman Old Style" panose="02050604050505020204" pitchFamily="18" charset="0"/>
              </a:rPr>
              <a:t>(18th ed. 2024)</a:t>
            </a:r>
            <a:endParaRPr lang="en-US" i="1" dirty="0">
              <a:latin typeface="Bookman Old Style" panose="02050604050505020204" pitchFamily="18" charset="0"/>
            </a:endParaRPr>
          </a:p>
          <a:p>
            <a:r>
              <a:rPr lang="en-US" i="1" dirty="0">
                <a:latin typeface="Bookman Old Style" panose="02050604050505020204" pitchFamily="18" charset="0"/>
              </a:rPr>
              <a:t>Garner’s Dictionary of Legal Usage </a:t>
            </a:r>
            <a:r>
              <a:rPr lang="en-US" dirty="0">
                <a:latin typeface="Bookman Old Style" panose="02050604050505020204" pitchFamily="18" charset="0"/>
              </a:rPr>
              <a:t>(3d ed. 2011)</a:t>
            </a:r>
          </a:p>
          <a:p>
            <a:r>
              <a:rPr lang="en-US" i="1" dirty="0">
                <a:latin typeface="Bookman Old Style" panose="02050604050505020204" pitchFamily="18" charset="0"/>
              </a:rPr>
              <a:t>Garner’s Modern English Usage</a:t>
            </a:r>
            <a:r>
              <a:rPr lang="en-US" dirty="0">
                <a:latin typeface="Bookman Old Style" panose="02050604050505020204" pitchFamily="18" charset="0"/>
              </a:rPr>
              <a:t> (5th ed. 2022)</a:t>
            </a:r>
            <a:endParaRPr lang="en-US" i="1" dirty="0">
              <a:latin typeface="Bookman Old Style" panose="02050604050505020204" pitchFamily="18" charset="0"/>
            </a:endParaRPr>
          </a:p>
        </p:txBody>
      </p:sp>
      <p:pic>
        <p:nvPicPr>
          <p:cNvPr id="6" name="Content Placeholder 5">
            <a:extLst>
              <a:ext uri="{FF2B5EF4-FFF2-40B4-BE49-F238E27FC236}">
                <a16:creationId xmlns:a16="http://schemas.microsoft.com/office/drawing/2014/main" id="{3DA14487-8F78-A98E-174F-FDD55A9B5BA8}"/>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70264" y="1498600"/>
            <a:ext cx="3716536" cy="4752181"/>
          </a:xfrm>
          <a:prstGeom prst="rect">
            <a:avLst/>
          </a:prstGeom>
        </p:spPr>
      </p:pic>
      <p:pic>
        <p:nvPicPr>
          <p:cNvPr id="8" name="Picture 7">
            <a:extLst>
              <a:ext uri="{FF2B5EF4-FFF2-40B4-BE49-F238E27FC236}">
                <a16:creationId xmlns:a16="http://schemas.microsoft.com/office/drawing/2014/main" id="{A3C5991B-2DEA-26A4-107B-370A3219E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5932" y="1440829"/>
            <a:ext cx="3352799" cy="5056832"/>
          </a:xfrm>
          <a:prstGeom prst="rect">
            <a:avLst/>
          </a:prstGeom>
        </p:spPr>
      </p:pic>
      <p:pic>
        <p:nvPicPr>
          <p:cNvPr id="10" name="Picture 9">
            <a:extLst>
              <a:ext uri="{FF2B5EF4-FFF2-40B4-BE49-F238E27FC236}">
                <a16:creationId xmlns:a16="http://schemas.microsoft.com/office/drawing/2014/main" id="{56C89964-DF06-8468-DAAF-0C4DDB4B91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3025" y="1440829"/>
            <a:ext cx="3533775" cy="5133975"/>
          </a:xfrm>
          <a:prstGeom prst="rect">
            <a:avLst/>
          </a:prstGeom>
        </p:spPr>
      </p:pic>
      <p:pic>
        <p:nvPicPr>
          <p:cNvPr id="12" name="Picture 11">
            <a:extLst>
              <a:ext uri="{FF2B5EF4-FFF2-40B4-BE49-F238E27FC236}">
                <a16:creationId xmlns:a16="http://schemas.microsoft.com/office/drawing/2014/main" id="{9EA25A91-21FC-3716-A594-01D358589B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8632" y="1417638"/>
            <a:ext cx="3533775" cy="5102242"/>
          </a:xfrm>
          <a:prstGeom prst="rect">
            <a:avLst/>
          </a:prstGeom>
        </p:spPr>
      </p:pic>
    </p:spTree>
    <p:extLst>
      <p:ext uri="{BB962C8B-B14F-4D97-AF65-F5344CB8AC3E}">
        <p14:creationId xmlns:p14="http://schemas.microsoft.com/office/powerpoint/2010/main" val="588453163"/>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5BA2A-F522-F493-BAA7-3F548DA719B3}"/>
              </a:ext>
            </a:extLst>
          </p:cNvPr>
          <p:cNvSpPr>
            <a:spLocks noGrp="1"/>
          </p:cNvSpPr>
          <p:nvPr>
            <p:ph type="title"/>
          </p:nvPr>
        </p:nvSpPr>
        <p:spPr/>
        <p:txBody>
          <a:bodyPr/>
          <a:lstStyle/>
          <a:p>
            <a:r>
              <a:rPr lang="en-US" dirty="0">
                <a:latin typeface="Bookman Old Style" panose="02050604050505020204" pitchFamily="18" charset="0"/>
              </a:rPr>
              <a:t>Preferences</a:t>
            </a:r>
          </a:p>
        </p:txBody>
      </p:sp>
      <p:sp>
        <p:nvSpPr>
          <p:cNvPr id="3" name="Content Placeholder 2">
            <a:extLst>
              <a:ext uri="{FF2B5EF4-FFF2-40B4-BE49-F238E27FC236}">
                <a16:creationId xmlns:a16="http://schemas.microsoft.com/office/drawing/2014/main" id="{FAE698F6-1AD5-F92A-C390-5FBE56509F46}"/>
              </a:ext>
            </a:extLst>
          </p:cNvPr>
          <p:cNvSpPr>
            <a:spLocks noGrp="1"/>
          </p:cNvSpPr>
          <p:nvPr>
            <p:ph idx="1"/>
          </p:nvPr>
        </p:nvSpPr>
        <p:spPr/>
        <p:txBody>
          <a:bodyPr>
            <a:normAutofit lnSpcReduction="10000"/>
          </a:bodyPr>
          <a:lstStyle/>
          <a:p>
            <a:r>
              <a:rPr lang="en-US" dirty="0">
                <a:latin typeface="Bookman Old Style" panose="02050604050505020204" pitchFamily="18" charset="0"/>
              </a:rPr>
              <a:t>No changes to the rule numbers, with ordering done at the subdivision level—(</a:t>
            </a:r>
            <a:r>
              <a:rPr lang="en-US" i="1" dirty="0">
                <a:latin typeface="Bookman Old Style" panose="02050604050505020204" pitchFamily="18" charset="0"/>
              </a:rPr>
              <a:t>a</a:t>
            </a:r>
            <a:r>
              <a:rPr lang="en-US" dirty="0">
                <a:latin typeface="Bookman Old Style" panose="02050604050505020204" pitchFamily="18" charset="0"/>
              </a:rPr>
              <a:t>), (</a:t>
            </a:r>
            <a:r>
              <a:rPr lang="en-US" i="1" dirty="0">
                <a:latin typeface="Bookman Old Style" panose="02050604050505020204" pitchFamily="18" charset="0"/>
              </a:rPr>
              <a:t>b</a:t>
            </a:r>
            <a:r>
              <a:rPr lang="en-US" dirty="0">
                <a:latin typeface="Bookman Old Style" panose="02050604050505020204" pitchFamily="18" charset="0"/>
              </a:rPr>
              <a:t>), (</a:t>
            </a:r>
            <a:r>
              <a:rPr lang="en-US" i="1" dirty="0">
                <a:latin typeface="Bookman Old Style" panose="02050604050505020204" pitchFamily="18" charset="0"/>
              </a:rPr>
              <a:t>c</a:t>
            </a:r>
            <a:r>
              <a:rPr lang="en-US" dirty="0">
                <a:latin typeface="Bookman Old Style" panose="02050604050505020204" pitchFamily="18" charset="0"/>
              </a:rPr>
              <a:t>)—and lower</a:t>
            </a:r>
          </a:p>
          <a:p>
            <a:pPr marL="457200" lvl="1" indent="0">
              <a:buNone/>
            </a:pPr>
            <a:endParaRPr lang="en-US" dirty="0">
              <a:latin typeface="Bookman Old Style" panose="02050604050505020204" pitchFamily="18" charset="0"/>
            </a:endParaRPr>
          </a:p>
          <a:p>
            <a:r>
              <a:rPr lang="en-US" dirty="0">
                <a:latin typeface="Bookman Old Style" panose="02050604050505020204" pitchFamily="18" charset="0"/>
              </a:rPr>
              <a:t>No changes to well-worn phrases in Iowa law (e.g., </a:t>
            </a:r>
            <a:r>
              <a:rPr lang="en-US" i="1" dirty="0">
                <a:latin typeface="Bookman Old Style" panose="02050604050505020204" pitchFamily="18" charset="0"/>
              </a:rPr>
              <a:t>keep </a:t>
            </a:r>
            <a:r>
              <a:rPr lang="en-US" dirty="0">
                <a:latin typeface="Bookman Old Style" panose="02050604050505020204" pitchFamily="18" charset="0"/>
              </a:rPr>
              <a:t>“no genuine issue as to any material fact” </a:t>
            </a:r>
            <a:r>
              <a:rPr lang="en-US" i="1" dirty="0">
                <a:latin typeface="Bookman Old Style" panose="02050604050505020204" pitchFamily="18" charset="0"/>
              </a:rPr>
              <a:t>over the simpler </a:t>
            </a:r>
            <a:r>
              <a:rPr lang="en-US" dirty="0">
                <a:latin typeface="Bookman Old Style" panose="02050604050505020204" pitchFamily="18" charset="0"/>
              </a:rPr>
              <a:t>“no genuine issue of material fact”)</a:t>
            </a:r>
          </a:p>
          <a:p>
            <a:endParaRPr lang="en-US" dirty="0">
              <a:latin typeface="Bookman Old Style" panose="02050604050505020204" pitchFamily="18" charset="0"/>
            </a:endParaRPr>
          </a:p>
        </p:txBody>
      </p:sp>
    </p:spTree>
    <p:extLst>
      <p:ext uri="{BB962C8B-B14F-4D97-AF65-F5344CB8AC3E}">
        <p14:creationId xmlns:p14="http://schemas.microsoft.com/office/powerpoint/2010/main" val="1669232373"/>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A208E-EDC2-17F1-9068-09D0EFADE8B5}"/>
              </a:ext>
            </a:extLst>
          </p:cNvPr>
          <p:cNvSpPr>
            <a:spLocks noGrp="1"/>
          </p:cNvSpPr>
          <p:nvPr>
            <p:ph type="title"/>
          </p:nvPr>
        </p:nvSpPr>
        <p:spPr/>
        <p:txBody>
          <a:bodyPr/>
          <a:lstStyle/>
          <a:p>
            <a:r>
              <a:rPr lang="en-US" dirty="0">
                <a:latin typeface="Bookman Old Style" panose="02050604050505020204" pitchFamily="18" charset="0"/>
              </a:rPr>
              <a:t>Elegant Variation</a:t>
            </a:r>
          </a:p>
        </p:txBody>
      </p:sp>
      <p:sp>
        <p:nvSpPr>
          <p:cNvPr id="3" name="Content Placeholder 2">
            <a:extLst>
              <a:ext uri="{FF2B5EF4-FFF2-40B4-BE49-F238E27FC236}">
                <a16:creationId xmlns:a16="http://schemas.microsoft.com/office/drawing/2014/main" id="{35C46BD4-0967-D520-0A45-898EF3D0F4AD}"/>
              </a:ext>
            </a:extLst>
          </p:cNvPr>
          <p:cNvSpPr>
            <a:spLocks noGrp="1"/>
          </p:cNvSpPr>
          <p:nvPr>
            <p:ph sz="half" idx="1"/>
          </p:nvPr>
        </p:nvSpPr>
        <p:spPr/>
        <p:txBody>
          <a:bodyPr>
            <a:normAutofit fontScale="85000" lnSpcReduction="20000"/>
          </a:bodyPr>
          <a:lstStyle/>
          <a:p>
            <a:pPr marL="0" indent="0">
              <a:buNone/>
            </a:pPr>
            <a:r>
              <a:rPr lang="en-US" dirty="0">
                <a:latin typeface="Bookman Old Style" panose="02050604050505020204" pitchFamily="18" charset="0"/>
              </a:rPr>
              <a:t>Jon pulled the dust sheet off the </a:t>
            </a:r>
            <a:r>
              <a:rPr lang="en-US" b="1" dirty="0">
                <a:latin typeface="Bookman Old Style" panose="02050604050505020204" pitchFamily="18" charset="0"/>
              </a:rPr>
              <a:t>convertible</a:t>
            </a:r>
            <a:r>
              <a:rPr lang="en-US" dirty="0">
                <a:latin typeface="Bookman Old Style" panose="02050604050505020204" pitchFamily="18" charset="0"/>
              </a:rPr>
              <a:t>. The </a:t>
            </a:r>
            <a:r>
              <a:rPr lang="en-US" b="1" dirty="0">
                <a:latin typeface="Bookman Old Style" panose="02050604050505020204" pitchFamily="18" charset="0"/>
              </a:rPr>
              <a:t>convertible</a:t>
            </a:r>
            <a:r>
              <a:rPr lang="en-US" dirty="0">
                <a:latin typeface="Bookman Old Style" panose="02050604050505020204" pitchFamily="18" charset="0"/>
              </a:rPr>
              <a:t> gleamed in the dim light of the garage after months in storage. He slid into the driver's seat of the </a:t>
            </a:r>
            <a:r>
              <a:rPr lang="en-US" b="1" dirty="0">
                <a:latin typeface="Bookman Old Style" panose="02050604050505020204" pitchFamily="18" charset="0"/>
              </a:rPr>
              <a:t>convertible</a:t>
            </a:r>
            <a:r>
              <a:rPr lang="en-US" dirty="0">
                <a:latin typeface="Bookman Old Style" panose="02050604050505020204" pitchFamily="18" charset="0"/>
              </a:rPr>
              <a:t> and turned the key. The </a:t>
            </a:r>
            <a:r>
              <a:rPr lang="en-US" b="1" dirty="0">
                <a:latin typeface="Bookman Old Style" panose="02050604050505020204" pitchFamily="18" charset="0"/>
              </a:rPr>
              <a:t>convertible</a:t>
            </a:r>
            <a:r>
              <a:rPr lang="en-US" dirty="0">
                <a:latin typeface="Bookman Old Style" panose="02050604050505020204" pitchFamily="18" charset="0"/>
              </a:rPr>
              <a:t> roared to life with a growl. He couldn’t wait to take the </a:t>
            </a:r>
            <a:r>
              <a:rPr lang="en-US" b="1" dirty="0">
                <a:latin typeface="Bookman Old Style" panose="02050604050505020204" pitchFamily="18" charset="0"/>
              </a:rPr>
              <a:t>convertible</a:t>
            </a:r>
            <a:r>
              <a:rPr lang="en-US" dirty="0">
                <a:latin typeface="Bookman Old Style" panose="02050604050505020204" pitchFamily="18" charset="0"/>
              </a:rPr>
              <a:t> out onto the open road.</a:t>
            </a:r>
          </a:p>
        </p:txBody>
      </p:sp>
      <p:sp>
        <p:nvSpPr>
          <p:cNvPr id="4" name="Content Placeholder 3">
            <a:extLst>
              <a:ext uri="{FF2B5EF4-FFF2-40B4-BE49-F238E27FC236}">
                <a16:creationId xmlns:a16="http://schemas.microsoft.com/office/drawing/2014/main" id="{466B76CA-47FA-06B9-188D-DD8DAC927B9A}"/>
              </a:ext>
            </a:extLst>
          </p:cNvPr>
          <p:cNvSpPr>
            <a:spLocks noGrp="1"/>
          </p:cNvSpPr>
          <p:nvPr>
            <p:ph sz="half" idx="2"/>
          </p:nvPr>
        </p:nvSpPr>
        <p:spPr/>
        <p:txBody>
          <a:bodyPr>
            <a:normAutofit fontScale="85000" lnSpcReduction="20000"/>
          </a:bodyPr>
          <a:lstStyle/>
          <a:p>
            <a:pPr marL="0" indent="0">
              <a:buNone/>
            </a:pPr>
            <a:r>
              <a:rPr lang="en-US" dirty="0">
                <a:latin typeface="Bookman Old Style" panose="02050604050505020204" pitchFamily="18" charset="0"/>
              </a:rPr>
              <a:t>Jon pulled the dust sheet off the </a:t>
            </a:r>
            <a:r>
              <a:rPr lang="en-US" b="1" dirty="0">
                <a:latin typeface="Bookman Old Style" panose="02050604050505020204" pitchFamily="18" charset="0"/>
              </a:rPr>
              <a:t>convertible</a:t>
            </a:r>
            <a:r>
              <a:rPr lang="en-US" dirty="0">
                <a:latin typeface="Bookman Old Style" panose="02050604050505020204" pitchFamily="18" charset="0"/>
              </a:rPr>
              <a:t>. The </a:t>
            </a:r>
            <a:r>
              <a:rPr lang="en-US" b="1" dirty="0">
                <a:latin typeface="Bookman Old Style" panose="02050604050505020204" pitchFamily="18" charset="0"/>
              </a:rPr>
              <a:t>vintage roadster</a:t>
            </a:r>
            <a:r>
              <a:rPr lang="en-US" dirty="0">
                <a:latin typeface="Bookman Old Style" panose="02050604050505020204" pitchFamily="18" charset="0"/>
              </a:rPr>
              <a:t> gleamed in the dim light of the garage after months in storage. He slid into the driver's seat of the </a:t>
            </a:r>
            <a:r>
              <a:rPr lang="en-US" b="1" dirty="0">
                <a:latin typeface="Bookman Old Style" panose="02050604050505020204" pitchFamily="18" charset="0"/>
              </a:rPr>
              <a:t>two-seater</a:t>
            </a:r>
            <a:r>
              <a:rPr lang="en-US" dirty="0">
                <a:latin typeface="Bookman Old Style" panose="02050604050505020204" pitchFamily="18" charset="0"/>
              </a:rPr>
              <a:t> and turned the key. The </a:t>
            </a:r>
            <a:r>
              <a:rPr lang="en-US" b="1" dirty="0">
                <a:latin typeface="Bookman Old Style" panose="02050604050505020204" pitchFamily="18" charset="0"/>
              </a:rPr>
              <a:t>classic machine</a:t>
            </a:r>
            <a:r>
              <a:rPr lang="en-US" dirty="0">
                <a:latin typeface="Bookman Old Style" panose="02050604050505020204" pitchFamily="18" charset="0"/>
              </a:rPr>
              <a:t> roared to life with a growl. He couldn't wait to take his </a:t>
            </a:r>
            <a:r>
              <a:rPr lang="en-US" b="1" dirty="0">
                <a:latin typeface="Bookman Old Style" panose="02050604050505020204" pitchFamily="18" charset="0"/>
              </a:rPr>
              <a:t>cherished summer ride</a:t>
            </a:r>
            <a:r>
              <a:rPr lang="en-US" dirty="0">
                <a:latin typeface="Bookman Old Style" panose="02050604050505020204" pitchFamily="18" charset="0"/>
              </a:rPr>
              <a:t> out onto the open road.</a:t>
            </a:r>
          </a:p>
        </p:txBody>
      </p:sp>
    </p:spTree>
    <p:extLst>
      <p:ext uri="{BB962C8B-B14F-4D97-AF65-F5344CB8AC3E}">
        <p14:creationId xmlns:p14="http://schemas.microsoft.com/office/powerpoint/2010/main" val="1576331508"/>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7DA6A-07D4-EAE8-0895-FF0BD06F0B46}"/>
              </a:ext>
            </a:extLst>
          </p:cNvPr>
          <p:cNvSpPr>
            <a:spLocks noGrp="1"/>
          </p:cNvSpPr>
          <p:nvPr>
            <p:ph type="title"/>
          </p:nvPr>
        </p:nvSpPr>
        <p:spPr/>
        <p:txBody>
          <a:bodyPr/>
          <a:lstStyle/>
          <a:p>
            <a:r>
              <a:rPr lang="en-US" dirty="0">
                <a:latin typeface="Bookman Old Style" panose="02050604050505020204" pitchFamily="18" charset="0"/>
              </a:rPr>
              <a:t>Consistency</a:t>
            </a:r>
          </a:p>
        </p:txBody>
      </p:sp>
      <p:sp>
        <p:nvSpPr>
          <p:cNvPr id="3" name="Content Placeholder 2">
            <a:extLst>
              <a:ext uri="{FF2B5EF4-FFF2-40B4-BE49-F238E27FC236}">
                <a16:creationId xmlns:a16="http://schemas.microsoft.com/office/drawing/2014/main" id="{F718E00E-7C2A-3870-DDCA-9C8A7F714DDA}"/>
              </a:ext>
            </a:extLst>
          </p:cNvPr>
          <p:cNvSpPr>
            <a:spLocks noGrp="1"/>
          </p:cNvSpPr>
          <p:nvPr>
            <p:ph idx="1"/>
          </p:nvPr>
        </p:nvSpPr>
        <p:spPr>
          <a:xfrm>
            <a:off x="457200" y="1417638"/>
            <a:ext cx="8229600" cy="4708525"/>
          </a:xfrm>
        </p:spPr>
        <p:txBody>
          <a:bodyPr>
            <a:normAutofit fontScale="70000" lnSpcReduction="20000"/>
          </a:bodyPr>
          <a:lstStyle/>
          <a:p>
            <a:r>
              <a:rPr lang="en-US" dirty="0">
                <a:latin typeface="Bookman Old Style" panose="02050604050505020204" pitchFamily="18" charset="0"/>
              </a:rPr>
              <a:t>“for good cause shown”</a:t>
            </a:r>
          </a:p>
          <a:p>
            <a:pPr lvl="1"/>
            <a:r>
              <a:rPr lang="en-US" dirty="0">
                <a:latin typeface="Bookman Old Style" panose="02050604050505020204" pitchFamily="18" charset="0"/>
              </a:rPr>
              <a:t>Rs. 1.281(4)(</a:t>
            </a:r>
            <a:r>
              <a:rPr lang="en-US" i="1" dirty="0">
                <a:latin typeface="Bookman Old Style" panose="02050604050505020204" pitchFamily="18" charset="0"/>
              </a:rPr>
              <a:t>b</a:t>
            </a:r>
            <a:r>
              <a:rPr lang="en-US" dirty="0">
                <a:latin typeface="Bookman Old Style" panose="02050604050505020204" pitchFamily="18" charset="0"/>
              </a:rPr>
              <a:t>), (</a:t>
            </a:r>
            <a:r>
              <a:rPr lang="en-US" i="1" dirty="0">
                <a:latin typeface="Bookman Old Style" panose="02050604050505020204" pitchFamily="18" charset="0"/>
              </a:rPr>
              <a:t>f</a:t>
            </a:r>
            <a:r>
              <a:rPr lang="en-US" dirty="0">
                <a:latin typeface="Bookman Old Style" panose="02050604050505020204" pitchFamily="18" charset="0"/>
              </a:rPr>
              <a:t>), (</a:t>
            </a:r>
            <a:r>
              <a:rPr lang="en-US" i="1" dirty="0">
                <a:latin typeface="Bookman Old Style" panose="02050604050505020204" pitchFamily="18" charset="0"/>
              </a:rPr>
              <a:t>g</a:t>
            </a:r>
            <a:r>
              <a:rPr lang="en-US" dirty="0">
                <a:latin typeface="Bookman Old Style" panose="02050604050505020204" pitchFamily="18" charset="0"/>
              </a:rPr>
              <a:t>)(3)(3); 1.435; 1.504; 1.509(1)(</a:t>
            </a:r>
            <a:r>
              <a:rPr lang="en-US" i="1" dirty="0">
                <a:latin typeface="Bookman Old Style" panose="02050604050505020204" pitchFamily="18" charset="0"/>
              </a:rPr>
              <a:t>e</a:t>
            </a:r>
            <a:r>
              <a:rPr lang="en-US" dirty="0">
                <a:latin typeface="Bookman Old Style" panose="02050604050505020204" pitchFamily="18" charset="0"/>
              </a:rPr>
              <a:t>); 1.515; 1.710; 1.1007; etc.</a:t>
            </a:r>
          </a:p>
          <a:p>
            <a:r>
              <a:rPr lang="en-US" dirty="0">
                <a:latin typeface="Bookman Old Style" panose="02050604050505020204" pitchFamily="18" charset="0"/>
              </a:rPr>
              <a:t>“for good cause”</a:t>
            </a:r>
          </a:p>
          <a:p>
            <a:pPr lvl="1"/>
            <a:r>
              <a:rPr lang="en-US" dirty="0">
                <a:latin typeface="Bookman Old Style" panose="02050604050505020204" pitchFamily="18" charset="0"/>
              </a:rPr>
              <a:t>Rs. 1.441(6); 1.500(3)(</a:t>
            </a:r>
            <a:r>
              <a:rPr lang="en-US" i="1" dirty="0">
                <a:latin typeface="Bookman Old Style" panose="02050604050505020204" pitchFamily="18" charset="0"/>
              </a:rPr>
              <a:t>b</a:t>
            </a:r>
            <a:r>
              <a:rPr lang="en-US" dirty="0">
                <a:latin typeface="Bookman Old Style" panose="02050604050505020204" pitchFamily="18" charset="0"/>
              </a:rPr>
              <a:t>); 1.509(1)(</a:t>
            </a:r>
            <a:r>
              <a:rPr lang="en-US" i="1" dirty="0">
                <a:latin typeface="Bookman Old Style" panose="02050604050505020204" pitchFamily="18" charset="0"/>
              </a:rPr>
              <a:t>c</a:t>
            </a:r>
            <a:r>
              <a:rPr lang="en-US" dirty="0">
                <a:latin typeface="Bookman Old Style" panose="02050604050505020204" pitchFamily="18" charset="0"/>
              </a:rPr>
              <a:t>); 1.512(2)(</a:t>
            </a:r>
            <a:r>
              <a:rPr lang="en-US" i="1" dirty="0">
                <a:latin typeface="Bookman Old Style" panose="02050604050505020204" pitchFamily="18" charset="0"/>
              </a:rPr>
              <a:t>b</a:t>
            </a:r>
            <a:r>
              <a:rPr lang="en-US" dirty="0">
                <a:latin typeface="Bookman Old Style" panose="02050604050505020204" pitchFamily="18" charset="0"/>
              </a:rPr>
              <a:t>)(3); 1.1701(3)(</a:t>
            </a:r>
            <a:r>
              <a:rPr lang="en-US" i="1" dirty="0">
                <a:latin typeface="Bookman Old Style" panose="02050604050505020204" pitchFamily="18" charset="0"/>
              </a:rPr>
              <a:t>b</a:t>
            </a:r>
            <a:r>
              <a:rPr lang="en-US" dirty="0">
                <a:latin typeface="Bookman Old Style" panose="02050604050505020204" pitchFamily="18" charset="0"/>
              </a:rPr>
              <a:t>)(2)</a:t>
            </a:r>
          </a:p>
          <a:p>
            <a:r>
              <a:rPr lang="en-US" dirty="0">
                <a:latin typeface="Bookman Old Style" panose="02050604050505020204" pitchFamily="18" charset="0"/>
              </a:rPr>
              <a:t>“for just cause”</a:t>
            </a:r>
          </a:p>
          <a:p>
            <a:pPr lvl="1"/>
            <a:r>
              <a:rPr lang="en-US" dirty="0">
                <a:latin typeface="Bookman Old Style" panose="02050604050505020204" pitchFamily="18" charset="0"/>
              </a:rPr>
              <a:t>R. 1.702</a:t>
            </a:r>
          </a:p>
          <a:p>
            <a:r>
              <a:rPr lang="en-US" dirty="0">
                <a:latin typeface="Bookman Old Style" panose="02050604050505020204" pitchFamily="18" charset="0"/>
              </a:rPr>
              <a:t>“for any cause not growing out of the fault or negligence of the movant”</a:t>
            </a:r>
          </a:p>
          <a:p>
            <a:pPr lvl="1"/>
            <a:r>
              <a:rPr lang="en-US" dirty="0">
                <a:latin typeface="Bookman Old Style" panose="02050604050505020204" pitchFamily="18" charset="0"/>
              </a:rPr>
              <a:t>R. 1.911(1)</a:t>
            </a:r>
          </a:p>
          <a:p>
            <a:r>
              <a:rPr lang="en-US" dirty="0">
                <a:latin typeface="Bookman Old Style" panose="02050604050505020204" pitchFamily="18" charset="0"/>
              </a:rPr>
              <a:t>“upon a showing . . . of . . . reasonable cause”</a:t>
            </a:r>
          </a:p>
          <a:p>
            <a:pPr lvl="1"/>
            <a:r>
              <a:rPr lang="en-US" dirty="0">
                <a:latin typeface="Bookman Old Style" panose="02050604050505020204" pitchFamily="18" charset="0"/>
              </a:rPr>
              <a:t>R. 1.944(6)</a:t>
            </a:r>
          </a:p>
          <a:p>
            <a:r>
              <a:rPr lang="en-US" dirty="0">
                <a:latin typeface="Bookman Old Style" panose="02050604050505020204" pitchFamily="18" charset="0"/>
              </a:rPr>
              <a:t>“for cause shown”</a:t>
            </a:r>
          </a:p>
          <a:p>
            <a:pPr lvl="1"/>
            <a:r>
              <a:rPr lang="en-US" dirty="0">
                <a:latin typeface="Bookman Old Style" panose="02050604050505020204" pitchFamily="18" charset="0"/>
              </a:rPr>
              <a:t>Rs. 1.443(1); 1.701(3)</a:t>
            </a:r>
          </a:p>
          <a:p>
            <a:pPr marL="0" indent="0">
              <a:buNone/>
            </a:pPr>
            <a:endParaRPr lang="en-US" dirty="0">
              <a:latin typeface="Bookman Old Style" panose="02050604050505020204" pitchFamily="18" charset="0"/>
            </a:endParaRPr>
          </a:p>
        </p:txBody>
      </p:sp>
    </p:spTree>
    <p:extLst>
      <p:ext uri="{BB962C8B-B14F-4D97-AF65-F5344CB8AC3E}">
        <p14:creationId xmlns:p14="http://schemas.microsoft.com/office/powerpoint/2010/main" val="1099394879"/>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C3B0-7758-89AE-9B5E-1357FC35024E}"/>
              </a:ext>
            </a:extLst>
          </p:cNvPr>
          <p:cNvSpPr>
            <a:spLocks noGrp="1"/>
          </p:cNvSpPr>
          <p:nvPr>
            <p:ph type="title"/>
          </p:nvPr>
        </p:nvSpPr>
        <p:spPr/>
        <p:txBody>
          <a:bodyPr>
            <a:normAutofit/>
          </a:bodyPr>
          <a:lstStyle/>
          <a:p>
            <a:r>
              <a:rPr lang="en-US" dirty="0">
                <a:effectLst/>
                <a:latin typeface="Bookman Old Style" panose="02050604050505020204" pitchFamily="18" charset="0"/>
                <a:ea typeface="Calibri" panose="020F0502020204030204" pitchFamily="34" charset="0"/>
                <a:cs typeface="Times New Roman" panose="02020603050405020304" pitchFamily="18" charset="0"/>
              </a:rPr>
              <a:t>Iowa Code § 602.4201</a:t>
            </a:r>
            <a:endParaRPr lang="en-US" dirty="0"/>
          </a:p>
        </p:txBody>
      </p:sp>
      <p:sp>
        <p:nvSpPr>
          <p:cNvPr id="3" name="Content Placeholder 2">
            <a:extLst>
              <a:ext uri="{FF2B5EF4-FFF2-40B4-BE49-F238E27FC236}">
                <a16:creationId xmlns:a16="http://schemas.microsoft.com/office/drawing/2014/main" id="{5A520545-681B-9982-22A4-A62D65376296}"/>
              </a:ext>
            </a:extLst>
          </p:cNvPr>
          <p:cNvSpPr>
            <a:spLocks noGrp="1"/>
          </p:cNvSpPr>
          <p:nvPr>
            <p:ph idx="1"/>
          </p:nvPr>
        </p:nvSpPr>
        <p:spPr/>
        <p:txBody>
          <a:bodyPr>
            <a:normAutofit/>
          </a:bodyPr>
          <a:lstStyle/>
          <a:p>
            <a:pPr marL="0" indent="0">
              <a:buNone/>
            </a:pPr>
            <a:r>
              <a:rPr lang="en-US" dirty="0">
                <a:effectLst/>
                <a:latin typeface="Bookman Old Style" panose="02050604050505020204" pitchFamily="18" charset="0"/>
                <a:ea typeface="Calibri" panose="020F0502020204030204" pitchFamily="34" charset="0"/>
                <a:cs typeface="Times New Roman" panose="02020603050405020304" pitchFamily="18" charset="0"/>
              </a:rPr>
              <a:t>The supreme court “may prescribe all rules of pleading, practice, evidence, and procedure, and the forms of process, writs, and notices, for all proceedings in all courts of this state, for the purposes of simplifying the proceedings and promoting the speedy determination of litigation upon its merits.”</a:t>
            </a:r>
            <a:endParaRPr lang="en-US" dirty="0"/>
          </a:p>
        </p:txBody>
      </p:sp>
    </p:spTree>
    <p:extLst>
      <p:ext uri="{BB962C8B-B14F-4D97-AF65-F5344CB8AC3E}">
        <p14:creationId xmlns:p14="http://schemas.microsoft.com/office/powerpoint/2010/main" val="2574498793"/>
      </p:ext>
    </p:extLst>
  </p:cSld>
  <p:clrMapOvr>
    <a:masterClrMapping/>
  </p:clrMapOvr>
  <p:transition>
    <p:cover dir="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68FC8-851B-15C4-D953-E6B634C902F2}"/>
              </a:ext>
            </a:extLst>
          </p:cNvPr>
          <p:cNvSpPr>
            <a:spLocks noGrp="1"/>
          </p:cNvSpPr>
          <p:nvPr>
            <p:ph type="title"/>
          </p:nvPr>
        </p:nvSpPr>
        <p:spPr/>
        <p:txBody>
          <a:bodyPr/>
          <a:lstStyle/>
          <a:p>
            <a:r>
              <a:rPr lang="en-US" dirty="0">
                <a:latin typeface="Bookman Old Style" panose="02050604050505020204" pitchFamily="18" charset="0"/>
              </a:rPr>
              <a:t>Consistency</a:t>
            </a:r>
          </a:p>
        </p:txBody>
      </p:sp>
      <p:sp>
        <p:nvSpPr>
          <p:cNvPr id="3" name="Content Placeholder 2">
            <a:extLst>
              <a:ext uri="{FF2B5EF4-FFF2-40B4-BE49-F238E27FC236}">
                <a16:creationId xmlns:a16="http://schemas.microsoft.com/office/drawing/2014/main" id="{85AF0E20-2F0C-1B66-F189-03DEC144BEB0}"/>
              </a:ext>
            </a:extLst>
          </p:cNvPr>
          <p:cNvSpPr>
            <a:spLocks noGrp="1"/>
          </p:cNvSpPr>
          <p:nvPr>
            <p:ph idx="1"/>
          </p:nvPr>
        </p:nvSpPr>
        <p:spPr>
          <a:xfrm>
            <a:off x="266700" y="1524000"/>
            <a:ext cx="8610600" cy="4724400"/>
          </a:xfrm>
        </p:spPr>
        <p:txBody>
          <a:bodyPr>
            <a:normAutofit fontScale="55000" lnSpcReduction="20000"/>
          </a:bodyPr>
          <a:lstStyle/>
          <a:p>
            <a:r>
              <a:rPr lang="en-US" dirty="0">
                <a:latin typeface="Bookman Old Style" panose="02050604050505020204" pitchFamily="18" charset="0"/>
              </a:rPr>
              <a:t>“costs and expenses of the litigation”</a:t>
            </a:r>
          </a:p>
          <a:p>
            <a:pPr lvl="1"/>
            <a:r>
              <a:rPr lang="en-US" dirty="0">
                <a:latin typeface="Bookman Old Style" panose="02050604050505020204" pitchFamily="18" charset="0"/>
              </a:rPr>
              <a:t>R. 1.276(1)</a:t>
            </a:r>
          </a:p>
          <a:p>
            <a:r>
              <a:rPr lang="en-US" dirty="0">
                <a:latin typeface="Bookman Old Style" panose="02050604050505020204" pitchFamily="18" charset="0"/>
              </a:rPr>
              <a:t>“costs and litigation expenses”</a:t>
            </a:r>
          </a:p>
          <a:p>
            <a:pPr lvl="1"/>
            <a:r>
              <a:rPr lang="en-US" dirty="0">
                <a:latin typeface="Bookman Old Style" panose="02050604050505020204" pitchFamily="18" charset="0"/>
              </a:rPr>
              <a:t>R. 1.276(2)</a:t>
            </a:r>
          </a:p>
          <a:p>
            <a:r>
              <a:rPr lang="en-US" dirty="0">
                <a:latin typeface="Bookman Old Style" panose="02050604050505020204" pitchFamily="18" charset="0"/>
              </a:rPr>
              <a:t>“costs . . . including a reasonable attorney fee”</a:t>
            </a:r>
          </a:p>
          <a:p>
            <a:pPr lvl="1"/>
            <a:r>
              <a:rPr lang="en-US" dirty="0">
                <a:latin typeface="Bookman Old Style" panose="02050604050505020204" pitchFamily="18" charset="0"/>
              </a:rPr>
              <a:t>R. 1.413(2)</a:t>
            </a:r>
          </a:p>
          <a:p>
            <a:r>
              <a:rPr lang="en-US" dirty="0">
                <a:latin typeface="Bookman Old Style" panose="02050604050505020204" pitchFamily="18" charset="0"/>
              </a:rPr>
              <a:t>“costs in a reasonable amount fixed by the court for expenses incurred by the plaintiff and plaintiff’s attorney”</a:t>
            </a:r>
          </a:p>
          <a:p>
            <a:pPr lvl="1"/>
            <a:r>
              <a:rPr lang="en-US" dirty="0">
                <a:latin typeface="Bookman Old Style" panose="02050604050505020204" pitchFamily="18" charset="0"/>
              </a:rPr>
              <a:t>R. 1.801(5)</a:t>
            </a:r>
          </a:p>
          <a:p>
            <a:r>
              <a:rPr lang="en-US" dirty="0">
                <a:latin typeface="Bookman Old Style" panose="02050604050505020204" pitchFamily="18" charset="0"/>
              </a:rPr>
              <a:t>“reasonable expenses, including attorney fees”</a:t>
            </a:r>
          </a:p>
          <a:p>
            <a:pPr lvl="1"/>
            <a:r>
              <a:rPr lang="en-US" dirty="0">
                <a:latin typeface="Bookman Old Style" panose="02050604050505020204" pitchFamily="18" charset="0"/>
              </a:rPr>
              <a:t>Rs. 1.503(6)(</a:t>
            </a:r>
            <a:r>
              <a:rPr lang="en-US" i="1" dirty="0">
                <a:latin typeface="Bookman Old Style" panose="02050604050505020204" pitchFamily="18" charset="0"/>
              </a:rPr>
              <a:t>c</a:t>
            </a:r>
            <a:r>
              <a:rPr lang="en-US" dirty="0">
                <a:latin typeface="Bookman Old Style" panose="02050604050505020204" pitchFamily="18" charset="0"/>
              </a:rPr>
              <a:t>); 1.517(7)</a:t>
            </a:r>
          </a:p>
          <a:p>
            <a:r>
              <a:rPr lang="en-US" dirty="0">
                <a:latin typeface="Bookman Old Style" panose="02050604050505020204" pitchFamily="18" charset="0"/>
              </a:rPr>
              <a:t>“reasonable expenses and attorney fees”</a:t>
            </a:r>
          </a:p>
          <a:p>
            <a:pPr lvl="1"/>
            <a:r>
              <a:rPr lang="en-US" dirty="0">
                <a:latin typeface="Bookman Old Style" panose="02050604050505020204" pitchFamily="18" charset="0"/>
              </a:rPr>
              <a:t>R. 1.708(2)(</a:t>
            </a:r>
            <a:r>
              <a:rPr lang="en-US" i="1" dirty="0">
                <a:latin typeface="Bookman Old Style" panose="02050604050505020204" pitchFamily="18" charset="0"/>
              </a:rPr>
              <a:t>a</a:t>
            </a:r>
            <a:r>
              <a:rPr lang="en-US" dirty="0">
                <a:latin typeface="Bookman Old Style" panose="02050604050505020204" pitchFamily="18" charset="0"/>
              </a:rPr>
              <a:t>)</a:t>
            </a:r>
          </a:p>
          <a:p>
            <a:r>
              <a:rPr lang="en-US" dirty="0">
                <a:latin typeface="Bookman Old Style" panose="02050604050505020204" pitchFamily="18" charset="0"/>
              </a:rPr>
              <a:t>“reasonable expenses incurred, . . . including a reasonable attorney fee”</a:t>
            </a:r>
          </a:p>
          <a:p>
            <a:pPr lvl="1"/>
            <a:r>
              <a:rPr lang="en-US" dirty="0">
                <a:latin typeface="Bookman Old Style" panose="02050604050505020204" pitchFamily="18" charset="0"/>
              </a:rPr>
              <a:t>R. 1.413(1)</a:t>
            </a:r>
          </a:p>
          <a:p>
            <a:r>
              <a:rPr lang="en-US" dirty="0">
                <a:latin typeface="Bookman Old Style" panose="02050604050505020204" pitchFamily="18" charset="0"/>
              </a:rPr>
              <a:t>“costs, which may include reasonable compensation for defendant’s trouble and expense, including attorney’s fees”</a:t>
            </a:r>
          </a:p>
          <a:p>
            <a:pPr lvl="1"/>
            <a:r>
              <a:rPr lang="en-US" dirty="0">
                <a:latin typeface="Bookman Old Style" panose="02050604050505020204" pitchFamily="18" charset="0"/>
              </a:rPr>
              <a:t>R. 1.808(1)</a:t>
            </a:r>
          </a:p>
          <a:p>
            <a:pPr lvl="1"/>
            <a:endParaRPr lang="en-US" dirty="0">
              <a:latin typeface="Bookman Old Style" panose="02050604050505020204" pitchFamily="18" charset="0"/>
            </a:endParaRPr>
          </a:p>
        </p:txBody>
      </p:sp>
    </p:spTree>
    <p:extLst>
      <p:ext uri="{BB962C8B-B14F-4D97-AF65-F5344CB8AC3E}">
        <p14:creationId xmlns:p14="http://schemas.microsoft.com/office/powerpoint/2010/main" val="951961760"/>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4" end="14"/>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E97C415-0656-E71B-2FB2-F958AEF1982E}"/>
              </a:ext>
            </a:extLst>
          </p:cNvPr>
          <p:cNvSpPr>
            <a:spLocks noGrp="1"/>
          </p:cNvSpPr>
          <p:nvPr>
            <p:ph type="body" idx="1"/>
          </p:nvPr>
        </p:nvSpPr>
        <p:spPr>
          <a:xfrm>
            <a:off x="457200" y="411956"/>
            <a:ext cx="4040188" cy="319881"/>
          </a:xfrm>
        </p:spPr>
        <p:txBody>
          <a:bodyPr>
            <a:normAutofit fontScale="70000" lnSpcReduction="20000"/>
          </a:bodyPr>
          <a:lstStyle/>
          <a:p>
            <a:r>
              <a:rPr lang="en-US" dirty="0">
                <a:latin typeface="Bookman Old Style" panose="02050604050505020204" pitchFamily="18" charset="0"/>
              </a:rPr>
              <a:t>Rule 1.201 Real party in interest. </a:t>
            </a:r>
          </a:p>
        </p:txBody>
      </p:sp>
      <p:sp>
        <p:nvSpPr>
          <p:cNvPr id="8" name="Content Placeholder 7">
            <a:extLst>
              <a:ext uri="{FF2B5EF4-FFF2-40B4-BE49-F238E27FC236}">
                <a16:creationId xmlns:a16="http://schemas.microsoft.com/office/drawing/2014/main" id="{257C9D6D-5CEE-84AE-2029-6ACD4B37643F}"/>
              </a:ext>
            </a:extLst>
          </p:cNvPr>
          <p:cNvSpPr>
            <a:spLocks noGrp="1"/>
          </p:cNvSpPr>
          <p:nvPr>
            <p:ph sz="half" idx="2"/>
          </p:nvPr>
        </p:nvSpPr>
        <p:spPr>
          <a:xfrm>
            <a:off x="457200" y="1088112"/>
            <a:ext cx="4040188" cy="5038051"/>
          </a:xfrm>
        </p:spPr>
        <p:txBody>
          <a:bodyPr>
            <a:noAutofit/>
          </a:bodyPr>
          <a:lstStyle/>
          <a:p>
            <a:pPr marL="0" indent="0">
              <a:buNone/>
            </a:pPr>
            <a:r>
              <a:rPr lang="en-US" sz="1550" dirty="0">
                <a:latin typeface="Bookman Old Style" panose="02050604050505020204" pitchFamily="18" charset="0"/>
              </a:rPr>
              <a:t>Every action must be prosecuted in the name of the real party in interest. But an </a:t>
            </a:r>
            <a:r>
              <a:rPr lang="en-US" sz="1550" i="1" dirty="0">
                <a:latin typeface="Bookman Old Style" panose="02050604050505020204" pitchFamily="18" charset="0"/>
              </a:rPr>
              <a:t>executor, administrator, conservator, guardian, trustee of an express trust, or a party with whom or in whose name a contract is made for another’s benefit, or a party specially authorized by statute</a:t>
            </a:r>
            <a:r>
              <a:rPr lang="en-US" sz="1550" dirty="0">
                <a:latin typeface="Bookman Old Style" panose="02050604050505020204" pitchFamily="18" charset="0"/>
              </a:rPr>
              <a:t> may sue in that person’s own name without joining the party for whose benefit the action is prosecuted. No action shall be dismissed on the ground that it is not prosecuted in the name of the real party in interest until a reasonable time has been allowed after objection for ratification of commencement of the action by, or joinder or substitution of, the real party in interest; and such ratification, joinder, or substitution shall have the same effect as if the action had been commenced in the name of the real party in interest.</a:t>
            </a:r>
          </a:p>
        </p:txBody>
      </p:sp>
      <p:sp>
        <p:nvSpPr>
          <p:cNvPr id="9" name="Text Placeholder 8">
            <a:extLst>
              <a:ext uri="{FF2B5EF4-FFF2-40B4-BE49-F238E27FC236}">
                <a16:creationId xmlns:a16="http://schemas.microsoft.com/office/drawing/2014/main" id="{506FE6B7-D718-B211-571D-9C460241C254}"/>
              </a:ext>
            </a:extLst>
          </p:cNvPr>
          <p:cNvSpPr>
            <a:spLocks noGrp="1"/>
          </p:cNvSpPr>
          <p:nvPr>
            <p:ph type="body" sz="quarter" idx="3"/>
          </p:nvPr>
        </p:nvSpPr>
        <p:spPr>
          <a:xfrm>
            <a:off x="4645025" y="411956"/>
            <a:ext cx="4041775" cy="554712"/>
          </a:xfrm>
        </p:spPr>
        <p:txBody>
          <a:bodyPr>
            <a:normAutofit fontScale="70000" lnSpcReduction="20000"/>
          </a:bodyPr>
          <a:lstStyle/>
          <a:p>
            <a:r>
              <a:rPr lang="en-US" dirty="0">
                <a:latin typeface="Bookman Old Style" panose="02050604050505020204" pitchFamily="18" charset="0"/>
              </a:rPr>
              <a:t>Rule 17. Plaintiff and Defendant; Capacity; Public Officers.</a:t>
            </a:r>
          </a:p>
        </p:txBody>
      </p:sp>
      <p:sp>
        <p:nvSpPr>
          <p:cNvPr id="10" name="Content Placeholder 9">
            <a:extLst>
              <a:ext uri="{FF2B5EF4-FFF2-40B4-BE49-F238E27FC236}">
                <a16:creationId xmlns:a16="http://schemas.microsoft.com/office/drawing/2014/main" id="{8EEC1836-51B7-BD37-AE66-50277010B835}"/>
              </a:ext>
            </a:extLst>
          </p:cNvPr>
          <p:cNvSpPr>
            <a:spLocks noGrp="1"/>
          </p:cNvSpPr>
          <p:nvPr>
            <p:ph sz="quarter" idx="4"/>
          </p:nvPr>
        </p:nvSpPr>
        <p:spPr>
          <a:xfrm>
            <a:off x="4645025" y="1088112"/>
            <a:ext cx="4041775" cy="5038051"/>
          </a:xfrm>
        </p:spPr>
        <p:txBody>
          <a:bodyPr>
            <a:normAutofit fontScale="70000" lnSpcReduction="20000"/>
          </a:bodyPr>
          <a:lstStyle/>
          <a:p>
            <a:pPr marL="0" indent="0">
              <a:buNone/>
            </a:pPr>
            <a:r>
              <a:rPr lang="en-US" dirty="0">
                <a:latin typeface="Bookman Old Style" panose="02050604050505020204" pitchFamily="18" charset="0"/>
              </a:rPr>
              <a:t>(a) Real Party in Interest.</a:t>
            </a:r>
          </a:p>
          <a:p>
            <a:pPr marL="0" indent="0">
              <a:buNone/>
            </a:pPr>
            <a:r>
              <a:rPr lang="en-US" dirty="0">
                <a:latin typeface="Bookman Old Style" panose="02050604050505020204" pitchFamily="18" charset="0"/>
              </a:rPr>
              <a:t>(1) </a:t>
            </a:r>
            <a:r>
              <a:rPr lang="en-US" i="1" dirty="0">
                <a:latin typeface="Bookman Old Style" panose="02050604050505020204" pitchFamily="18" charset="0"/>
              </a:rPr>
              <a:t>Designation in General.</a:t>
            </a:r>
            <a:r>
              <a:rPr lang="en-US" dirty="0">
                <a:latin typeface="Bookman Old Style" panose="02050604050505020204" pitchFamily="18" charset="0"/>
              </a:rPr>
              <a:t> An action must be prosecuted in the name of the real party in interest. The following may sue in their own names without joining the person for whose benefit the action is brought:</a:t>
            </a:r>
          </a:p>
          <a:p>
            <a:pPr marL="0" indent="0">
              <a:buNone/>
            </a:pPr>
            <a:r>
              <a:rPr lang="en-US" dirty="0">
                <a:latin typeface="Bookman Old Style" panose="02050604050505020204" pitchFamily="18" charset="0"/>
              </a:rPr>
              <a:t>          (A) an executor;</a:t>
            </a:r>
          </a:p>
          <a:p>
            <a:pPr marL="0" indent="0">
              <a:buNone/>
            </a:pPr>
            <a:r>
              <a:rPr lang="en-US" dirty="0">
                <a:latin typeface="Bookman Old Style" panose="02050604050505020204" pitchFamily="18" charset="0"/>
              </a:rPr>
              <a:t>          (B) an administrator;</a:t>
            </a:r>
          </a:p>
          <a:p>
            <a:pPr marL="0" indent="0">
              <a:buNone/>
            </a:pPr>
            <a:r>
              <a:rPr lang="en-US" dirty="0">
                <a:latin typeface="Bookman Old Style" panose="02050604050505020204" pitchFamily="18" charset="0"/>
              </a:rPr>
              <a:t>          (C) a guardian;</a:t>
            </a:r>
          </a:p>
          <a:p>
            <a:pPr marL="0" indent="0">
              <a:buNone/>
            </a:pPr>
            <a:r>
              <a:rPr lang="en-US" dirty="0">
                <a:latin typeface="Bookman Old Style" panose="02050604050505020204" pitchFamily="18" charset="0"/>
              </a:rPr>
              <a:t>          (D) a bailee;</a:t>
            </a:r>
          </a:p>
          <a:p>
            <a:pPr marL="0" indent="0">
              <a:buNone/>
            </a:pPr>
            <a:r>
              <a:rPr lang="en-US" dirty="0">
                <a:latin typeface="Bookman Old Style" panose="02050604050505020204" pitchFamily="18" charset="0"/>
              </a:rPr>
              <a:t>          (E) a trustee of an express trust;</a:t>
            </a:r>
          </a:p>
          <a:p>
            <a:pPr marL="0" indent="0">
              <a:buNone/>
            </a:pPr>
            <a:r>
              <a:rPr lang="en-US" dirty="0">
                <a:latin typeface="Bookman Old Style" panose="02050604050505020204" pitchFamily="18" charset="0"/>
              </a:rPr>
              <a:t>          (F) a party with whom or in whose name a contract has been made for another’s benefit; and</a:t>
            </a:r>
          </a:p>
          <a:p>
            <a:pPr marL="0" indent="0">
              <a:buNone/>
            </a:pPr>
            <a:r>
              <a:rPr lang="en-US" dirty="0">
                <a:latin typeface="Bookman Old Style" panose="02050604050505020204" pitchFamily="18" charset="0"/>
              </a:rPr>
              <a:t>          (G) a party authorized by statute.</a:t>
            </a:r>
          </a:p>
          <a:p>
            <a:pPr marL="0" indent="0">
              <a:buNone/>
            </a:pPr>
            <a:endParaRPr lang="en-US" dirty="0">
              <a:latin typeface="Bookman Old Style" panose="02050604050505020204" pitchFamily="18" charset="0"/>
            </a:endParaRPr>
          </a:p>
        </p:txBody>
      </p:sp>
    </p:spTree>
    <p:extLst>
      <p:ext uri="{BB962C8B-B14F-4D97-AF65-F5344CB8AC3E}">
        <p14:creationId xmlns:p14="http://schemas.microsoft.com/office/powerpoint/2010/main" val="365239112"/>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0">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0">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A57C6-28C5-33F9-F11C-941687D80A56}"/>
              </a:ext>
            </a:extLst>
          </p:cNvPr>
          <p:cNvSpPr>
            <a:spLocks noGrp="1"/>
          </p:cNvSpPr>
          <p:nvPr>
            <p:ph type="title"/>
          </p:nvPr>
        </p:nvSpPr>
        <p:spPr/>
        <p:txBody>
          <a:bodyPr>
            <a:normAutofit/>
          </a:bodyPr>
          <a:lstStyle/>
          <a:p>
            <a:r>
              <a:rPr lang="en-US" dirty="0">
                <a:latin typeface="Bookman Old Style" panose="02050604050505020204" pitchFamily="18" charset="0"/>
              </a:rPr>
              <a:t>Federal restyling example</a:t>
            </a:r>
          </a:p>
        </p:txBody>
      </p:sp>
      <p:sp>
        <p:nvSpPr>
          <p:cNvPr id="10" name="Content Placeholder 9">
            <a:extLst>
              <a:ext uri="{FF2B5EF4-FFF2-40B4-BE49-F238E27FC236}">
                <a16:creationId xmlns:a16="http://schemas.microsoft.com/office/drawing/2014/main" id="{BBF2CA91-1A76-9F97-06FD-194CBB88E50F}"/>
              </a:ext>
            </a:extLst>
          </p:cNvPr>
          <p:cNvSpPr>
            <a:spLocks noGrp="1"/>
          </p:cNvSpPr>
          <p:nvPr>
            <p:ph sz="half" idx="1"/>
          </p:nvPr>
        </p:nvSpPr>
        <p:spPr>
          <a:xfrm>
            <a:off x="457200" y="1417638"/>
            <a:ext cx="3886200" cy="4983162"/>
          </a:xfrm>
        </p:spPr>
        <p:txBody>
          <a:bodyPr>
            <a:normAutofit fontScale="92500" lnSpcReduction="10000"/>
          </a:bodyPr>
          <a:lstStyle/>
          <a:p>
            <a:pPr marL="0" indent="0">
              <a:buNone/>
            </a:pPr>
            <a:r>
              <a:rPr lang="en-US" u="sng" dirty="0">
                <a:latin typeface="Bookman Old Style" panose="02050604050505020204" pitchFamily="18" charset="0"/>
              </a:rPr>
              <a:t>Old F.R. Evid. 104(a)</a:t>
            </a:r>
          </a:p>
          <a:p>
            <a:pPr marL="0" indent="0">
              <a:buNone/>
            </a:pPr>
            <a:r>
              <a:rPr lang="en-US" dirty="0">
                <a:latin typeface="Bookman Old Style" panose="02050604050505020204" pitchFamily="18" charset="0"/>
              </a:rPr>
              <a:t>Preliminary questions concerning the qualification of a person to be a witness, the existence of a privilege, or the admissibility of evidence </a:t>
            </a:r>
            <a:r>
              <a:rPr lang="en-US" i="1" dirty="0">
                <a:latin typeface="Bookman Old Style" panose="02050604050505020204" pitchFamily="18" charset="0"/>
              </a:rPr>
              <a:t>shall be determined by</a:t>
            </a:r>
            <a:r>
              <a:rPr lang="en-US" dirty="0">
                <a:latin typeface="Bookman Old Style" panose="02050604050505020204" pitchFamily="18" charset="0"/>
              </a:rPr>
              <a:t> the court, subject to the provisions of subdivision (b).</a:t>
            </a:r>
          </a:p>
        </p:txBody>
      </p:sp>
      <p:sp>
        <p:nvSpPr>
          <p:cNvPr id="11" name="Content Placeholder 10">
            <a:extLst>
              <a:ext uri="{FF2B5EF4-FFF2-40B4-BE49-F238E27FC236}">
                <a16:creationId xmlns:a16="http://schemas.microsoft.com/office/drawing/2014/main" id="{843683F0-C9D7-690A-F015-E534CF1CFDDE}"/>
              </a:ext>
            </a:extLst>
          </p:cNvPr>
          <p:cNvSpPr>
            <a:spLocks noGrp="1"/>
          </p:cNvSpPr>
          <p:nvPr>
            <p:ph sz="half" idx="2"/>
          </p:nvPr>
        </p:nvSpPr>
        <p:spPr>
          <a:xfrm>
            <a:off x="4572000" y="1417638"/>
            <a:ext cx="4114800" cy="4708525"/>
          </a:xfrm>
        </p:spPr>
        <p:txBody>
          <a:bodyPr>
            <a:normAutofit fontScale="92500" lnSpcReduction="10000"/>
          </a:bodyPr>
          <a:lstStyle/>
          <a:p>
            <a:pPr marL="0" indent="0">
              <a:buNone/>
            </a:pPr>
            <a:r>
              <a:rPr lang="en-US" u="sng" dirty="0">
                <a:latin typeface="Bookman Old Style" panose="02050604050505020204" pitchFamily="18" charset="0"/>
              </a:rPr>
              <a:t>Current rule</a:t>
            </a:r>
          </a:p>
          <a:p>
            <a:pPr marL="0" indent="0">
              <a:buNone/>
            </a:pPr>
            <a:r>
              <a:rPr lang="en-US" i="1" dirty="0">
                <a:latin typeface="Bookman Old Style" panose="02050604050505020204" pitchFamily="18" charset="0"/>
              </a:rPr>
              <a:t>The court must decide</a:t>
            </a:r>
            <a:r>
              <a:rPr lang="en-US" dirty="0">
                <a:latin typeface="Bookman Old Style" panose="02050604050505020204" pitchFamily="18" charset="0"/>
              </a:rPr>
              <a:t> any preliminary question about whether a witness is qualified, a privilege exists, or evidence is admissible.</a:t>
            </a:r>
          </a:p>
        </p:txBody>
      </p:sp>
    </p:spTree>
    <p:extLst>
      <p:ext uri="{BB962C8B-B14F-4D97-AF65-F5344CB8AC3E}">
        <p14:creationId xmlns:p14="http://schemas.microsoft.com/office/powerpoint/2010/main" val="1702395814"/>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xEl>
                                              <p:pRg st="0" end="0"/>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3329626C-9576-ABB6-6954-1CE551CED5F0}"/>
              </a:ext>
            </a:extLst>
          </p:cNvPr>
          <p:cNvSpPr>
            <a:spLocks noGrp="1"/>
          </p:cNvSpPr>
          <p:nvPr>
            <p:ph type="body" idx="1"/>
          </p:nvPr>
        </p:nvSpPr>
        <p:spPr>
          <a:xfrm>
            <a:off x="457200" y="411956"/>
            <a:ext cx="4040188" cy="639762"/>
          </a:xfrm>
        </p:spPr>
        <p:txBody>
          <a:bodyPr/>
          <a:lstStyle/>
          <a:p>
            <a:r>
              <a:rPr lang="en-US" dirty="0">
                <a:latin typeface="Bookman Old Style" panose="02050604050505020204" pitchFamily="18" charset="0"/>
              </a:rPr>
              <a:t>Old Fed. R. Civ. P. 17(b)</a:t>
            </a:r>
          </a:p>
        </p:txBody>
      </p:sp>
      <p:sp>
        <p:nvSpPr>
          <p:cNvPr id="8" name="Content Placeholder 7">
            <a:extLst>
              <a:ext uri="{FF2B5EF4-FFF2-40B4-BE49-F238E27FC236}">
                <a16:creationId xmlns:a16="http://schemas.microsoft.com/office/drawing/2014/main" id="{BF1A8121-CC60-1D61-8028-1019D8621B74}"/>
              </a:ext>
            </a:extLst>
          </p:cNvPr>
          <p:cNvSpPr>
            <a:spLocks noGrp="1"/>
          </p:cNvSpPr>
          <p:nvPr>
            <p:ph sz="half" idx="2"/>
          </p:nvPr>
        </p:nvSpPr>
        <p:spPr>
          <a:xfrm>
            <a:off x="457200" y="1088112"/>
            <a:ext cx="3886200" cy="5038051"/>
          </a:xfrm>
        </p:spPr>
        <p:txBody>
          <a:bodyPr>
            <a:normAutofit fontScale="92500" lnSpcReduction="20000"/>
          </a:bodyPr>
          <a:lstStyle/>
          <a:p>
            <a:pPr marL="0" indent="0">
              <a:buNone/>
            </a:pPr>
            <a:r>
              <a:rPr lang="en-US" dirty="0">
                <a:latin typeface="Bookman Old Style" panose="02050604050505020204" pitchFamily="18" charset="0"/>
              </a:rPr>
              <a:t>(b) Capacity to Sue or Be Sued. The </a:t>
            </a:r>
            <a:r>
              <a:rPr lang="en-US" i="1" dirty="0">
                <a:latin typeface="Bookman Old Style" panose="02050604050505020204" pitchFamily="18" charset="0"/>
              </a:rPr>
              <a:t>capacity</a:t>
            </a:r>
            <a:r>
              <a:rPr lang="en-US" dirty="0">
                <a:latin typeface="Bookman Old Style" panose="02050604050505020204" pitchFamily="18" charset="0"/>
              </a:rPr>
              <a:t> of an individual, other than one acting in a representative capacity, </a:t>
            </a:r>
            <a:r>
              <a:rPr lang="en-US" i="1" dirty="0">
                <a:latin typeface="Bookman Old Style" panose="02050604050505020204" pitchFamily="18" charset="0"/>
              </a:rPr>
              <a:t>to sue or be sued shall be determined </a:t>
            </a:r>
            <a:r>
              <a:rPr lang="en-US" dirty="0">
                <a:latin typeface="Bookman Old Style" panose="02050604050505020204" pitchFamily="18" charset="0"/>
              </a:rPr>
              <a:t>by the law of the individual’s domicile. The </a:t>
            </a:r>
            <a:r>
              <a:rPr lang="en-US" i="1" dirty="0">
                <a:latin typeface="Bookman Old Style" panose="02050604050505020204" pitchFamily="18" charset="0"/>
              </a:rPr>
              <a:t>capacity </a:t>
            </a:r>
            <a:r>
              <a:rPr lang="en-US" dirty="0">
                <a:latin typeface="Bookman Old Style" panose="02050604050505020204" pitchFamily="18" charset="0"/>
              </a:rPr>
              <a:t>of a corporation </a:t>
            </a:r>
            <a:r>
              <a:rPr lang="en-US" i="1" dirty="0">
                <a:latin typeface="Bookman Old Style" panose="02050604050505020204" pitchFamily="18" charset="0"/>
              </a:rPr>
              <a:t>to sue or be sued shall be determined </a:t>
            </a:r>
            <a:r>
              <a:rPr lang="en-US" dirty="0">
                <a:latin typeface="Bookman Old Style" panose="02050604050505020204" pitchFamily="18" charset="0"/>
              </a:rPr>
              <a:t>by the law under which it was organized. In all other cases </a:t>
            </a:r>
            <a:r>
              <a:rPr lang="en-US" i="1" dirty="0">
                <a:latin typeface="Bookman Old Style" panose="02050604050505020204" pitchFamily="18" charset="0"/>
              </a:rPr>
              <a:t>capacity</a:t>
            </a:r>
            <a:r>
              <a:rPr lang="en-US" dirty="0">
                <a:latin typeface="Bookman Old Style" panose="02050604050505020204" pitchFamily="18" charset="0"/>
              </a:rPr>
              <a:t> </a:t>
            </a:r>
            <a:r>
              <a:rPr lang="en-US" i="1" dirty="0">
                <a:latin typeface="Bookman Old Style" panose="02050604050505020204" pitchFamily="18" charset="0"/>
              </a:rPr>
              <a:t>to sue or be sued shall be determined </a:t>
            </a:r>
            <a:r>
              <a:rPr lang="en-US" dirty="0">
                <a:latin typeface="Bookman Old Style" panose="02050604050505020204" pitchFamily="18" charset="0"/>
              </a:rPr>
              <a:t>by the law of the state in which the district court is held, except . . . .</a:t>
            </a:r>
          </a:p>
        </p:txBody>
      </p:sp>
      <p:sp>
        <p:nvSpPr>
          <p:cNvPr id="9" name="Text Placeholder 8">
            <a:extLst>
              <a:ext uri="{FF2B5EF4-FFF2-40B4-BE49-F238E27FC236}">
                <a16:creationId xmlns:a16="http://schemas.microsoft.com/office/drawing/2014/main" id="{1A69C124-F020-AA78-BA80-8A765622BAC0}"/>
              </a:ext>
            </a:extLst>
          </p:cNvPr>
          <p:cNvSpPr>
            <a:spLocks noGrp="1"/>
          </p:cNvSpPr>
          <p:nvPr>
            <p:ph type="body" sz="quarter" idx="3"/>
          </p:nvPr>
        </p:nvSpPr>
        <p:spPr>
          <a:xfrm>
            <a:off x="4645025" y="448350"/>
            <a:ext cx="4041775" cy="639762"/>
          </a:xfrm>
        </p:spPr>
        <p:txBody>
          <a:bodyPr/>
          <a:lstStyle/>
          <a:p>
            <a:r>
              <a:rPr lang="en-US" dirty="0">
                <a:latin typeface="Bookman Old Style" panose="02050604050505020204" pitchFamily="18" charset="0"/>
              </a:rPr>
              <a:t>Current rule</a:t>
            </a:r>
          </a:p>
        </p:txBody>
      </p:sp>
      <p:sp>
        <p:nvSpPr>
          <p:cNvPr id="10" name="Content Placeholder 9">
            <a:extLst>
              <a:ext uri="{FF2B5EF4-FFF2-40B4-BE49-F238E27FC236}">
                <a16:creationId xmlns:a16="http://schemas.microsoft.com/office/drawing/2014/main" id="{409DA63B-1D04-52CA-7368-32BEE7140982}"/>
              </a:ext>
            </a:extLst>
          </p:cNvPr>
          <p:cNvSpPr>
            <a:spLocks noGrp="1"/>
          </p:cNvSpPr>
          <p:nvPr>
            <p:ph sz="quarter" idx="4"/>
          </p:nvPr>
        </p:nvSpPr>
        <p:spPr>
          <a:xfrm>
            <a:off x="4645025" y="1088112"/>
            <a:ext cx="4041775" cy="5038051"/>
          </a:xfrm>
        </p:spPr>
        <p:txBody>
          <a:bodyPr>
            <a:normAutofit fontScale="92500" lnSpcReduction="20000"/>
          </a:bodyPr>
          <a:lstStyle/>
          <a:p>
            <a:pPr marL="0" indent="0">
              <a:buNone/>
            </a:pPr>
            <a:r>
              <a:rPr lang="en-US" dirty="0">
                <a:latin typeface="Bookman Old Style" panose="02050604050505020204" pitchFamily="18" charset="0"/>
              </a:rPr>
              <a:t>(b) Capacity to Sue or Be Sued. </a:t>
            </a:r>
            <a:r>
              <a:rPr lang="en-US" i="1" dirty="0">
                <a:latin typeface="Bookman Old Style" panose="02050604050505020204" pitchFamily="18" charset="0"/>
              </a:rPr>
              <a:t>Capacity to sue or be sued is determined </a:t>
            </a:r>
            <a:r>
              <a:rPr lang="en-US" dirty="0">
                <a:latin typeface="Bookman Old Style" panose="02050604050505020204" pitchFamily="18" charset="0"/>
              </a:rPr>
              <a:t>as follows:</a:t>
            </a:r>
          </a:p>
          <a:p>
            <a:pPr marL="0" indent="0">
              <a:buNone/>
            </a:pPr>
            <a:r>
              <a:rPr lang="en-US" dirty="0">
                <a:latin typeface="Bookman Old Style" panose="02050604050505020204" pitchFamily="18" charset="0"/>
              </a:rPr>
              <a:t>    (1)  for an individual who is not acting in a representative capacity, by the law of the individual’s domicile;</a:t>
            </a:r>
          </a:p>
          <a:p>
            <a:pPr marL="0" indent="0">
              <a:buNone/>
            </a:pPr>
            <a:r>
              <a:rPr lang="en-US" dirty="0">
                <a:latin typeface="Bookman Old Style" panose="02050604050505020204" pitchFamily="18" charset="0"/>
              </a:rPr>
              <a:t>    (2)  for a corporation, by the law under which it was organized; and</a:t>
            </a:r>
          </a:p>
          <a:p>
            <a:pPr marL="0" indent="0">
              <a:buNone/>
            </a:pPr>
            <a:r>
              <a:rPr lang="en-US" dirty="0">
                <a:latin typeface="Bookman Old Style" panose="02050604050505020204" pitchFamily="18" charset="0"/>
              </a:rPr>
              <a:t>    (3)  for all other parties, by the law of the state where the court is located, except . . ..</a:t>
            </a:r>
          </a:p>
        </p:txBody>
      </p:sp>
    </p:spTree>
    <p:extLst>
      <p:ext uri="{BB962C8B-B14F-4D97-AF65-F5344CB8AC3E}">
        <p14:creationId xmlns:p14="http://schemas.microsoft.com/office/powerpoint/2010/main" val="2951483900"/>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F40FE7-F4B7-E04C-96B0-EC2A685BBE38}"/>
              </a:ext>
            </a:extLst>
          </p:cNvPr>
          <p:cNvSpPr>
            <a:spLocks noGrp="1"/>
          </p:cNvSpPr>
          <p:nvPr>
            <p:ph type="title"/>
          </p:nvPr>
        </p:nvSpPr>
        <p:spPr/>
        <p:txBody>
          <a:bodyPr/>
          <a:lstStyle/>
          <a:p>
            <a:r>
              <a:rPr lang="en-US" dirty="0">
                <a:latin typeface="Bookman Old Style" panose="02050604050505020204" pitchFamily="18" charset="0"/>
              </a:rPr>
              <a:t>Eliminate wordiness</a:t>
            </a:r>
          </a:p>
        </p:txBody>
      </p:sp>
      <p:sp>
        <p:nvSpPr>
          <p:cNvPr id="3" name="Content Placeholder 2">
            <a:extLst>
              <a:ext uri="{FF2B5EF4-FFF2-40B4-BE49-F238E27FC236}">
                <a16:creationId xmlns:a16="http://schemas.microsoft.com/office/drawing/2014/main" id="{C26162F6-7F40-86AA-73D7-1566537F8028}"/>
              </a:ext>
            </a:extLst>
          </p:cNvPr>
          <p:cNvSpPr>
            <a:spLocks noGrp="1"/>
          </p:cNvSpPr>
          <p:nvPr>
            <p:ph idx="1"/>
          </p:nvPr>
        </p:nvSpPr>
        <p:spPr/>
        <p:txBody>
          <a:bodyPr>
            <a:normAutofit fontScale="92500" lnSpcReduction="20000"/>
          </a:bodyPr>
          <a:lstStyle/>
          <a:p>
            <a:r>
              <a:rPr lang="en-US" dirty="0">
                <a:latin typeface="Bookman Old Style" panose="02050604050505020204" pitchFamily="18" charset="0"/>
              </a:rPr>
              <a:t>Rule 1.413(1): “in violation of this rule” / “</a:t>
            </a:r>
            <a:r>
              <a:rPr lang="en-US" i="1" dirty="0">
                <a:latin typeface="Bookman Old Style" panose="02050604050505020204" pitchFamily="18" charset="0"/>
              </a:rPr>
              <a:t>violates</a:t>
            </a:r>
            <a:r>
              <a:rPr lang="en-US" dirty="0">
                <a:latin typeface="Bookman Old Style" panose="02050604050505020204" pitchFamily="18" charset="0"/>
              </a:rPr>
              <a:t> this rule”</a:t>
            </a:r>
          </a:p>
          <a:p>
            <a:r>
              <a:rPr lang="en-US" dirty="0">
                <a:latin typeface="Bookman Old Style" panose="02050604050505020204" pitchFamily="18" charset="0"/>
              </a:rPr>
              <a:t>Rule 1.443(1): “before the expiration of the period” / “before the period </a:t>
            </a:r>
            <a:r>
              <a:rPr lang="en-US" i="1" dirty="0">
                <a:latin typeface="Bookman Old Style" panose="02050604050505020204" pitchFamily="18" charset="0"/>
              </a:rPr>
              <a:t>expires</a:t>
            </a:r>
            <a:r>
              <a:rPr lang="en-US" dirty="0">
                <a:latin typeface="Bookman Old Style" panose="02050604050505020204" pitchFamily="18" charset="0"/>
              </a:rPr>
              <a:t>”</a:t>
            </a:r>
          </a:p>
          <a:p>
            <a:r>
              <a:rPr lang="en-US" dirty="0">
                <a:latin typeface="Bookman Old Style" panose="02050604050505020204" pitchFamily="18" charset="0"/>
              </a:rPr>
              <a:t>Rule 1.1702(1)(</a:t>
            </a:r>
            <a:r>
              <a:rPr lang="en-US" i="1" dirty="0">
                <a:latin typeface="Bookman Old Style" panose="02050604050505020204" pitchFamily="18" charset="0"/>
              </a:rPr>
              <a:t>e</a:t>
            </a:r>
            <a:r>
              <a:rPr lang="en-US" dirty="0">
                <a:latin typeface="Bookman Old Style" panose="02050604050505020204" pitchFamily="18" charset="0"/>
              </a:rPr>
              <a:t>)(1): “give testimony at a deposition” / “</a:t>
            </a:r>
            <a:r>
              <a:rPr lang="en-US" i="1" dirty="0">
                <a:latin typeface="Bookman Old Style" panose="02050604050505020204" pitchFamily="18" charset="0"/>
              </a:rPr>
              <a:t>testify</a:t>
            </a:r>
            <a:r>
              <a:rPr lang="en-US" dirty="0">
                <a:latin typeface="Bookman Old Style" panose="02050604050505020204" pitchFamily="18" charset="0"/>
              </a:rPr>
              <a:t> at a deposition”</a:t>
            </a:r>
          </a:p>
          <a:p>
            <a:r>
              <a:rPr lang="en-US" dirty="0">
                <a:latin typeface="Bookman Old Style" panose="02050604050505020204" pitchFamily="18" charset="0"/>
              </a:rPr>
              <a:t>Rule 1.926(1): “at the completion of the jury’s deliberations” / “when the jury </a:t>
            </a:r>
            <a:r>
              <a:rPr lang="en-US" i="1" dirty="0">
                <a:latin typeface="Bookman Old Style" panose="02050604050505020204" pitchFamily="18" charset="0"/>
              </a:rPr>
              <a:t>completes </a:t>
            </a:r>
            <a:r>
              <a:rPr lang="en-US" dirty="0">
                <a:latin typeface="Bookman Old Style" panose="02050604050505020204" pitchFamily="18" charset="0"/>
              </a:rPr>
              <a:t>its deliberations”</a:t>
            </a:r>
          </a:p>
          <a:p>
            <a:r>
              <a:rPr lang="en-US" dirty="0">
                <a:latin typeface="Bookman Old Style" panose="02050604050505020204" pitchFamily="18" charset="0"/>
              </a:rPr>
              <a:t>Rule 1.1010(3): “in the event of an appeal” / “</a:t>
            </a:r>
            <a:r>
              <a:rPr lang="en-US" i="1" dirty="0">
                <a:latin typeface="Bookman Old Style" panose="02050604050505020204" pitchFamily="18" charset="0"/>
              </a:rPr>
              <a:t>after </a:t>
            </a:r>
            <a:r>
              <a:rPr lang="en-US" dirty="0">
                <a:latin typeface="Bookman Old Style" panose="02050604050505020204" pitchFamily="18" charset="0"/>
              </a:rPr>
              <a:t>an appeal”</a:t>
            </a:r>
          </a:p>
        </p:txBody>
      </p:sp>
    </p:spTree>
    <p:extLst>
      <p:ext uri="{BB962C8B-B14F-4D97-AF65-F5344CB8AC3E}">
        <p14:creationId xmlns:p14="http://schemas.microsoft.com/office/powerpoint/2010/main" val="4144448050"/>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525CB-09DA-17FA-5568-889431CF03E2}"/>
              </a:ext>
            </a:extLst>
          </p:cNvPr>
          <p:cNvSpPr>
            <a:spLocks noGrp="1"/>
          </p:cNvSpPr>
          <p:nvPr>
            <p:ph type="title"/>
          </p:nvPr>
        </p:nvSpPr>
        <p:spPr/>
        <p:txBody>
          <a:bodyPr/>
          <a:lstStyle/>
          <a:p>
            <a:r>
              <a:rPr lang="en-US" dirty="0">
                <a:latin typeface="Bookman Old Style" panose="02050604050505020204" pitchFamily="18" charset="0"/>
              </a:rPr>
              <a:t>Conducting our work</a:t>
            </a:r>
          </a:p>
        </p:txBody>
      </p:sp>
      <p:sp>
        <p:nvSpPr>
          <p:cNvPr id="3" name="Content Placeholder 2">
            <a:extLst>
              <a:ext uri="{FF2B5EF4-FFF2-40B4-BE49-F238E27FC236}">
                <a16:creationId xmlns:a16="http://schemas.microsoft.com/office/drawing/2014/main" id="{26DA12ED-C15F-6656-15D6-82C7CC069A6B}"/>
              </a:ext>
            </a:extLst>
          </p:cNvPr>
          <p:cNvSpPr>
            <a:spLocks noGrp="1"/>
          </p:cNvSpPr>
          <p:nvPr>
            <p:ph idx="1"/>
          </p:nvPr>
        </p:nvSpPr>
        <p:spPr/>
        <p:txBody>
          <a:bodyPr>
            <a:normAutofit/>
          </a:bodyPr>
          <a:lstStyle/>
          <a:p>
            <a:r>
              <a:rPr lang="en-US" dirty="0">
                <a:latin typeface="Bookman Old Style" panose="02050604050505020204" pitchFamily="18" charset="0"/>
              </a:rPr>
              <a:t>Assignment to one of three workgroups, each having 9–10 members</a:t>
            </a:r>
          </a:p>
          <a:p>
            <a:pPr lvl="1"/>
            <a:r>
              <a:rPr lang="en-US" dirty="0">
                <a:latin typeface="Bookman Old Style" panose="02050604050505020204" pitchFamily="18" charset="0"/>
              </a:rPr>
              <a:t>Drafting subgroup</a:t>
            </a:r>
          </a:p>
          <a:p>
            <a:r>
              <a:rPr lang="en-US" dirty="0">
                <a:latin typeface="Bookman Old Style" panose="02050604050505020204" pitchFamily="18" charset="0"/>
              </a:rPr>
              <a:t>Workgroups prepare proposed modified rules and forms</a:t>
            </a:r>
          </a:p>
          <a:p>
            <a:r>
              <a:rPr lang="en-US" dirty="0">
                <a:latin typeface="Bookman Old Style" panose="02050604050505020204" pitchFamily="18" charset="0"/>
              </a:rPr>
              <a:t>Full task force will discuss all proposed modified rules and forms</a:t>
            </a:r>
          </a:p>
          <a:p>
            <a:endParaRPr lang="en-US" dirty="0">
              <a:latin typeface="Bookman Old Style" panose="02050604050505020204" pitchFamily="18" charset="0"/>
            </a:endParaRPr>
          </a:p>
        </p:txBody>
      </p:sp>
    </p:spTree>
    <p:extLst>
      <p:ext uri="{BB962C8B-B14F-4D97-AF65-F5344CB8AC3E}">
        <p14:creationId xmlns:p14="http://schemas.microsoft.com/office/powerpoint/2010/main" val="965554098"/>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D0F30-7A77-51C3-CD87-C04BF4A74821}"/>
              </a:ext>
            </a:extLst>
          </p:cNvPr>
          <p:cNvSpPr>
            <a:spLocks noGrp="1"/>
          </p:cNvSpPr>
          <p:nvPr>
            <p:ph type="title"/>
          </p:nvPr>
        </p:nvSpPr>
        <p:spPr/>
        <p:txBody>
          <a:bodyPr/>
          <a:lstStyle/>
          <a:p>
            <a:r>
              <a:rPr lang="en-US" dirty="0">
                <a:latin typeface="Bookman Old Style" panose="02050604050505020204" pitchFamily="18" charset="0"/>
              </a:rPr>
              <a:t>Three workgroups</a:t>
            </a:r>
          </a:p>
        </p:txBody>
      </p:sp>
      <p:sp>
        <p:nvSpPr>
          <p:cNvPr id="3" name="Content Placeholder 2">
            <a:extLst>
              <a:ext uri="{FF2B5EF4-FFF2-40B4-BE49-F238E27FC236}">
                <a16:creationId xmlns:a16="http://schemas.microsoft.com/office/drawing/2014/main" id="{B552E29B-4BDB-41B6-B871-D007379EAFF2}"/>
              </a:ext>
            </a:extLst>
          </p:cNvPr>
          <p:cNvSpPr>
            <a:spLocks noGrp="1"/>
          </p:cNvSpPr>
          <p:nvPr>
            <p:ph idx="1"/>
          </p:nvPr>
        </p:nvSpPr>
        <p:spPr/>
        <p:txBody>
          <a:bodyPr>
            <a:normAutofit fontScale="92500"/>
          </a:bodyPr>
          <a:lstStyle/>
          <a:p>
            <a:pPr marL="571500" indent="-571500">
              <a:buFont typeface="+mj-lt"/>
              <a:buAutoNum type="romanUcPeriod"/>
            </a:pPr>
            <a:r>
              <a:rPr lang="en-US" dirty="0">
                <a:latin typeface="Bookman Old Style" panose="02050604050505020204" pitchFamily="18" charset="0"/>
              </a:rPr>
              <a:t>Pleadings, parties, and motions</a:t>
            </a:r>
          </a:p>
          <a:p>
            <a:pPr marL="400050" lvl="1" indent="0">
              <a:buNone/>
            </a:pPr>
            <a:r>
              <a:rPr lang="en-US" dirty="0">
                <a:latin typeface="Bookman Old Style" panose="02050604050505020204" pitchFamily="18" charset="0"/>
              </a:rPr>
              <a:t>	(Rules 1.101–1.458, 1.801–1.808 (venue))</a:t>
            </a:r>
          </a:p>
          <a:p>
            <a:pPr marL="571500" indent="-571500">
              <a:buFont typeface="+mj-lt"/>
              <a:buAutoNum type="romanUcPeriod"/>
            </a:pPr>
            <a:r>
              <a:rPr lang="en-US" dirty="0">
                <a:latin typeface="Bookman Old Style" panose="02050604050505020204" pitchFamily="18" charset="0"/>
              </a:rPr>
              <a:t>Discovery, disclosures, and depositions</a:t>
            </a:r>
          </a:p>
          <a:p>
            <a:pPr marL="400050" lvl="1" indent="0">
              <a:buNone/>
            </a:pPr>
            <a:r>
              <a:rPr lang="en-US" dirty="0">
                <a:latin typeface="Bookman Old Style" panose="02050604050505020204" pitchFamily="18" charset="0"/>
              </a:rPr>
              <a:t>	(Rules 1.500–1.728, 1.1701–1.1702 	(subpoenas))</a:t>
            </a:r>
          </a:p>
          <a:p>
            <a:pPr marL="571500" indent="-571500">
              <a:buFont typeface="+mj-lt"/>
              <a:buAutoNum type="romanUcPeriod"/>
            </a:pPr>
            <a:r>
              <a:rPr lang="en-US" dirty="0">
                <a:latin typeface="Bookman Old Style" panose="02050604050505020204" pitchFamily="18" charset="0"/>
              </a:rPr>
              <a:t>Trial, judgment, and special proceedings</a:t>
            </a:r>
          </a:p>
          <a:p>
            <a:pPr marL="400050" lvl="1" indent="0">
              <a:buNone/>
            </a:pPr>
            <a:r>
              <a:rPr lang="en-US" dirty="0">
                <a:latin typeface="Bookman Old Style" panose="02050604050505020204" pitchFamily="18" charset="0"/>
              </a:rPr>
              <a:t>	(Rules 1.901–1.1603, 1.1801–1.1807 (rules 	of a general nature))</a:t>
            </a:r>
          </a:p>
        </p:txBody>
      </p:sp>
    </p:spTree>
    <p:extLst>
      <p:ext uri="{BB962C8B-B14F-4D97-AF65-F5344CB8AC3E}">
        <p14:creationId xmlns:p14="http://schemas.microsoft.com/office/powerpoint/2010/main" val="1840244567"/>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CCEE8-EDAA-B32D-E5DD-9BA02A89A043}"/>
              </a:ext>
            </a:extLst>
          </p:cNvPr>
          <p:cNvSpPr>
            <a:spLocks noGrp="1"/>
          </p:cNvSpPr>
          <p:nvPr>
            <p:ph type="title"/>
          </p:nvPr>
        </p:nvSpPr>
        <p:spPr/>
        <p:txBody>
          <a:bodyPr/>
          <a:lstStyle/>
          <a:p>
            <a:r>
              <a:rPr lang="en-US" dirty="0">
                <a:latin typeface="Bookman Old Style" panose="02050604050505020204" pitchFamily="18" charset="0"/>
              </a:rPr>
              <a:t>Beginning the work</a:t>
            </a:r>
          </a:p>
        </p:txBody>
      </p:sp>
      <p:sp>
        <p:nvSpPr>
          <p:cNvPr id="3" name="Content Placeholder 2">
            <a:extLst>
              <a:ext uri="{FF2B5EF4-FFF2-40B4-BE49-F238E27FC236}">
                <a16:creationId xmlns:a16="http://schemas.microsoft.com/office/drawing/2014/main" id="{EA001A49-8549-DACF-8CE1-699EAD86FD63}"/>
              </a:ext>
            </a:extLst>
          </p:cNvPr>
          <p:cNvSpPr>
            <a:spLocks noGrp="1"/>
          </p:cNvSpPr>
          <p:nvPr>
            <p:ph idx="1"/>
          </p:nvPr>
        </p:nvSpPr>
        <p:spPr/>
        <p:txBody>
          <a:bodyPr>
            <a:normAutofit lnSpcReduction="10000"/>
          </a:bodyPr>
          <a:lstStyle/>
          <a:p>
            <a:r>
              <a:rPr lang="en-US" dirty="0">
                <a:latin typeface="Bookman Old Style" panose="02050604050505020204" pitchFamily="18" charset="0"/>
              </a:rPr>
              <a:t>Begin with broad subjects</a:t>
            </a:r>
          </a:p>
          <a:p>
            <a:pPr lvl="1"/>
            <a:r>
              <a:rPr lang="en-US" dirty="0">
                <a:latin typeface="Bookman Old Style" panose="02050604050505020204" pitchFamily="18" charset="0"/>
              </a:rPr>
              <a:t>Cases interpreting rules</a:t>
            </a:r>
          </a:p>
          <a:p>
            <a:pPr lvl="1"/>
            <a:r>
              <a:rPr lang="en-US" dirty="0">
                <a:latin typeface="Bookman Old Style" panose="02050604050505020204" pitchFamily="18" charset="0"/>
              </a:rPr>
              <a:t>Places where IRCP and FRCP are different</a:t>
            </a:r>
          </a:p>
          <a:p>
            <a:pPr lvl="1"/>
            <a:r>
              <a:rPr lang="en-US" dirty="0">
                <a:latin typeface="Bookman Old Style" panose="02050604050505020204" pitchFamily="18" charset="0"/>
              </a:rPr>
              <a:t>Subgroup assignments addressing deficiencies in current rules</a:t>
            </a:r>
          </a:p>
          <a:p>
            <a:r>
              <a:rPr lang="en-US" dirty="0">
                <a:latin typeface="Bookman Old Style" panose="02050604050505020204" pitchFamily="18" charset="0"/>
              </a:rPr>
              <a:t>Rule-by-rule review once the broad subject research is done</a:t>
            </a:r>
          </a:p>
          <a:p>
            <a:r>
              <a:rPr lang="en-US" dirty="0">
                <a:latin typeface="Bookman Old Style" panose="02050604050505020204" pitchFamily="18" charset="0"/>
              </a:rPr>
              <a:t>OneDrive repository for documents, drafts, style guides, contact info, etc.</a:t>
            </a:r>
          </a:p>
          <a:p>
            <a:pPr marL="0" indent="0">
              <a:buNone/>
            </a:pPr>
            <a:endParaRPr lang="en-US" dirty="0">
              <a:latin typeface="Bookman Old Style" panose="02050604050505020204" pitchFamily="18" charset="0"/>
            </a:endParaRPr>
          </a:p>
          <a:p>
            <a:endParaRPr lang="en-US" dirty="0">
              <a:latin typeface="Bookman Old Style" panose="02050604050505020204" pitchFamily="18" charset="0"/>
            </a:endParaRPr>
          </a:p>
        </p:txBody>
      </p:sp>
    </p:spTree>
    <p:extLst>
      <p:ext uri="{BB962C8B-B14F-4D97-AF65-F5344CB8AC3E}">
        <p14:creationId xmlns:p14="http://schemas.microsoft.com/office/powerpoint/2010/main" val="2342658223"/>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50423-0979-8E75-5862-32DFD09F8557}"/>
              </a:ext>
            </a:extLst>
          </p:cNvPr>
          <p:cNvSpPr>
            <a:spLocks noGrp="1"/>
          </p:cNvSpPr>
          <p:nvPr>
            <p:ph type="title"/>
          </p:nvPr>
        </p:nvSpPr>
        <p:spPr/>
        <p:txBody>
          <a:bodyPr/>
          <a:lstStyle/>
          <a:p>
            <a:r>
              <a:rPr lang="en-US" dirty="0">
                <a:latin typeface="Bookman Old Style" panose="02050604050505020204" pitchFamily="18" charset="0"/>
              </a:rPr>
              <a:t>Timeline</a:t>
            </a:r>
          </a:p>
        </p:txBody>
      </p:sp>
      <p:sp>
        <p:nvSpPr>
          <p:cNvPr id="3" name="Content Placeholder 2">
            <a:extLst>
              <a:ext uri="{FF2B5EF4-FFF2-40B4-BE49-F238E27FC236}">
                <a16:creationId xmlns:a16="http://schemas.microsoft.com/office/drawing/2014/main" id="{54DB08E8-2EE1-B5EE-620C-FE35D4499E74}"/>
              </a:ext>
            </a:extLst>
          </p:cNvPr>
          <p:cNvSpPr>
            <a:spLocks noGrp="1"/>
          </p:cNvSpPr>
          <p:nvPr>
            <p:ph idx="1"/>
          </p:nvPr>
        </p:nvSpPr>
        <p:spPr/>
        <p:txBody>
          <a:bodyPr>
            <a:normAutofit fontScale="92500" lnSpcReduction="10000"/>
          </a:bodyPr>
          <a:lstStyle/>
          <a:p>
            <a:r>
              <a:rPr lang="en-US" dirty="0">
                <a:latin typeface="Bookman Old Style" panose="02050604050505020204" pitchFamily="18" charset="0"/>
              </a:rPr>
              <a:t>Monthly workgroup meetings via Zoom</a:t>
            </a:r>
          </a:p>
          <a:p>
            <a:pPr lvl="1"/>
            <a:r>
              <a:rPr lang="en-US" dirty="0">
                <a:latin typeface="Bookman Old Style" panose="02050604050505020204" pitchFamily="18" charset="0"/>
              </a:rPr>
              <a:t>Smaller subgroups may meet between as needed</a:t>
            </a:r>
          </a:p>
          <a:p>
            <a:r>
              <a:rPr lang="en-US" dirty="0">
                <a:latin typeface="Bookman Old Style" panose="02050604050505020204" pitchFamily="18" charset="0"/>
              </a:rPr>
              <a:t>Full task force review of recommendations</a:t>
            </a:r>
          </a:p>
          <a:p>
            <a:r>
              <a:rPr lang="en-US" dirty="0">
                <a:latin typeface="Bookman Old Style" panose="02050604050505020204" pitchFamily="18" charset="0"/>
              </a:rPr>
              <a:t>Proposal to the supreme court</a:t>
            </a:r>
          </a:p>
          <a:p>
            <a:pPr lvl="1"/>
            <a:r>
              <a:rPr lang="en-US" dirty="0">
                <a:latin typeface="Bookman Old Style" panose="02050604050505020204" pitchFamily="18" charset="0"/>
              </a:rPr>
              <a:t>Court may accept or reject in whole or in part</a:t>
            </a:r>
          </a:p>
          <a:p>
            <a:r>
              <a:rPr lang="en-US" dirty="0">
                <a:latin typeface="Bookman Old Style" panose="02050604050505020204" pitchFamily="18" charset="0"/>
              </a:rPr>
              <a:t>Public comments (and responses)</a:t>
            </a:r>
          </a:p>
          <a:p>
            <a:r>
              <a:rPr lang="en-US" dirty="0">
                <a:latin typeface="Bookman Old Style" panose="02050604050505020204" pitchFamily="18" charset="0"/>
              </a:rPr>
              <a:t>Anticipate several years to completion</a:t>
            </a:r>
          </a:p>
          <a:p>
            <a:endParaRPr lang="en-US" dirty="0">
              <a:latin typeface="Bookman Old Style" panose="02050604050505020204" pitchFamily="18" charset="0"/>
            </a:endParaRPr>
          </a:p>
          <a:p>
            <a:endParaRPr lang="en-US" dirty="0">
              <a:latin typeface="Bookman Old Style" panose="02050604050505020204" pitchFamily="18" charset="0"/>
            </a:endParaRPr>
          </a:p>
        </p:txBody>
      </p:sp>
    </p:spTree>
    <p:extLst>
      <p:ext uri="{BB962C8B-B14F-4D97-AF65-F5344CB8AC3E}">
        <p14:creationId xmlns:p14="http://schemas.microsoft.com/office/powerpoint/2010/main" val="1872491280"/>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40381-4737-C52D-B6FB-72E3EA2762BE}"/>
              </a:ext>
            </a:extLst>
          </p:cNvPr>
          <p:cNvSpPr>
            <a:spLocks noGrp="1"/>
          </p:cNvSpPr>
          <p:nvPr>
            <p:ph type="title"/>
          </p:nvPr>
        </p:nvSpPr>
        <p:spPr>
          <a:xfrm>
            <a:off x="457200" y="381000"/>
            <a:ext cx="8229600" cy="838200"/>
          </a:xfrm>
        </p:spPr>
        <p:txBody>
          <a:bodyPr>
            <a:noAutofit/>
          </a:bodyPr>
          <a:lstStyle/>
          <a:p>
            <a:r>
              <a:rPr lang="en-US" sz="3200" dirty="0">
                <a:latin typeface="Bookman Old Style" panose="02050604050505020204" pitchFamily="18" charset="0"/>
              </a:rPr>
              <a:t>The Final Steps: </a:t>
            </a:r>
            <a:br>
              <a:rPr lang="en-US" sz="3200" dirty="0">
                <a:latin typeface="Bookman Old Style" panose="02050604050505020204" pitchFamily="18" charset="0"/>
              </a:rPr>
            </a:br>
            <a:r>
              <a:rPr lang="en-US" sz="3200" dirty="0">
                <a:latin typeface="Bookman Old Style" panose="02050604050505020204" pitchFamily="18" charset="0"/>
              </a:rPr>
              <a:t>Iowa Code § 602.4202</a:t>
            </a:r>
          </a:p>
        </p:txBody>
      </p:sp>
      <p:sp>
        <p:nvSpPr>
          <p:cNvPr id="3" name="Content Placeholder 2">
            <a:extLst>
              <a:ext uri="{FF2B5EF4-FFF2-40B4-BE49-F238E27FC236}">
                <a16:creationId xmlns:a16="http://schemas.microsoft.com/office/drawing/2014/main" id="{AE2EA34F-FFA9-F10D-FE2C-A4A632D6C0AF}"/>
              </a:ext>
            </a:extLst>
          </p:cNvPr>
          <p:cNvSpPr>
            <a:spLocks noGrp="1"/>
          </p:cNvSpPr>
          <p:nvPr>
            <p:ph idx="1"/>
          </p:nvPr>
        </p:nvSpPr>
        <p:spPr>
          <a:xfrm>
            <a:off x="457200" y="1447800"/>
            <a:ext cx="8229600" cy="4678363"/>
          </a:xfrm>
        </p:spPr>
        <p:txBody>
          <a:bodyPr>
            <a:normAutofit fontScale="92500" lnSpcReduction="20000"/>
          </a:bodyPr>
          <a:lstStyle/>
          <a:p>
            <a:r>
              <a:rPr lang="en-US">
                <a:latin typeface="Bookman Old Style" panose="02050604050505020204" pitchFamily="18" charset="0"/>
              </a:rPr>
              <a:t>Court submits to legislative council and to chairs and ranking members of the House and Senate committees on the judiciary</a:t>
            </a:r>
          </a:p>
          <a:p>
            <a:pPr lvl="1"/>
            <a:r>
              <a:rPr lang="en-US">
                <a:latin typeface="Bookman Old Style" panose="02050604050505020204" pitchFamily="18" charset="0"/>
              </a:rPr>
              <a:t>Legislative Services Agency may make recommendations on style and format</a:t>
            </a:r>
          </a:p>
          <a:p>
            <a:r>
              <a:rPr lang="en-US">
                <a:latin typeface="Bookman Old Style" panose="02050604050505020204" pitchFamily="18" charset="0"/>
              </a:rPr>
              <a:t>Rule takes effect 60 days after submission to legislative council unless legislative council delays the effective date</a:t>
            </a:r>
          </a:p>
          <a:p>
            <a:r>
              <a:rPr lang="en-US">
                <a:latin typeface="Bookman Old Style" panose="02050604050505020204" pitchFamily="18" charset="0"/>
              </a:rPr>
              <a:t>The legislature may enact a bill changing any rule or form submitted</a:t>
            </a:r>
            <a:endParaRPr lang="en-US" dirty="0">
              <a:latin typeface="Bookman Old Style" panose="02050604050505020204" pitchFamily="18" charset="0"/>
            </a:endParaRPr>
          </a:p>
        </p:txBody>
      </p:sp>
    </p:spTree>
    <p:extLst>
      <p:ext uri="{BB962C8B-B14F-4D97-AF65-F5344CB8AC3E}">
        <p14:creationId xmlns:p14="http://schemas.microsoft.com/office/powerpoint/2010/main" val="1845972090"/>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1B86F-2A9B-F47C-F9EC-4AABA061C276}"/>
              </a:ext>
            </a:extLst>
          </p:cNvPr>
          <p:cNvSpPr>
            <a:spLocks noGrp="1"/>
          </p:cNvSpPr>
          <p:nvPr>
            <p:ph type="title"/>
          </p:nvPr>
        </p:nvSpPr>
        <p:spPr/>
        <p:txBody>
          <a:bodyPr>
            <a:normAutofit/>
          </a:bodyPr>
          <a:lstStyle/>
          <a:p>
            <a:r>
              <a:rPr lang="en-US" dirty="0">
                <a:latin typeface="Bookman Old Style" panose="02050604050505020204" pitchFamily="18" charset="0"/>
              </a:rPr>
              <a:t>Some Iowa civil rules history</a:t>
            </a:r>
          </a:p>
        </p:txBody>
      </p:sp>
      <p:sp>
        <p:nvSpPr>
          <p:cNvPr id="3" name="Content Placeholder 2">
            <a:extLst>
              <a:ext uri="{FF2B5EF4-FFF2-40B4-BE49-F238E27FC236}">
                <a16:creationId xmlns:a16="http://schemas.microsoft.com/office/drawing/2014/main" id="{4D2EFB60-254D-3861-E51C-781E3277F4F6}"/>
              </a:ext>
            </a:extLst>
          </p:cNvPr>
          <p:cNvSpPr>
            <a:spLocks noGrp="1"/>
          </p:cNvSpPr>
          <p:nvPr>
            <p:ph idx="1"/>
          </p:nvPr>
        </p:nvSpPr>
        <p:spPr/>
        <p:txBody>
          <a:bodyPr>
            <a:normAutofit fontScale="85000" lnSpcReduction="20000"/>
          </a:bodyPr>
          <a:lstStyle/>
          <a:p>
            <a:r>
              <a:rPr lang="en-US" dirty="0">
                <a:latin typeface="Bookman Old Style" panose="02050604050505020204" pitchFamily="18" charset="0"/>
              </a:rPr>
              <a:t>Submitted for public comment November 1941, effective July 1943</a:t>
            </a:r>
          </a:p>
          <a:p>
            <a:pPr lvl="1"/>
            <a:r>
              <a:rPr lang="en-US" dirty="0">
                <a:latin typeface="Bookman Old Style" panose="02050604050505020204" pitchFamily="18" charset="0"/>
              </a:rPr>
              <a:t>Many rules replaced (and took the language of) existing statutes on procedural matters</a:t>
            </a:r>
          </a:p>
          <a:p>
            <a:r>
              <a:rPr lang="en-US" dirty="0">
                <a:latin typeface="Bookman Old Style" panose="02050604050505020204" pitchFamily="18" charset="0"/>
              </a:rPr>
              <a:t>Many subject-specific amendments over the years:</a:t>
            </a:r>
          </a:p>
          <a:p>
            <a:pPr lvl="1"/>
            <a:r>
              <a:rPr lang="en-US" dirty="0">
                <a:latin typeface="Bookman Old Style" panose="02050604050505020204" pitchFamily="18" charset="0"/>
              </a:rPr>
              <a:t>1950s: Adopted discovery rules</a:t>
            </a:r>
          </a:p>
          <a:p>
            <a:pPr lvl="1"/>
            <a:r>
              <a:rPr lang="en-US" dirty="0">
                <a:latin typeface="Bookman Old Style" panose="02050604050505020204" pitchFamily="18" charset="0"/>
              </a:rPr>
              <a:t>1960s: Adopted summary judgment rules</a:t>
            </a:r>
          </a:p>
          <a:p>
            <a:pPr lvl="1"/>
            <a:r>
              <a:rPr lang="en-US" dirty="0">
                <a:latin typeface="Bookman Old Style" panose="02050604050505020204" pitchFamily="18" charset="0"/>
              </a:rPr>
              <a:t>2002: Rules renumbered</a:t>
            </a:r>
          </a:p>
          <a:p>
            <a:pPr lvl="1"/>
            <a:r>
              <a:rPr lang="en-US" dirty="0">
                <a:latin typeface="Bookman Old Style" panose="02050604050505020204" pitchFamily="18" charset="0"/>
              </a:rPr>
              <a:t>2015: Adopted expedited civil action and amended discovery rules</a:t>
            </a:r>
          </a:p>
          <a:p>
            <a:r>
              <a:rPr lang="en-US" dirty="0">
                <a:latin typeface="Bookman Old Style" panose="02050604050505020204" pitchFamily="18" charset="0"/>
              </a:rPr>
              <a:t>No comprehensive review of civil rules</a:t>
            </a:r>
          </a:p>
          <a:p>
            <a:endParaRPr lang="en-US" dirty="0">
              <a:latin typeface="Bookman Old Style" panose="02050604050505020204" pitchFamily="18" charset="0"/>
            </a:endParaRPr>
          </a:p>
        </p:txBody>
      </p:sp>
    </p:spTree>
    <p:extLst>
      <p:ext uri="{BB962C8B-B14F-4D97-AF65-F5344CB8AC3E}">
        <p14:creationId xmlns:p14="http://schemas.microsoft.com/office/powerpoint/2010/main" val="72788767"/>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a:latin typeface="Bookman Old Style" panose="02050604050505020204" pitchFamily="18" charset="0"/>
              </a:rPr>
              <a:t>The End</a:t>
            </a:r>
          </a:p>
        </p:txBody>
      </p:sp>
      <p:pic>
        <p:nvPicPr>
          <p:cNvPr id="6" name="Content Placeholder 5" descr="abbeyroad.jpg"/>
          <p:cNvPicPr>
            <a:picLocks noGrp="1" noChangeAspect="1"/>
          </p:cNvPicPr>
          <p:nvPr>
            <p:ph idx="1"/>
          </p:nvPr>
        </p:nvPicPr>
        <p:blipFill>
          <a:blip r:embed="rId3" cstate="print"/>
          <a:stretch>
            <a:fillRect/>
          </a:stretch>
        </p:blipFill>
        <p:spPr>
          <a:xfrm>
            <a:off x="1870787" y="1143000"/>
            <a:ext cx="5402426" cy="5294376"/>
          </a:xfrm>
        </p:spPr>
      </p:pic>
    </p:spTree>
  </p:cSld>
  <p:clrMapOvr>
    <a:masterClrMapping/>
  </p:clrMapOvr>
  <p:transition>
    <p:cover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C0128BE-CAF7-F80B-9545-65A235A120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9654" y="1143000"/>
            <a:ext cx="7183746" cy="5387809"/>
          </a:xfrm>
          <a:prstGeom prst="rect">
            <a:avLst/>
          </a:prstGeom>
        </p:spPr>
      </p:pic>
      <p:sp>
        <p:nvSpPr>
          <p:cNvPr id="2" name="Title 1">
            <a:extLst>
              <a:ext uri="{FF2B5EF4-FFF2-40B4-BE49-F238E27FC236}">
                <a16:creationId xmlns:a16="http://schemas.microsoft.com/office/drawing/2014/main" id="{0037F13B-69E2-8312-F2AA-69DF37B88364}"/>
              </a:ext>
            </a:extLst>
          </p:cNvPr>
          <p:cNvSpPr>
            <a:spLocks noGrp="1"/>
          </p:cNvSpPr>
          <p:nvPr>
            <p:ph type="title"/>
          </p:nvPr>
        </p:nvSpPr>
        <p:spPr>
          <a:xfrm>
            <a:off x="457200" y="274638"/>
            <a:ext cx="8229600" cy="411162"/>
          </a:xfrm>
        </p:spPr>
        <p:txBody>
          <a:bodyPr>
            <a:normAutofit fontScale="90000"/>
          </a:bodyPr>
          <a:lstStyle/>
          <a:p>
            <a:r>
              <a:rPr lang="en-US" dirty="0"/>
              <a:t>In 1943…</a:t>
            </a:r>
          </a:p>
        </p:txBody>
      </p:sp>
      <p:pic>
        <p:nvPicPr>
          <p:cNvPr id="5" name="Content Placeholder 4">
            <a:extLst>
              <a:ext uri="{FF2B5EF4-FFF2-40B4-BE49-F238E27FC236}">
                <a16:creationId xmlns:a16="http://schemas.microsoft.com/office/drawing/2014/main" id="{B2E3A9C2-641B-FC15-15DB-E1743DC98F73}"/>
              </a:ext>
            </a:extLst>
          </p:cNvPr>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1020401" y="836737"/>
            <a:ext cx="7082251" cy="5700698"/>
          </a:xfrm>
          <a:prstGeom prst="rect">
            <a:avLst/>
          </a:prstGeom>
        </p:spPr>
      </p:pic>
      <p:pic>
        <p:nvPicPr>
          <p:cNvPr id="7" name="Picture 6">
            <a:extLst>
              <a:ext uri="{FF2B5EF4-FFF2-40B4-BE49-F238E27FC236}">
                <a16:creationId xmlns:a16="http://schemas.microsoft.com/office/drawing/2014/main" id="{7E46B34A-61F4-15F2-72FA-311A103220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046346" y="836737"/>
            <a:ext cx="4968992" cy="6045922"/>
          </a:xfrm>
          <a:prstGeom prst="rect">
            <a:avLst/>
          </a:prstGeom>
        </p:spPr>
      </p:pic>
      <p:pic>
        <p:nvPicPr>
          <p:cNvPr id="4" name="Picture 3">
            <a:extLst>
              <a:ext uri="{FF2B5EF4-FFF2-40B4-BE49-F238E27FC236}">
                <a16:creationId xmlns:a16="http://schemas.microsoft.com/office/drawing/2014/main" id="{0D518846-89A3-6376-A0AE-172849F3A1E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0373" y="842476"/>
            <a:ext cx="7785572" cy="5688333"/>
          </a:xfrm>
          <a:prstGeom prst="rect">
            <a:avLst/>
          </a:prstGeom>
        </p:spPr>
      </p:pic>
      <p:pic>
        <p:nvPicPr>
          <p:cNvPr id="8" name="Picture 7">
            <a:extLst>
              <a:ext uri="{FF2B5EF4-FFF2-40B4-BE49-F238E27FC236}">
                <a16:creationId xmlns:a16="http://schemas.microsoft.com/office/drawing/2014/main" id="{8DA8721D-794F-B855-955F-92CB21E1E28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797263" y="27972"/>
            <a:ext cx="5143500" cy="6858000"/>
          </a:xfrm>
          <a:prstGeom prst="rect">
            <a:avLst/>
          </a:prstGeom>
        </p:spPr>
      </p:pic>
    </p:spTree>
    <p:extLst>
      <p:ext uri="{BB962C8B-B14F-4D97-AF65-F5344CB8AC3E}">
        <p14:creationId xmlns:p14="http://schemas.microsoft.com/office/powerpoint/2010/main" val="1926447960"/>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0" presetClass="exit" presetSubtype="0" fill="hold" nodeType="clickEffect">
                                  <p:stCondLst>
                                    <p:cond delay="0"/>
                                  </p:stCondLst>
                                  <p:childTnLst>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500"/>
                                        <p:tgtEl>
                                          <p:spTgt spid="7"/>
                                        </p:tgtEl>
                                      </p:cBhvr>
                                    </p:animEffect>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0" presetClass="exit" presetSubtype="0" fill="hold" nodeType="clickEffect">
                                  <p:stCondLst>
                                    <p:cond delay="0"/>
                                  </p:stCondLst>
                                  <p:childTnLst>
                                    <p:animEffect transition="out" filter="fade">
                                      <p:cBhvr>
                                        <p:cTn id="37" dur="500"/>
                                        <p:tgtEl>
                                          <p:spTgt spid="4"/>
                                        </p:tgtEl>
                                      </p:cBhvr>
                                    </p:animEffect>
                                    <p:set>
                                      <p:cBhvr>
                                        <p:cTn id="38" dur="1" fill="hold">
                                          <p:stCondLst>
                                            <p:cond delay="499"/>
                                          </p:stCondLst>
                                        </p:cTn>
                                        <p:tgtEl>
                                          <p:spTgt spid="4"/>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04272-38CD-42F1-CBEC-6CCA26CA4AC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A8EEBE3-DC55-6374-46B5-1EA3E9D9F7C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14658" y="438337"/>
            <a:ext cx="7314683" cy="5981326"/>
          </a:xfrm>
          <a:prstGeom prst="rect">
            <a:avLst/>
          </a:prstGeom>
        </p:spPr>
      </p:pic>
    </p:spTree>
    <p:extLst>
      <p:ext uri="{BB962C8B-B14F-4D97-AF65-F5344CB8AC3E}">
        <p14:creationId xmlns:p14="http://schemas.microsoft.com/office/powerpoint/2010/main" val="870536174"/>
      </p:ext>
    </p:extLst>
  </p:cSld>
  <p:clrMapOvr>
    <a:masterClrMapping/>
  </p:clrMapOvr>
  <p:transition>
    <p:cover dir="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859A00-D6B1-1CDB-862E-03DDE825A600}"/>
              </a:ext>
            </a:extLst>
          </p:cNvPr>
          <p:cNvSpPr>
            <a:spLocks noGrp="1"/>
          </p:cNvSpPr>
          <p:nvPr>
            <p:ph type="title"/>
          </p:nvPr>
        </p:nvSpPr>
        <p:spPr>
          <a:xfrm>
            <a:off x="457200" y="152400"/>
            <a:ext cx="8229600" cy="685800"/>
          </a:xfrm>
        </p:spPr>
        <p:txBody>
          <a:bodyPr>
            <a:normAutofit fontScale="90000"/>
          </a:bodyPr>
          <a:lstStyle/>
          <a:p>
            <a:r>
              <a:rPr lang="en-US" dirty="0">
                <a:latin typeface="Bookman Old Style" panose="02050604050505020204" pitchFamily="18" charset="0"/>
              </a:rPr>
              <a:t>Members</a:t>
            </a:r>
          </a:p>
        </p:txBody>
      </p:sp>
      <p:sp>
        <p:nvSpPr>
          <p:cNvPr id="3" name="Content Placeholder 2">
            <a:extLst>
              <a:ext uri="{FF2B5EF4-FFF2-40B4-BE49-F238E27FC236}">
                <a16:creationId xmlns:a16="http://schemas.microsoft.com/office/drawing/2014/main" id="{9714543F-6B95-330D-68D8-96B60C91A876}"/>
              </a:ext>
            </a:extLst>
          </p:cNvPr>
          <p:cNvSpPr>
            <a:spLocks noGrp="1"/>
          </p:cNvSpPr>
          <p:nvPr>
            <p:ph sz="half" idx="1"/>
          </p:nvPr>
        </p:nvSpPr>
        <p:spPr>
          <a:xfrm>
            <a:off x="457200" y="838200"/>
            <a:ext cx="4038600" cy="5745162"/>
          </a:xfrm>
        </p:spPr>
        <p:txBody>
          <a:bodyPr>
            <a:noAutofit/>
          </a:bodyPr>
          <a:lstStyle/>
          <a:p>
            <a:pPr marL="0" lvl="0" indent="0">
              <a:buNone/>
            </a:pPr>
            <a:r>
              <a:rPr lang="en-US" sz="1200" dirty="0">
                <a:latin typeface="Bookman Old Style" panose="02050604050505020204" pitchFamily="18" charset="0"/>
              </a:rPr>
              <a:t>- Hon. Matthew McDermott (chair), Justice, Iowa Supreme Court, Des Moines</a:t>
            </a:r>
          </a:p>
          <a:p>
            <a:pPr marL="0" lvl="0" indent="0">
              <a:buNone/>
            </a:pPr>
            <a:r>
              <a:rPr lang="en-US" sz="1200" dirty="0">
                <a:latin typeface="Bookman Old Style" panose="02050604050505020204" pitchFamily="18" charset="0"/>
              </a:rPr>
              <a:t>- Hon. Sharon Greer (co-chair), Judge, Iowa Court of Appeals, Marshalltown</a:t>
            </a:r>
          </a:p>
          <a:p>
            <a:pPr marL="0" lvl="0" indent="0">
              <a:buNone/>
            </a:pPr>
            <a:r>
              <a:rPr lang="en-US" sz="1200" dirty="0">
                <a:latin typeface="Bookman Old Style" panose="02050604050505020204" pitchFamily="18" charset="0"/>
              </a:rPr>
              <a:t>- Hon. Gina Badding (co-chair), Judge, Iowa Court of Appeals, Carroll</a:t>
            </a:r>
          </a:p>
          <a:p>
            <a:pPr marL="0" lvl="0" indent="0">
              <a:buNone/>
            </a:pPr>
            <a:r>
              <a:rPr lang="en-US" sz="1200" dirty="0">
                <a:latin typeface="Bookman Old Style" panose="02050604050505020204" pitchFamily="18" charset="0"/>
              </a:rPr>
              <a:t>- Hon. David Odekirk, Judge, First Judicial District, Waterloo</a:t>
            </a:r>
          </a:p>
          <a:p>
            <a:pPr marL="0" lvl="0" indent="0">
              <a:buNone/>
            </a:pPr>
            <a:r>
              <a:rPr lang="en-US" sz="1200" dirty="0">
                <a:latin typeface="Bookman Old Style" panose="02050604050505020204" pitchFamily="18" charset="0"/>
              </a:rPr>
              <a:t>- Hon. Bethany Currie, Judge, Second Judicial District, Marshalltown</a:t>
            </a:r>
          </a:p>
          <a:p>
            <a:pPr marL="0" lvl="0" indent="0">
              <a:buNone/>
            </a:pPr>
            <a:r>
              <a:rPr lang="en-US" sz="1200" dirty="0">
                <a:latin typeface="Bookman Old Style" panose="02050604050505020204" pitchFamily="18" charset="0"/>
              </a:rPr>
              <a:t>- Hon. Dick Davidson, Judge, Fourth Judicial District, Clarinda</a:t>
            </a:r>
          </a:p>
          <a:p>
            <a:pPr marL="0" lvl="0" indent="0">
              <a:buNone/>
            </a:pPr>
            <a:r>
              <a:rPr lang="en-US" sz="1200" dirty="0">
                <a:latin typeface="Bookman Old Style" panose="02050604050505020204" pitchFamily="18" charset="0"/>
              </a:rPr>
              <a:t>- Hon. Anuradha Vaitheswaran, ret., Iowa Court of Appeals, Des Moines</a:t>
            </a:r>
          </a:p>
          <a:p>
            <a:pPr marL="0" lvl="0" indent="0">
              <a:buNone/>
            </a:pPr>
            <a:r>
              <a:rPr lang="en-US" sz="1200" dirty="0">
                <a:latin typeface="Bookman Old Style" panose="02050604050505020204" pitchFamily="18" charset="0"/>
              </a:rPr>
              <a:t>- Anne Sheeley, Clerk of Court, Fifth Judicial District, Des Moines</a:t>
            </a:r>
          </a:p>
          <a:p>
            <a:pPr marL="0" lvl="0" indent="0">
              <a:buNone/>
            </a:pPr>
            <a:r>
              <a:rPr lang="en-US" sz="1200" dirty="0">
                <a:latin typeface="Bookman Old Style" panose="02050604050505020204" pitchFamily="18" charset="0"/>
              </a:rPr>
              <a:t>- Mandy Schilb, Clerk of Court, Eighth Judicial District, Batavia</a:t>
            </a:r>
          </a:p>
          <a:p>
            <a:pPr marL="0" lvl="0" indent="0">
              <a:buNone/>
            </a:pPr>
            <a:r>
              <a:rPr lang="en-US" sz="1200" dirty="0">
                <a:latin typeface="Bookman Old Style" panose="02050604050505020204" pitchFamily="18" charset="0"/>
              </a:rPr>
              <a:t>- Anthony Gaughan, Professor, Drake Law School, Des Moines</a:t>
            </a:r>
          </a:p>
          <a:p>
            <a:pPr marL="0" lvl="0" indent="0">
              <a:buNone/>
            </a:pPr>
            <a:r>
              <a:rPr lang="en-US" sz="1200" dirty="0">
                <a:latin typeface="Bookman Old Style" panose="02050604050505020204" pitchFamily="18" charset="0"/>
              </a:rPr>
              <a:t>- Jason Rantanen, Professor, University of Iowa College of Law, Iowa City</a:t>
            </a:r>
          </a:p>
          <a:p>
            <a:pPr marL="0" lvl="0" indent="0">
              <a:buNone/>
            </a:pPr>
            <a:r>
              <a:rPr lang="en-US" sz="1200" dirty="0">
                <a:latin typeface="Bookman Old Style" panose="02050604050505020204" pitchFamily="18" charset="0"/>
              </a:rPr>
              <a:t>- Kim Baer, Private Practice Attorney, Des Moines</a:t>
            </a:r>
          </a:p>
          <a:p>
            <a:pPr marL="0" lvl="0" indent="0">
              <a:buNone/>
            </a:pPr>
            <a:r>
              <a:rPr lang="en-US" sz="1200" dirty="0">
                <a:latin typeface="Bookman Old Style" panose="02050604050505020204" pitchFamily="18" charset="0"/>
              </a:rPr>
              <a:t>- Tim Bottaro, Private Practice Attorney, Sioux City</a:t>
            </a:r>
          </a:p>
          <a:p>
            <a:pPr marL="0" indent="0">
              <a:buNone/>
            </a:pPr>
            <a:r>
              <a:rPr lang="en-US" sz="1200" dirty="0">
                <a:latin typeface="Bookman Old Style" panose="02050604050505020204" pitchFamily="18" charset="0"/>
              </a:rPr>
              <a:t>- Steve Drahozal, Assistant State Public Defender, Dubuque</a:t>
            </a:r>
          </a:p>
          <a:p>
            <a:pPr marL="0" indent="0">
              <a:buNone/>
            </a:pPr>
            <a:r>
              <a:rPr lang="en-US" sz="1200" dirty="0">
                <a:latin typeface="Bookman Old Style" panose="02050604050505020204" pitchFamily="18" charset="0"/>
              </a:rPr>
              <a:t>- Marc Elcock, Private Practice Attorney, Osceola</a:t>
            </a:r>
          </a:p>
          <a:p>
            <a:pPr marL="0" indent="0">
              <a:buNone/>
            </a:pPr>
            <a:endParaRPr lang="en-US" sz="1200" dirty="0">
              <a:latin typeface="Bookman Old Style" panose="02050604050505020204" pitchFamily="18" charset="0"/>
            </a:endParaRPr>
          </a:p>
          <a:p>
            <a:pPr marL="0" lvl="0" indent="0">
              <a:buNone/>
            </a:pPr>
            <a:endParaRPr lang="en-US" sz="1200" dirty="0">
              <a:latin typeface="Bookman Old Style" panose="02050604050505020204" pitchFamily="18" charset="0"/>
            </a:endParaRPr>
          </a:p>
        </p:txBody>
      </p:sp>
      <p:sp>
        <p:nvSpPr>
          <p:cNvPr id="4" name="Content Placeholder 3">
            <a:extLst>
              <a:ext uri="{FF2B5EF4-FFF2-40B4-BE49-F238E27FC236}">
                <a16:creationId xmlns:a16="http://schemas.microsoft.com/office/drawing/2014/main" id="{4F0355BC-56C1-D12A-590E-D3A6DED6ED30}"/>
              </a:ext>
            </a:extLst>
          </p:cNvPr>
          <p:cNvSpPr>
            <a:spLocks noGrp="1"/>
          </p:cNvSpPr>
          <p:nvPr>
            <p:ph sz="half" idx="2"/>
          </p:nvPr>
        </p:nvSpPr>
        <p:spPr>
          <a:xfrm>
            <a:off x="4648200" y="838200"/>
            <a:ext cx="4038600" cy="5287963"/>
          </a:xfrm>
        </p:spPr>
        <p:txBody>
          <a:bodyPr>
            <a:noAutofit/>
          </a:bodyPr>
          <a:lstStyle/>
          <a:p>
            <a:pPr marL="0" lvl="0" indent="0">
              <a:buNone/>
            </a:pPr>
            <a:r>
              <a:rPr lang="en-US" sz="1200" dirty="0">
                <a:latin typeface="Bookman Old Style" panose="02050604050505020204" pitchFamily="18" charset="0"/>
              </a:rPr>
              <a:t>- Katie Foley, Private Practice Attorney, Des Moines</a:t>
            </a:r>
          </a:p>
          <a:p>
            <a:pPr marL="0" lvl="0" indent="0">
              <a:buNone/>
            </a:pPr>
            <a:r>
              <a:rPr lang="en-US" sz="1200" dirty="0">
                <a:latin typeface="Bookman Old Style" panose="02050604050505020204" pitchFamily="18" charset="0"/>
              </a:rPr>
              <a:t>- Carin Forbes, Assistant Attorney General, Des Moines</a:t>
            </a:r>
          </a:p>
          <a:p>
            <a:pPr marL="0" lvl="0" indent="0">
              <a:buNone/>
            </a:pPr>
            <a:r>
              <a:rPr lang="en-US" sz="1200" dirty="0">
                <a:latin typeface="Bookman Old Style" panose="02050604050505020204" pitchFamily="18" charset="0"/>
              </a:rPr>
              <a:t>- Katie Graham, Private Practice Attorney, Des Moines</a:t>
            </a:r>
          </a:p>
          <a:p>
            <a:pPr marL="0" lvl="0" indent="0">
              <a:buNone/>
            </a:pPr>
            <a:r>
              <a:rPr lang="en-US" sz="1200" dirty="0">
                <a:latin typeface="Bookman Old Style" panose="02050604050505020204" pitchFamily="18" charset="0"/>
              </a:rPr>
              <a:t>- John Gray, Private Practice Attorney, Sioux City</a:t>
            </a:r>
          </a:p>
          <a:p>
            <a:pPr marL="0" lvl="0" indent="0">
              <a:buNone/>
            </a:pPr>
            <a:r>
              <a:rPr lang="en-US" sz="1200" dirty="0">
                <a:latin typeface="Bookman Old Style" panose="02050604050505020204" pitchFamily="18" charset="0"/>
              </a:rPr>
              <a:t>- Susan Hess, Private Practice Attorney, Dubuque</a:t>
            </a:r>
          </a:p>
          <a:p>
            <a:pPr marL="0" lvl="0" indent="0">
              <a:buNone/>
            </a:pPr>
            <a:r>
              <a:rPr lang="en-US" sz="1200" dirty="0">
                <a:latin typeface="Bookman Old Style" panose="02050604050505020204" pitchFamily="18" charset="0"/>
              </a:rPr>
              <a:t>- Daniel Johnston, Assistant Attorney General, Ames</a:t>
            </a:r>
          </a:p>
          <a:p>
            <a:pPr marL="0" lvl="0" indent="0">
              <a:buNone/>
            </a:pPr>
            <a:r>
              <a:rPr lang="en-US" sz="1200" dirty="0">
                <a:latin typeface="Bookman Old Style" panose="02050604050505020204" pitchFamily="18" charset="0"/>
              </a:rPr>
              <a:t>- Todd Lantz, Private Practice Attorney, Des Moines</a:t>
            </a:r>
          </a:p>
          <a:p>
            <a:pPr marL="0" lvl="0" indent="0">
              <a:buNone/>
            </a:pPr>
            <a:r>
              <a:rPr lang="en-US" sz="1200" dirty="0">
                <a:latin typeface="Bookman Old Style" panose="02050604050505020204" pitchFamily="18" charset="0"/>
              </a:rPr>
              <a:t>- Rob Livingston, Private Practice Attorney, Council Bluffs</a:t>
            </a:r>
          </a:p>
          <a:p>
            <a:pPr marL="0" lvl="0" indent="0">
              <a:buNone/>
            </a:pPr>
            <a:r>
              <a:rPr lang="en-US" sz="1200" dirty="0">
                <a:latin typeface="Bookman Old Style" panose="02050604050505020204" pitchFamily="18" charset="0"/>
              </a:rPr>
              <a:t>- Christine Luzzie, Litigation Director Emeritus, Iowa Legal Aid, Iowa City</a:t>
            </a:r>
          </a:p>
          <a:p>
            <a:pPr marL="0" lvl="0" indent="0">
              <a:buNone/>
            </a:pPr>
            <a:r>
              <a:rPr lang="en-US" sz="1200" dirty="0">
                <a:latin typeface="Bookman Old Style" panose="02050604050505020204" pitchFamily="18" charset="0"/>
              </a:rPr>
              <a:t>- Kellie Paschke, Private Practice Attorney, West Des Moines</a:t>
            </a:r>
          </a:p>
          <a:p>
            <a:pPr marL="0" lvl="0" indent="0">
              <a:buNone/>
            </a:pPr>
            <a:r>
              <a:rPr lang="en-US" sz="1200" dirty="0">
                <a:latin typeface="Bookman Old Style" panose="02050604050505020204" pitchFamily="18" charset="0"/>
              </a:rPr>
              <a:t>- Matt Preston, Private Practice Attorney, Cedar Rapids</a:t>
            </a:r>
          </a:p>
          <a:p>
            <a:pPr marL="0" lvl="0" indent="0">
              <a:buNone/>
            </a:pPr>
            <a:r>
              <a:rPr lang="en-US" sz="1200" dirty="0">
                <a:latin typeface="Bookman Old Style" panose="02050604050505020204" pitchFamily="18" charset="0"/>
              </a:rPr>
              <a:t>- Tim </a:t>
            </a:r>
            <a:r>
              <a:rPr lang="en-US" sz="1200" dirty="0" err="1">
                <a:latin typeface="Bookman Old Style" panose="02050604050505020204" pitchFamily="18" charset="0"/>
              </a:rPr>
              <a:t>Semelroth</a:t>
            </a:r>
            <a:r>
              <a:rPr lang="en-US" sz="1200" dirty="0">
                <a:latin typeface="Bookman Old Style" panose="02050604050505020204" pitchFamily="18" charset="0"/>
              </a:rPr>
              <a:t>, Private Practice Attorney, Cedar Rapids</a:t>
            </a:r>
          </a:p>
          <a:p>
            <a:pPr marL="0" lvl="0" indent="0">
              <a:buNone/>
            </a:pPr>
            <a:r>
              <a:rPr lang="en-US" sz="1200" dirty="0">
                <a:latin typeface="Bookman Old Style" panose="02050604050505020204" pitchFamily="18" charset="0"/>
              </a:rPr>
              <a:t>- Martha Shaff, Private Practice Attorney, Davenport</a:t>
            </a:r>
          </a:p>
          <a:p>
            <a:pPr marL="0" lvl="0" indent="0">
              <a:buNone/>
            </a:pPr>
            <a:r>
              <a:rPr lang="en-US" sz="1200" dirty="0">
                <a:latin typeface="Bookman Old Style" panose="02050604050505020204" pitchFamily="18" charset="0"/>
              </a:rPr>
              <a:t>- Anjie Shutts, Private Practice Attorney, Des Moines</a:t>
            </a:r>
          </a:p>
          <a:p>
            <a:pPr marL="0" lvl="0" indent="0">
              <a:buNone/>
            </a:pPr>
            <a:r>
              <a:rPr lang="en-US" sz="1200" dirty="0">
                <a:latin typeface="Bookman Old Style" panose="02050604050505020204" pitchFamily="18" charset="0"/>
              </a:rPr>
              <a:t>- Eashaan Vajpeyi, Private Practice Attorney, Waterloo</a:t>
            </a:r>
          </a:p>
          <a:p>
            <a:pPr marL="0" lvl="0" indent="0">
              <a:buNone/>
            </a:pPr>
            <a:r>
              <a:rPr lang="en-US" sz="1200" dirty="0">
                <a:latin typeface="Bookman Old Style" panose="02050604050505020204" pitchFamily="18" charset="0"/>
              </a:rPr>
              <a:t>- Janece Valentine, Private Practice Attorney, Fort Dodge </a:t>
            </a:r>
          </a:p>
          <a:p>
            <a:endParaRPr lang="en-US" sz="1200" dirty="0">
              <a:latin typeface="Bookman Old Style" panose="02050604050505020204" pitchFamily="18" charset="0"/>
            </a:endParaRPr>
          </a:p>
        </p:txBody>
      </p:sp>
    </p:spTree>
    <p:extLst>
      <p:ext uri="{BB962C8B-B14F-4D97-AF65-F5344CB8AC3E}">
        <p14:creationId xmlns:p14="http://schemas.microsoft.com/office/powerpoint/2010/main" val="1762581626"/>
      </p:ext>
    </p:extLst>
  </p:cSld>
  <p:clrMapOvr>
    <a:masterClrMapping/>
  </p:clrMapOvr>
  <p:transition>
    <p:cover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BDE0F-6FC8-45AF-6DA5-2571467571B9}"/>
              </a:ext>
            </a:extLst>
          </p:cNvPr>
          <p:cNvSpPr>
            <a:spLocks noGrp="1"/>
          </p:cNvSpPr>
          <p:nvPr>
            <p:ph type="title"/>
          </p:nvPr>
        </p:nvSpPr>
        <p:spPr/>
        <p:txBody>
          <a:bodyPr/>
          <a:lstStyle/>
          <a:p>
            <a:r>
              <a:rPr lang="en-US" dirty="0">
                <a:latin typeface="Bookman Old Style" panose="02050604050505020204" pitchFamily="18" charset="0"/>
              </a:rPr>
              <a:t>Mission</a:t>
            </a:r>
          </a:p>
        </p:txBody>
      </p:sp>
      <p:sp>
        <p:nvSpPr>
          <p:cNvPr id="3" name="Content Placeholder 2">
            <a:extLst>
              <a:ext uri="{FF2B5EF4-FFF2-40B4-BE49-F238E27FC236}">
                <a16:creationId xmlns:a16="http://schemas.microsoft.com/office/drawing/2014/main" id="{9CD66266-8B3D-3A53-75B7-E0154DA4365B}"/>
              </a:ext>
            </a:extLst>
          </p:cNvPr>
          <p:cNvSpPr>
            <a:spLocks noGrp="1"/>
          </p:cNvSpPr>
          <p:nvPr>
            <p:ph idx="1"/>
          </p:nvPr>
        </p:nvSpPr>
        <p:spPr>
          <a:xfrm>
            <a:off x="457200" y="1417638"/>
            <a:ext cx="8229600" cy="4708525"/>
          </a:xfrm>
        </p:spPr>
        <p:txBody>
          <a:bodyPr>
            <a:normAutofit lnSpcReduction="10000"/>
          </a:bodyPr>
          <a:lstStyle/>
          <a:p>
            <a:pPr marL="0" indent="0">
              <a:buNone/>
            </a:pPr>
            <a:r>
              <a:rPr lang="en-US" dirty="0">
                <a:latin typeface="Bookman Old Style" panose="02050604050505020204" pitchFamily="18" charset="0"/>
              </a:rPr>
              <a:t>To conduct a comprehensive review of the Iowa Rules of Civil Procedure to ensure that the rules as revised</a:t>
            </a:r>
          </a:p>
          <a:p>
            <a:pPr lvl="1">
              <a:buFont typeface="Arial" panose="020B0604020202020204" pitchFamily="34" charset="0"/>
              <a:buChar char="•"/>
            </a:pPr>
            <a:r>
              <a:rPr lang="en-US" dirty="0">
                <a:latin typeface="Bookman Old Style" panose="02050604050505020204" pitchFamily="18" charset="0"/>
              </a:rPr>
              <a:t>promote greater procedural efficiency and fairness</a:t>
            </a:r>
          </a:p>
          <a:p>
            <a:pPr lvl="1">
              <a:buFont typeface="Arial" panose="020B0604020202020204" pitchFamily="34" charset="0"/>
              <a:buChar char="•"/>
            </a:pPr>
            <a:r>
              <a:rPr lang="en-US" dirty="0">
                <a:latin typeface="Bookman Old Style" panose="02050604050505020204" pitchFamily="18" charset="0"/>
              </a:rPr>
              <a:t>are easier to read and understand</a:t>
            </a:r>
          </a:p>
          <a:p>
            <a:pPr lvl="1">
              <a:buFont typeface="Arial" panose="020B0604020202020204" pitchFamily="34" charset="0"/>
              <a:buChar char="•"/>
            </a:pPr>
            <a:r>
              <a:rPr lang="en-US" dirty="0">
                <a:latin typeface="Bookman Old Style" panose="02050604050505020204" pitchFamily="18" charset="0"/>
              </a:rPr>
              <a:t>reflect judicial interpretations and current practice</a:t>
            </a:r>
          </a:p>
          <a:p>
            <a:pPr lvl="1">
              <a:buFont typeface="Arial" panose="020B0604020202020204" pitchFamily="34" charset="0"/>
              <a:buChar char="•"/>
            </a:pPr>
            <a:r>
              <a:rPr lang="en-US" dirty="0">
                <a:latin typeface="Bookman Old Style" panose="02050604050505020204" pitchFamily="18" charset="0"/>
              </a:rPr>
              <a:t>incorporate modern technologies</a:t>
            </a:r>
          </a:p>
          <a:p>
            <a:pPr lvl="1">
              <a:buFont typeface="Arial" panose="020B0604020202020204" pitchFamily="34" charset="0"/>
              <a:buChar char="•"/>
            </a:pPr>
            <a:r>
              <a:rPr lang="en-US" dirty="0">
                <a:latin typeface="Bookman Old Style" panose="02050604050505020204" pitchFamily="18" charset="0"/>
              </a:rPr>
              <a:t>remain substantively neutral</a:t>
            </a:r>
          </a:p>
          <a:p>
            <a:pPr lvl="1"/>
            <a:endParaRPr lang="en-US" dirty="0">
              <a:latin typeface="Bookman Old Style" panose="02050604050505020204" pitchFamily="18" charset="0"/>
            </a:endParaRPr>
          </a:p>
        </p:txBody>
      </p:sp>
    </p:spTree>
    <p:extLst>
      <p:ext uri="{BB962C8B-B14F-4D97-AF65-F5344CB8AC3E}">
        <p14:creationId xmlns:p14="http://schemas.microsoft.com/office/powerpoint/2010/main" val="2768559109"/>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4744D-D8BE-6F3B-DCB2-F7EE82DEF252}"/>
              </a:ext>
            </a:extLst>
          </p:cNvPr>
          <p:cNvSpPr>
            <a:spLocks noGrp="1"/>
          </p:cNvSpPr>
          <p:nvPr>
            <p:ph type="title"/>
          </p:nvPr>
        </p:nvSpPr>
        <p:spPr>
          <a:xfrm>
            <a:off x="457200" y="274638"/>
            <a:ext cx="8229600" cy="563562"/>
          </a:xfrm>
        </p:spPr>
        <p:txBody>
          <a:bodyPr>
            <a:normAutofit fontScale="90000"/>
          </a:bodyPr>
          <a:lstStyle/>
          <a:p>
            <a:r>
              <a:rPr lang="en-US" dirty="0"/>
              <a:t>The “target audience” question</a:t>
            </a:r>
          </a:p>
        </p:txBody>
      </p:sp>
      <p:pic>
        <p:nvPicPr>
          <p:cNvPr id="5" name="Content Placeholder 4">
            <a:extLst>
              <a:ext uri="{FF2B5EF4-FFF2-40B4-BE49-F238E27FC236}">
                <a16:creationId xmlns:a16="http://schemas.microsoft.com/office/drawing/2014/main" id="{DA55CAFC-C0E6-605D-15CC-05C33B929BA6}"/>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4501" y="914400"/>
            <a:ext cx="8834997" cy="5500499"/>
          </a:xfrm>
          <a:prstGeom prst="rect">
            <a:avLst/>
          </a:prstGeom>
        </p:spPr>
      </p:pic>
    </p:spTree>
    <p:extLst>
      <p:ext uri="{BB962C8B-B14F-4D97-AF65-F5344CB8AC3E}">
        <p14:creationId xmlns:p14="http://schemas.microsoft.com/office/powerpoint/2010/main" val="2724888803"/>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4A750-5C2C-2DCB-EF94-1E921AC3CA8C}"/>
              </a:ext>
            </a:extLst>
          </p:cNvPr>
          <p:cNvSpPr>
            <a:spLocks noGrp="1"/>
          </p:cNvSpPr>
          <p:nvPr>
            <p:ph type="title"/>
          </p:nvPr>
        </p:nvSpPr>
        <p:spPr>
          <a:xfrm>
            <a:off x="467139" y="381000"/>
            <a:ext cx="8229600" cy="2057400"/>
          </a:xfrm>
        </p:spPr>
        <p:txBody>
          <a:bodyPr>
            <a:noAutofit/>
          </a:bodyPr>
          <a:lstStyle/>
          <a:p>
            <a:pPr algn="l"/>
            <a:r>
              <a:rPr lang="en-US" sz="2600" b="1" dirty="0">
                <a:effectLst/>
                <a:latin typeface="Bookman Old Style" panose="02050604050505020204" pitchFamily="18" charset="0"/>
                <a:ea typeface="Calibri" panose="020F0502020204030204" pitchFamily="34" charset="0"/>
                <a:cs typeface="Times New Roman" panose="02020603050405020304" pitchFamily="18" charset="0"/>
              </a:rPr>
              <a:t>Rule 1.206: Injury or death of a minor.</a:t>
            </a:r>
            <a:r>
              <a:rPr lang="en-US" sz="2600" dirty="0">
                <a:effectLst/>
                <a:latin typeface="Bookman Old Style" panose="02050604050505020204" pitchFamily="18" charset="0"/>
                <a:ea typeface="Calibri" panose="020F0502020204030204" pitchFamily="34" charset="0"/>
                <a:cs typeface="Times New Roman" panose="02020603050405020304" pitchFamily="18" charset="0"/>
              </a:rPr>
              <a:t> </a:t>
            </a:r>
            <a:br>
              <a:rPr lang="en-US" sz="2600" dirty="0">
                <a:effectLst/>
                <a:latin typeface="Bookman Old Style" panose="02050604050505020204" pitchFamily="18" charset="0"/>
                <a:ea typeface="Calibri" panose="020F0502020204030204" pitchFamily="34" charset="0"/>
                <a:cs typeface="Times New Roman" panose="02020603050405020304" pitchFamily="18" charset="0"/>
              </a:rPr>
            </a:br>
            <a:r>
              <a:rPr lang="en-US" sz="2600" dirty="0">
                <a:effectLst/>
                <a:latin typeface="Bookman Old Style" panose="02050604050505020204" pitchFamily="18" charset="0"/>
                <a:ea typeface="Calibri" panose="020F0502020204030204" pitchFamily="34" charset="0"/>
                <a:cs typeface="Times New Roman" panose="02020603050405020304" pitchFamily="18" charset="0"/>
              </a:rPr>
              <a:t>A parent, or the parents, may sue for the expense and actual loss of services, companionship and society resulting from injury to or death of a minor child.</a:t>
            </a:r>
            <a:endParaRPr lang="en-US" sz="2600" dirty="0">
              <a:latin typeface="Bookman Old Style" panose="02050604050505020204" pitchFamily="18" charset="0"/>
            </a:endParaRPr>
          </a:p>
        </p:txBody>
      </p:sp>
      <p:sp>
        <p:nvSpPr>
          <p:cNvPr id="3" name="Content Placeholder 2">
            <a:extLst>
              <a:ext uri="{FF2B5EF4-FFF2-40B4-BE49-F238E27FC236}">
                <a16:creationId xmlns:a16="http://schemas.microsoft.com/office/drawing/2014/main" id="{71A121FA-96D7-0F54-C371-2346CC87D10F}"/>
              </a:ext>
            </a:extLst>
          </p:cNvPr>
          <p:cNvSpPr>
            <a:spLocks noGrp="1"/>
          </p:cNvSpPr>
          <p:nvPr>
            <p:ph idx="1"/>
          </p:nvPr>
        </p:nvSpPr>
        <p:spPr>
          <a:xfrm>
            <a:off x="457200" y="2819400"/>
            <a:ext cx="8229600" cy="3657600"/>
          </a:xfrm>
        </p:spPr>
        <p:txBody>
          <a:bodyPr>
            <a:normAutofit fontScale="92500" lnSpcReduction="20000"/>
          </a:bodyPr>
          <a:lstStyle/>
          <a:p>
            <a:pPr marL="0" indent="0">
              <a:lnSpc>
                <a:spcPct val="107000"/>
              </a:lnSpc>
              <a:spcBef>
                <a:spcPts val="0"/>
              </a:spcBef>
              <a:spcAft>
                <a:spcPts val="800"/>
              </a:spcAft>
              <a:buNone/>
            </a:pPr>
            <a:r>
              <a:rPr lang="en-US" sz="2800" dirty="0">
                <a:effectLst/>
                <a:latin typeface="Bookman Old Style" panose="02050604050505020204" pitchFamily="18" charset="0"/>
                <a:ea typeface="Calibri" panose="020F0502020204030204" pitchFamily="34" charset="0"/>
                <a:cs typeface="Times New Roman" panose="02020603050405020304" pitchFamily="18" charset="0"/>
              </a:rPr>
              <a:t>But Iowa Code </a:t>
            </a:r>
            <a:r>
              <a:rPr lang="en-US" dirty="0"/>
              <a:t>§</a:t>
            </a:r>
            <a:r>
              <a:rPr lang="en-US" sz="2800" dirty="0">
                <a:effectLst/>
                <a:latin typeface="Bookman Old Style" panose="02050604050505020204" pitchFamily="18" charset="0"/>
                <a:ea typeface="Calibri" panose="020F0502020204030204" pitchFamily="34" charset="0"/>
                <a:cs typeface="Times New Roman" panose="02020603050405020304" pitchFamily="18" charset="0"/>
              </a:rPr>
              <a:t> 613.15A already says this—almost verbatim:</a:t>
            </a:r>
          </a:p>
          <a:p>
            <a:pPr marL="0" indent="0">
              <a:lnSpc>
                <a:spcPct val="107000"/>
              </a:lnSpc>
              <a:spcBef>
                <a:spcPts val="0"/>
              </a:spcBef>
              <a:spcAft>
                <a:spcPts val="800"/>
              </a:spcAft>
              <a:buNone/>
            </a:pPr>
            <a:endParaRPr lang="en-US" sz="2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2800" dirty="0">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2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endParaRPr lang="en-US" sz="2800" dirty="0">
              <a:effectLst/>
              <a:latin typeface="Bookman Old Style" panose="020506040505050202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en-US" sz="2800" dirty="0">
                <a:effectLst/>
                <a:latin typeface="Bookman Old Style" panose="02050604050505020204" pitchFamily="18" charset="0"/>
                <a:ea typeface="Calibri" panose="020F0502020204030204" pitchFamily="34" charset="0"/>
                <a:cs typeface="Times New Roman" panose="02020603050405020304" pitchFamily="18" charset="0"/>
              </a:rPr>
              <a:t>Do we really need to restate it in our rules of civil procedure?</a:t>
            </a:r>
          </a:p>
          <a:p>
            <a:endParaRPr lang="en-US" dirty="0">
              <a:latin typeface="Bookman Old Style" panose="02050604050505020204" pitchFamily="18" charset="0"/>
            </a:endParaRPr>
          </a:p>
        </p:txBody>
      </p:sp>
      <p:pic>
        <p:nvPicPr>
          <p:cNvPr id="5" name="Picture 4">
            <a:extLst>
              <a:ext uri="{FF2B5EF4-FFF2-40B4-BE49-F238E27FC236}">
                <a16:creationId xmlns:a16="http://schemas.microsoft.com/office/drawing/2014/main" id="{D489D511-6DF8-D973-CB28-711D46CB46A7}"/>
              </a:ext>
            </a:extLst>
          </p:cNvPr>
          <p:cNvPicPr>
            <a:picLocks noChangeAspect="1"/>
          </p:cNvPicPr>
          <p:nvPr/>
        </p:nvPicPr>
        <p:blipFill>
          <a:blip r:embed="rId3"/>
          <a:stretch>
            <a:fillRect/>
          </a:stretch>
        </p:blipFill>
        <p:spPr>
          <a:xfrm>
            <a:off x="914492" y="3810000"/>
            <a:ext cx="7315016" cy="1344152"/>
          </a:xfrm>
          <a:prstGeom prst="rect">
            <a:avLst/>
          </a:prstGeom>
        </p:spPr>
      </p:pic>
    </p:spTree>
    <p:extLst>
      <p:ext uri="{BB962C8B-B14F-4D97-AF65-F5344CB8AC3E}">
        <p14:creationId xmlns:p14="http://schemas.microsoft.com/office/powerpoint/2010/main" val="3307812202"/>
      </p:ext>
    </p:extLst>
  </p:cSld>
  <p:clrMapOvr>
    <a:masterClrMapping/>
  </p:clrMapOvr>
  <p:transition>
    <p:cover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Gallery</Template>
  <TotalTime>16598</TotalTime>
  <Words>3343</Words>
  <Application>Microsoft Office PowerPoint</Application>
  <PresentationFormat>On-screen Show (4:3)</PresentationFormat>
  <Paragraphs>279</Paragraphs>
  <Slides>30</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Bookman Old Style</vt:lpstr>
      <vt:lpstr>Calibri</vt:lpstr>
      <vt:lpstr>Gill Sans MT</vt:lpstr>
      <vt:lpstr>Office Theme</vt:lpstr>
      <vt:lpstr>Time for a Change? Updating the Iowa Rules of Civil Procedure  </vt:lpstr>
      <vt:lpstr>Iowa Code § 602.4201</vt:lpstr>
      <vt:lpstr>Some Iowa civil rules history</vt:lpstr>
      <vt:lpstr>In 1943…</vt:lpstr>
      <vt:lpstr>PowerPoint Presentation</vt:lpstr>
      <vt:lpstr>Members</vt:lpstr>
      <vt:lpstr>Mission</vt:lpstr>
      <vt:lpstr>The “target audience” question</vt:lpstr>
      <vt:lpstr>Rule 1.206: Injury or death of a minor.  A parent, or the parents, may sue for the expense and actual loss of services, companionship and society resulting from injury to or death of a minor child.</vt:lpstr>
      <vt:lpstr>Lincoln Savings Bank v. Emmert,  986 N.W.2d 376 (Iowa 2023)</vt:lpstr>
      <vt:lpstr>When there’s a lawyer, is notice required only to the lawyer, or to the defendant also?</vt:lpstr>
      <vt:lpstr>Conforming the Forms</vt:lpstr>
      <vt:lpstr>Presumption of no change unless:</vt:lpstr>
      <vt:lpstr>Chesterton’s Fence</vt:lpstr>
      <vt:lpstr>Among other issues…  </vt:lpstr>
      <vt:lpstr>Style Guides</vt:lpstr>
      <vt:lpstr>Preferences</vt:lpstr>
      <vt:lpstr>Elegant Variation</vt:lpstr>
      <vt:lpstr>Consistency</vt:lpstr>
      <vt:lpstr>Consistency</vt:lpstr>
      <vt:lpstr>PowerPoint Presentation</vt:lpstr>
      <vt:lpstr>Federal restyling example</vt:lpstr>
      <vt:lpstr>PowerPoint Presentation</vt:lpstr>
      <vt:lpstr>Eliminate wordiness</vt:lpstr>
      <vt:lpstr>Conducting our work</vt:lpstr>
      <vt:lpstr>Three workgroups</vt:lpstr>
      <vt:lpstr>Beginning the work</vt:lpstr>
      <vt:lpstr>Timeline</vt:lpstr>
      <vt:lpstr>The Final Steps:  Iowa Code § 602.4202</vt:lpstr>
      <vt:lpstr>The End</vt:lpstr>
    </vt:vector>
  </TitlesOfParts>
  <Company>Belin Law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Conflicts of Interest</dc:title>
  <dc:creator>Matt C. McDermott</dc:creator>
  <cp:lastModifiedBy>Matthew McDermott [JB]</cp:lastModifiedBy>
  <cp:revision>609</cp:revision>
  <cp:lastPrinted>2021-11-05T14:10:07Z</cp:lastPrinted>
  <dcterms:created xsi:type="dcterms:W3CDTF">2006-08-13T21:24:57Z</dcterms:created>
  <dcterms:modified xsi:type="dcterms:W3CDTF">2026-09-08T20:50:37Z</dcterms:modified>
</cp:coreProperties>
</file>