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20"/>
  </p:notesMasterIdLst>
  <p:handoutMasterIdLst>
    <p:handoutMasterId r:id="rId21"/>
  </p:handoutMasterIdLst>
  <p:sldIdLst>
    <p:sldId id="1519" r:id="rId5"/>
    <p:sldId id="1520" r:id="rId6"/>
    <p:sldId id="1525" r:id="rId7"/>
    <p:sldId id="1499" r:id="rId8"/>
    <p:sldId id="1527" r:id="rId9"/>
    <p:sldId id="1526" r:id="rId10"/>
    <p:sldId id="1536" r:id="rId11"/>
    <p:sldId id="1537" r:id="rId12"/>
    <p:sldId id="1528" r:id="rId13"/>
    <p:sldId id="1529" r:id="rId14"/>
    <p:sldId id="1535" r:id="rId15"/>
    <p:sldId id="1532" r:id="rId16"/>
    <p:sldId id="1534" r:id="rId17"/>
    <p:sldId id="1533" r:id="rId18"/>
    <p:sldId id="151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18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9/1/2026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49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5109526"/>
            <a:ext cx="10923936" cy="641279"/>
          </a:xfrm>
        </p:spPr>
        <p:txBody>
          <a:bodyPr anchor="b">
            <a:noAutofit/>
          </a:bodyPr>
          <a:lstStyle>
            <a:lvl1pPr algn="l">
              <a:defRPr sz="5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CDE85611-F29A-5B31-8523-08B6A1185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9" y="5811724"/>
            <a:ext cx="10923936" cy="40929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 t="-40" b="-40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00589" y="6212217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524BB-F0A6-4140-A8AB-1C8A7E34AB0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09325" y="6221013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80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/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/>
          <a:p>
            <a:fld id="{7E574385-C0BA-734A-92FC-17834D8EB701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096" y="1016954"/>
            <a:ext cx="4306487" cy="3345811"/>
          </a:xfrm>
        </p:spPr>
        <p:txBody>
          <a:bodyPr anchor="b">
            <a:noAutofit/>
          </a:bodyPr>
          <a:lstStyle>
            <a:lvl1pPr algn="l"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095" y="4743765"/>
            <a:ext cx="4333869" cy="147923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 l="-32" r="-3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4097" y="0"/>
            <a:ext cx="244791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5846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6C3E8657-ED4F-2349-80D5-3F1287888601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53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001715"/>
            <a:ext cx="4714880" cy="3360095"/>
          </a:xfrm>
        </p:spPr>
        <p:txBody>
          <a:bodyPr anchor="t">
            <a:noAutofit/>
          </a:bodyPr>
          <a:lstStyle>
            <a:lvl1pPr algn="l"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728526"/>
            <a:ext cx="4714880" cy="14944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4030" y="3586"/>
            <a:ext cx="315476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845379" y="3586"/>
            <a:ext cx="89831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AA7185-3F7E-9249-BB9E-706C38E229B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00270" y="3586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76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011936"/>
            <a:ext cx="7538425" cy="3172503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6000" u="sng" cap="all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7" y="4728525"/>
            <a:ext cx="7538425" cy="1494475"/>
          </a:xfrm>
        </p:spPr>
        <p:txBody>
          <a:bodyPr anchor="b">
            <a:norm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fld id="{99A48728-1D9C-2F4B-9F0A-BC2AEDF455B4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7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1011936"/>
            <a:ext cx="8095016" cy="3335590"/>
          </a:xfrm>
        </p:spPr>
        <p:txBody>
          <a:bodyPr anchor="b">
            <a:normAutofit/>
          </a:bodyPr>
          <a:lstStyle>
            <a:lvl1pPr algn="l">
              <a:defRPr sz="6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9" y="4728526"/>
            <a:ext cx="8095015" cy="111753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5FDA9-B56F-3D40-BA5C-830FD973E5D1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58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2" y="1011936"/>
            <a:ext cx="7924802" cy="3350830"/>
          </a:xfrm>
        </p:spPr>
        <p:txBody>
          <a:bodyPr anchor="b">
            <a:normAutofit/>
          </a:bodyPr>
          <a:lstStyle>
            <a:lvl1pPr algn="ctr">
              <a:defRPr sz="6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2" y="4728526"/>
            <a:ext cx="7924801" cy="111753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04B425-AD26-2748-9379-4D52F1178C82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56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AC2E79-609C-0D1A-9B21-608288E7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7152035" cy="5588001"/>
          </a:xfrm>
        </p:spPr>
        <p:txBody>
          <a:bodyPr anchor="b">
            <a:normAutofit/>
          </a:bodyPr>
          <a:lstStyle>
            <a:lvl1pPr algn="l">
              <a:defRPr sz="75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03C4BE1-6BC7-07DF-D465-C3B7FD2F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2448" y="634999"/>
            <a:ext cx="3385516" cy="1494477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b="1" i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0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AC2E79-609C-0D1A-9B21-608288E7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7152035" cy="5588001"/>
          </a:xfrm>
        </p:spPr>
        <p:txBody>
          <a:bodyPr anchor="b">
            <a:normAutofit/>
          </a:bodyPr>
          <a:lstStyle>
            <a:lvl1pPr algn="l">
              <a:defRPr sz="75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03C4BE1-6BC7-07DF-D465-C3B7FD2F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2448" y="634999"/>
            <a:ext cx="3385516" cy="1494477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b="1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7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748474"/>
            <a:ext cx="7538425" cy="4474526"/>
          </a:xfrm>
        </p:spPr>
        <p:txBody>
          <a:bodyPr anchor="b">
            <a:normAutofit/>
          </a:bodyPr>
          <a:lstStyle>
            <a:lvl1pPr algn="l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505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748474"/>
            <a:ext cx="7538425" cy="4474526"/>
          </a:xfrm>
        </p:spPr>
        <p:txBody>
          <a:bodyPr anchor="b">
            <a:normAutofit/>
          </a:bodyPr>
          <a:lstStyle>
            <a:lvl1pPr algn="l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758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5652464" cy="2613336"/>
          </a:xfrm>
        </p:spPr>
        <p:txBody>
          <a:bodyPr anchor="b">
            <a:noAutofit/>
          </a:bodyPr>
          <a:lstStyle>
            <a:lvl1pPr>
              <a:defRPr sz="6000" u="sng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F2758A-C3D6-E84B-B3E9-757EFEF52D55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29" y="3996050"/>
            <a:ext cx="5652464" cy="22269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DEE8CE2C-7AFC-E265-19EB-F76884D599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43095" y="630936"/>
            <a:ext cx="4714870" cy="5592064"/>
          </a:xfrm>
          <a:blipFill dpi="0" rotWithShape="1">
            <a:blip r:embed="rId2">
              <a:alphaModFix amt="60000"/>
            </a:blip>
            <a:srcRect/>
            <a:stretch>
              <a:fillRect l="-40" r="-40"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10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001715"/>
            <a:ext cx="4663440" cy="2241233"/>
          </a:xfrm>
        </p:spPr>
        <p:txBody>
          <a:bodyPr anchor="t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3095" y="0"/>
            <a:ext cx="282891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7112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EECD8D-53A7-3A4F-8909-5ECB0FEF37FB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3623950"/>
            <a:ext cx="4663440" cy="253910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43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2129475"/>
            <a:ext cx="4719430" cy="2599051"/>
          </a:xfrm>
        </p:spPr>
        <p:txBody>
          <a:bodyPr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7E3B5C-D099-9543-A57D-129299D311F4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3095" y="2129475"/>
            <a:ext cx="4158283" cy="259905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9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748474"/>
            <a:ext cx="4328498" cy="3726812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DDB5BF-28B0-5C4D-A64A-E611B8C77204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748473"/>
            <a:ext cx="6209053" cy="37268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7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1381759"/>
            <a:ext cx="4347849" cy="4841241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82B860-5E2A-1340-A6D3-E276E55F2222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381759"/>
            <a:ext cx="6209054" cy="48412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88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1001715"/>
            <a:ext cx="4347850" cy="4855526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676C7A-4B29-7743-AB3A-5EEF28262A7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001715"/>
            <a:ext cx="6209053" cy="48555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74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2" y="1001715"/>
            <a:ext cx="3385529" cy="5221285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26AE1-158D-A74A-A5C8-25E57C484C69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5935" y="1001715"/>
            <a:ext cx="7152029" cy="522128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7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10923935" cy="1127760"/>
          </a:xfrm>
        </p:spPr>
        <p:txBody>
          <a:bodyPr>
            <a:noAutofit/>
          </a:bodyPr>
          <a:lstStyle>
            <a:lvl1pPr>
              <a:defRPr sz="6000" u="sng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A1EC562-4E50-D34B-8F39-5DD0D018EB66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29" y="2495234"/>
            <a:ext cx="10923935" cy="37277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85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11936"/>
            <a:ext cx="8481400" cy="1484254"/>
          </a:xfrm>
        </p:spPr>
        <p:txBody>
          <a:bodyPr anchor="t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DD5DD5-92AA-6440-87DE-277C532BE8A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9" y="2877190"/>
            <a:ext cx="8481400" cy="334581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>
                <a:solidFill>
                  <a:schemeClr val="tx1"/>
                </a:solidFill>
              </a:defRPr>
            </a:lvl1pPr>
            <a:lvl2pPr marL="685800" indent="-457200">
              <a:buFont typeface="+mj-lt"/>
              <a:buAutoNum type="arabicPeriod"/>
              <a:defRPr sz="20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12573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27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11" y="1001714"/>
            <a:ext cx="6209053" cy="1122374"/>
          </a:xfrm>
        </p:spPr>
        <p:txBody>
          <a:bodyPr anchor="t"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3096" y="0"/>
            <a:ext cx="282891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00589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C78A78-9BD4-2540-9BAB-27AD9352B454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90490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8911" y="2496189"/>
            <a:ext cx="6209053" cy="3726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85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4"/>
            <a:ext cx="6209066" cy="1121419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4028" y="0"/>
            <a:ext cx="318134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859766" y="0"/>
            <a:ext cx="896113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BCBD1-B884-5B4C-ACE8-81AA2A39E888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800270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495234"/>
            <a:ext cx="6209066" cy="37277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2823" y="0"/>
            <a:ext cx="492917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17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936" y="1001714"/>
            <a:ext cx="7152028" cy="1122374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1954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71664" y="0"/>
            <a:ext cx="2800349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00589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61CBF7-6530-194B-9FC2-12E7E7738880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5936" y="2496189"/>
            <a:ext cx="7152028" cy="37268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63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4"/>
            <a:ext cx="6587506" cy="1112519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495234"/>
            <a:ext cx="6595451" cy="37277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4028" y="0"/>
            <a:ext cx="3177059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848478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A5E271-D672-F147-B371-ABF5E56F00E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800269" y="0"/>
            <a:ext cx="548641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72454" y="0"/>
            <a:ext cx="401954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57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095" y="1019803"/>
            <a:ext cx="4714869" cy="1109672"/>
          </a:xfrm>
        </p:spPr>
        <p:txBody>
          <a:bodyPr anchor="t"/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3095" y="0"/>
            <a:ext cx="282891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0581" y="0"/>
            <a:ext cx="91440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79DE5A-E0D1-2647-9D82-FBDAE5DFB807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43095" y="2514279"/>
            <a:ext cx="4714869" cy="37087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04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5"/>
            <a:ext cx="4714881" cy="1108746"/>
          </a:xfrm>
        </p:spPr>
        <p:txBody>
          <a:bodyPr anchor="t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515204"/>
            <a:ext cx="4714881" cy="37077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80540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0190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E69D102-A2FD-8743-85DB-14F8D0C32AC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270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33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095" y="1011935"/>
            <a:ext cx="4714869" cy="1112153"/>
          </a:xfrm>
        </p:spPr>
        <p:txBody>
          <a:bodyPr anchor="b"/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3237" y="0"/>
            <a:ext cx="283687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87910" y="0"/>
            <a:ext cx="92708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A9F1854-4AF0-ED49-AE83-182A816927B5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630936"/>
            <a:ext cx="5652469" cy="5592063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61021" y="2496190"/>
            <a:ext cx="4696943" cy="3726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01714"/>
            <a:ext cx="4714880" cy="1121417"/>
          </a:xfrm>
        </p:spPr>
        <p:txBody>
          <a:bodyPr anchor="t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80540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48478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8F57D1-DD5E-4E44-98C5-7D5639D55A57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269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2495233"/>
            <a:ext cx="4736136" cy="37277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64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4" y="992921"/>
            <a:ext cx="3385510" cy="1117539"/>
          </a:xfrm>
        </p:spPr>
        <p:txBody>
          <a:bodyPr anchor="t">
            <a:no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172454" y="0"/>
            <a:ext cx="1735843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911643" y="0"/>
            <a:ext cx="700007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DB83C81-A524-F840-ABC9-B6BB50E4A13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3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4" y="2515204"/>
            <a:ext cx="3385510" cy="37077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650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5"/>
            <a:ext cx="3380187" cy="1108746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0837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3140" y="0"/>
            <a:ext cx="716293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A8DA53-5E6D-4942-B673-3E50E3C9DB9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5575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491461"/>
            <a:ext cx="3380313" cy="37315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90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4" y="994222"/>
            <a:ext cx="3385510" cy="1882967"/>
          </a:xfrm>
        </p:spPr>
        <p:txBody>
          <a:bodyPr anchor="b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2455" y="0"/>
            <a:ext cx="1735844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6244" y="0"/>
            <a:ext cx="695406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A35C60-A52E-0F44-95C1-79561B62B391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34" name="Slide Number Placeholder 9">
            <a:extLst>
              <a:ext uri="{FF2B5EF4-FFF2-40B4-BE49-F238E27FC236}">
                <a16:creationId xmlns:a16="http://schemas.microsoft.com/office/drawing/2014/main" id="{64F22B5B-7B07-4638-1ED2-E13EDE05C19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4" y="3251766"/>
            <a:ext cx="3385510" cy="29712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228600" indent="0"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 sz="1200">
                <a:solidFill>
                  <a:schemeClr val="tx1"/>
                </a:solidFill>
              </a:defRPr>
            </a:lvl3pPr>
            <a:lvl4pPr marL="685800" indent="0">
              <a:buNone/>
              <a:defRPr sz="1100">
                <a:solidFill>
                  <a:schemeClr val="tx1"/>
                </a:solidFill>
              </a:defRPr>
            </a:lvl4pPr>
            <a:lvl5pPr marL="914400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74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5100628"/>
            <a:ext cx="4328498" cy="1122373"/>
          </a:xfrm>
        </p:spPr>
        <p:txBody>
          <a:bodyPr anchor="t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72852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100627"/>
            <a:ext cx="6208724" cy="11223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100">
                <a:solidFill>
                  <a:schemeClr val="bg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6211605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E8027-836D-F64B-BBF7-A246E67FE0A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6211605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498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4353866"/>
            <a:ext cx="2828932" cy="1869134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4353866"/>
            <a:ext cx="7538412" cy="1869134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857250" indent="-17145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4pPr>
            <a:lvl5pPr marL="108585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6211605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D38C6B-BFF0-FA48-8F70-77BDD72A014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6211605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20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27443"/>
            <a:ext cx="2828926" cy="1826790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634999"/>
            <a:ext cx="7538412" cy="1861191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857250" indent="-17145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4pPr>
            <a:lvl5pPr marL="108585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2805405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0AF01B-D893-9C4D-8AB8-7E6079CED5E9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258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1011936"/>
            <a:ext cx="10945318" cy="745437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4623E1-10D5-C048-8991-E2228A964ED1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2129474"/>
            <a:ext cx="6230450" cy="40935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4097" y="2129474"/>
            <a:ext cx="4333867" cy="41281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039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5"/>
            <a:ext cx="4714881" cy="1121418"/>
          </a:xfrm>
        </p:spPr>
        <p:txBody>
          <a:bodyPr>
            <a:normAutofit/>
          </a:bodyPr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DB6E09-373C-2841-960E-B24A18A7C55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8" y="2495234"/>
            <a:ext cx="4706938" cy="372776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99" y="1001715"/>
            <a:ext cx="5292853" cy="522128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53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996695"/>
            <a:ext cx="3771907" cy="1126438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CB72DF-080D-4042-863C-D2B08AB5E1E8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2495234"/>
            <a:ext cx="3717934" cy="372776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2" y="1005779"/>
            <a:ext cx="6615116" cy="53029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185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6" y="4531056"/>
            <a:ext cx="6209067" cy="1691943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5D9B6A-47DB-D845-97C7-9775E46E650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7" y="630937"/>
            <a:ext cx="6209067" cy="350433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9479" y="630937"/>
            <a:ext cx="4328485" cy="559206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82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15" y="5109526"/>
            <a:ext cx="6209079" cy="1113474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2" y="1011935"/>
            <a:ext cx="10923942" cy="37165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56780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3" y="5109526"/>
            <a:ext cx="7916856" cy="1113474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5"/>
            <a:ext cx="10923935" cy="3716591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8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3748766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3" y="5109526"/>
            <a:ext cx="7916856" cy="1245554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6"/>
            <a:ext cx="10923935" cy="3665730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None/>
              <a:defRPr sz="28000" b="0" i="0" u="sng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33540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508" y="1001715"/>
            <a:ext cx="3393455" cy="5221285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2000" b="1" i="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40964"/>
            <a:ext cx="7144095" cy="5846064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8000" b="0" i="0" u="sng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14781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508" y="1001715"/>
            <a:ext cx="3393455" cy="5221285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2000" b="1" i="0" u="none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40964"/>
            <a:ext cx="7144095" cy="5846064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8000" b="0" i="0" u="sng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672661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795663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2AD571-8A42-FC4D-8DD1-0DD76ABF057B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001715"/>
            <a:ext cx="8502777" cy="52212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 u="sng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800" b="1" u="sng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400" b="1" u="sng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4000" b="1" u="sng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600" b="1" u="sng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8987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7007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F588B4-CB59-614E-93AB-9F331D0D8D8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764792"/>
            <a:ext cx="8481400" cy="44582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95408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8912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8851A9-1959-C54C-A050-24BB5C598FE4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6"/>
            <a:ext cx="8481400" cy="52110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850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8912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32BBD40-9FB7-E148-AC1B-3919D230BEB1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8" y="1011936"/>
            <a:ext cx="9074511" cy="521106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6000" b="1" i="0" u="sng">
                <a:solidFill>
                  <a:schemeClr val="accent1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 i="0">
                <a:solidFill>
                  <a:schemeClr val="accent1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 i="0">
                <a:solidFill>
                  <a:schemeClr val="accent1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solidFill>
                  <a:schemeClr val="accent1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 i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0430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05" y="5475284"/>
            <a:ext cx="9037984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7B831F-0525-DF47-A6D2-509FE238C6D0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77004" y="1005779"/>
            <a:ext cx="9037985" cy="4103745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069037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9066" y="5475285"/>
            <a:ext cx="9045923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3EBDBC-CFAC-9946-A2F3-D6402690E4D2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9066" y="1001715"/>
            <a:ext cx="9053874" cy="4107810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63340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28" y="5475285"/>
            <a:ext cx="9074512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42C378-8FD2-C449-B7AA-6F7022066293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8" y="1011936"/>
            <a:ext cx="9037985" cy="371659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8158825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640203"/>
            <a:ext cx="10923934" cy="1099006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AA9746-49E3-1D49-A044-597FC2272B5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2120209"/>
            <a:ext cx="10923935" cy="410279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64760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1001715"/>
            <a:ext cx="10923934" cy="747715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5AA9746-49E3-1D49-A044-597FC2272B5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2120209"/>
            <a:ext cx="10923935" cy="410279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587229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4" y="1010613"/>
            <a:ext cx="10945189" cy="746759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7BE2A0-CBC1-A842-B334-0B3B571BCC28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129474"/>
            <a:ext cx="5271473" cy="4093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3941" y="2129475"/>
            <a:ext cx="5274021" cy="4093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42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10614"/>
            <a:ext cx="10923934" cy="74676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4D687F-3261-A345-B9E7-76DD0579BB9D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28" y="2120575"/>
            <a:ext cx="5271474" cy="37561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3940" y="2120575"/>
            <a:ext cx="5274023" cy="37561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877190"/>
            <a:ext cx="5266092" cy="3345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0" y="2877190"/>
            <a:ext cx="5271464" cy="3345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46233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11936"/>
            <a:ext cx="10923935" cy="186525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C9DF99-DDC2-894B-B2EC-BE93B405C6CB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81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E1AAE6-D11F-2F46-A437-EC693200CDD7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307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996695"/>
            <a:ext cx="3763961" cy="1314426"/>
          </a:xfrm>
        </p:spPr>
        <p:txBody>
          <a:bodyPr anchor="t">
            <a:normAutofit/>
          </a:bodyPr>
          <a:lstStyle>
            <a:lvl1pPr>
              <a:defRPr sz="28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D95903C-EDC1-ED4F-958F-696903391605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8" y="2495234"/>
            <a:ext cx="3763961" cy="3727766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474" y="1005779"/>
            <a:ext cx="6604492" cy="521722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5055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30936"/>
            <a:ext cx="3793283" cy="2246253"/>
          </a:xfrm>
        </p:spPr>
        <p:txBody>
          <a:bodyPr anchor="t">
            <a:normAutofit/>
          </a:bodyPr>
          <a:lstStyle>
            <a:lvl1pPr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DC713B-25C9-B74A-9BBC-A695A5E98312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1" y="3242949"/>
            <a:ext cx="3763969" cy="3017826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2523" y="630937"/>
            <a:ext cx="6616830" cy="559206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980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982085"/>
            <a:ext cx="7538425" cy="1895105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D5279E-0E3B-B54D-9B59-E121D9B3AFDB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8" y="3242949"/>
            <a:ext cx="10923935" cy="298005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94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60"/>
            <a:ext cx="8481400" cy="1852292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9E747C-1B1C-1345-96BA-B9E64C23A7BC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3614097"/>
            <a:ext cx="8481400" cy="186118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28600" indent="0"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buNone/>
              <a:defRPr sz="1800">
                <a:solidFill>
                  <a:schemeClr val="tx1"/>
                </a:solidFill>
              </a:defRPr>
            </a:lvl3pPr>
            <a:lvl4pPr marL="685800" indent="0">
              <a:buNone/>
              <a:defRPr sz="1600">
                <a:solidFill>
                  <a:schemeClr val="tx1"/>
                </a:solidFill>
              </a:defRPr>
            </a:lvl4pPr>
            <a:lvl5pPr marL="9144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22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60"/>
            <a:ext cx="7731038" cy="3346766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DA23C4-A9FB-DB4A-B7DD-A0A5161EF3E0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5109526"/>
            <a:ext cx="6595450" cy="1113474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1pPr>
            <a:lvl2pPr marL="2286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2pPr>
            <a:lvl3pPr marL="4572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3pPr>
            <a:lvl4pPr marL="6858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4pPr>
            <a:lvl5pPr marL="9144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27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10923935" cy="14944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8540" y="0"/>
            <a:ext cx="91440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+mj-lt"/>
              </a:defRPr>
            </a:lvl1pPr>
          </a:lstStyle>
          <a:p>
            <a:fld id="{D90E5A07-4FDA-D34C-BE60-17876FEEBAA5}" type="datetime1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4029" y="0"/>
            <a:ext cx="365760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9324" y="0"/>
            <a:ext cx="54864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+mj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29" y="2877190"/>
            <a:ext cx="10923935" cy="3345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7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9" r:id="rId5"/>
    <p:sldLayoutId id="2147483780" r:id="rId6"/>
    <p:sldLayoutId id="2147483781" r:id="rId7"/>
    <p:sldLayoutId id="2147483782" r:id="rId8"/>
    <p:sldLayoutId id="2147483832" r:id="rId9"/>
    <p:sldLayoutId id="2147483783" r:id="rId10"/>
    <p:sldLayoutId id="214748383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814" r:id="rId42"/>
    <p:sldLayoutId id="2147483834" r:id="rId43"/>
    <p:sldLayoutId id="2147483815" r:id="rId44"/>
    <p:sldLayoutId id="2147483816" r:id="rId45"/>
    <p:sldLayoutId id="2147483817" r:id="rId46"/>
    <p:sldLayoutId id="2147483818" r:id="rId47"/>
    <p:sldLayoutId id="2147483819" r:id="rId48"/>
    <p:sldLayoutId id="2147483820" r:id="rId49"/>
    <p:sldLayoutId id="2147483821" r:id="rId50"/>
    <p:sldLayoutId id="2147483822" r:id="rId51"/>
    <p:sldLayoutId id="2147483835" r:id="rId52"/>
    <p:sldLayoutId id="2147483823" r:id="rId53"/>
    <p:sldLayoutId id="2147483824" r:id="rId54"/>
    <p:sldLayoutId id="2147483825" r:id="rId55"/>
    <p:sldLayoutId id="2147483826" r:id="rId56"/>
    <p:sldLayoutId id="2147483827" r:id="rId57"/>
    <p:sldLayoutId id="2147483828" r:id="rId58"/>
    <p:sldLayoutId id="2147483829" r:id="rId59"/>
    <p:sldLayoutId id="2147483830" r:id="rId60"/>
    <p:sldLayoutId id="2147483831" r:id="rId6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u="sng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608C23-AAC7-24F5-F2C0-159F3F981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7152035" cy="5588001"/>
          </a:xfrm>
        </p:spPr>
        <p:txBody>
          <a:bodyPr>
            <a:normAutofit fontScale="90000"/>
          </a:bodyPr>
          <a:lstStyle/>
          <a:p>
            <a:r>
              <a:rPr lang="en-US" dirty="0"/>
              <a:t>You Gotta Be Kidding me! That injection cost what?</a:t>
            </a:r>
            <a:br>
              <a:rPr lang="en-US" dirty="0"/>
            </a:br>
            <a:r>
              <a:rPr lang="en-US" sz="4000" cap="none" dirty="0"/>
              <a:t>Combating Outrageous Medical Expenses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DE37C8C-B9EB-77D8-9402-9E66A29BE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2247" y="1339087"/>
            <a:ext cx="2715723" cy="1376681"/>
          </a:xfrm>
        </p:spPr>
        <p:txBody>
          <a:bodyPr/>
          <a:lstStyle/>
          <a:p>
            <a:r>
              <a:rPr lang="en-US" dirty="0"/>
              <a:t>Presented by </a:t>
            </a:r>
          </a:p>
          <a:p>
            <a:r>
              <a:rPr lang="en-US" dirty="0"/>
              <a:t>Spencer Vasey Dirth </a:t>
            </a:r>
          </a:p>
        </p:txBody>
      </p:sp>
      <p:pic>
        <p:nvPicPr>
          <p:cNvPr id="3" name="Google Shape;67;p13">
            <a:extLst>
              <a:ext uri="{FF2B5EF4-FFF2-40B4-BE49-F238E27FC236}">
                <a16:creationId xmlns:a16="http://schemas.microsoft.com/office/drawing/2014/main" id="{901B30A7-7C80-EBD4-05BC-B7A0A97FEA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70760" y="2106519"/>
            <a:ext cx="1594850" cy="643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1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9519-237E-F154-0775-DC5A3CDF7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449426"/>
            <a:ext cx="4985720" cy="703099"/>
          </a:xfrm>
        </p:spPr>
        <p:txBody>
          <a:bodyPr anchor="t">
            <a:normAutofit fontScale="90000"/>
          </a:bodyPr>
          <a:lstStyle/>
          <a:p>
            <a:r>
              <a:rPr lang="en-US" sz="4700" dirty="0"/>
              <a:t>A hypothetical</a:t>
            </a:r>
            <a:br>
              <a:rPr lang="en-US" sz="4700" dirty="0"/>
            </a:br>
            <a:endParaRPr lang="en-US" sz="4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ACC6B-C7FD-0935-2022-57CCC9D64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1598988"/>
            <a:ext cx="4714880" cy="1494474"/>
          </a:xfrm>
        </p:spPr>
        <p:txBody>
          <a:bodyPr anchor="b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Residential area – (25 mph speed limit)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Failure to yield on left turn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Plaintiff’s vehicle damage appx. $9,000</a:t>
            </a: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B9EF893-220E-6609-8CC6-559940F21E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" r="7146"/>
          <a:stretch/>
        </p:blipFill>
        <p:spPr>
          <a:xfrm>
            <a:off x="5905513" y="0"/>
            <a:ext cx="6286475" cy="685800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2909E0-7B2A-C2E7-A160-6D6890E0197D}"/>
              </a:ext>
            </a:extLst>
          </p:cNvPr>
          <p:cNvSpPr txBox="1"/>
          <p:nvPr/>
        </p:nvSpPr>
        <p:spPr>
          <a:xfrm>
            <a:off x="634030" y="1075768"/>
            <a:ext cx="421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Accident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D71873-C32E-FA91-3ADF-05FC07C6AACF}"/>
              </a:ext>
            </a:extLst>
          </p:cNvPr>
          <p:cNvSpPr txBox="1"/>
          <p:nvPr/>
        </p:nvSpPr>
        <p:spPr>
          <a:xfrm>
            <a:off x="634029" y="2736928"/>
            <a:ext cx="421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Treatment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57D86B-1D0A-9F02-7F13-C2E4D9E50102}"/>
              </a:ext>
            </a:extLst>
          </p:cNvPr>
          <p:cNvSpPr txBox="1">
            <a:spLocks/>
          </p:cNvSpPr>
          <p:nvPr/>
        </p:nvSpPr>
        <p:spPr>
          <a:xfrm>
            <a:off x="664679" y="3429000"/>
            <a:ext cx="4714880" cy="26209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ER on DOL (2 X-Rays &amp; CT Scan)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7 months of chiro (26 visits)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 Ortho Visits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 MRIs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 Pain Medicine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Bilateral Cervical &amp; Lumbar ESIs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Bilateral Lumbar Rhizotomy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treatment complete within 15 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5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5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F1357-1DFA-AE74-329E-F44B891BB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50" y="449427"/>
            <a:ext cx="5454352" cy="785013"/>
          </a:xfrm>
        </p:spPr>
        <p:txBody>
          <a:bodyPr/>
          <a:lstStyle/>
          <a:p>
            <a:r>
              <a:rPr lang="en-US" sz="4200" dirty="0"/>
              <a:t>A Hypothetical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BA501-24A5-892A-FCE2-BDA2D49F0084}"/>
              </a:ext>
            </a:extLst>
          </p:cNvPr>
          <p:cNvSpPr txBox="1"/>
          <p:nvPr/>
        </p:nvSpPr>
        <p:spPr>
          <a:xfrm>
            <a:off x="429076" y="1234440"/>
            <a:ext cx="421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Treatment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9D041E3-169F-7045-6112-9A47D9CD00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067005"/>
              </p:ext>
            </p:extLst>
          </p:nvPr>
        </p:nvGraphicFramePr>
        <p:xfrm>
          <a:off x="584650" y="1792224"/>
          <a:ext cx="2772867" cy="4144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2867">
                  <a:extLst>
                    <a:ext uri="{9D8B030D-6E8A-4147-A177-3AD203B41FA5}">
                      <a16:colId xmlns:a16="http://schemas.microsoft.com/office/drawing/2014/main" val="3165510487"/>
                    </a:ext>
                  </a:extLst>
                </a:gridCol>
              </a:tblGrid>
              <a:tr h="33627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Ambulance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43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ER &amp; Imaging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68418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26 Chiropractic Visits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01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 MRIs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48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 Ortho Visits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8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 Pain Medicine Visit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23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Bilateral Cervical &amp; Lumbar Epidural Steroid Injections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48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Bilateral Lumbar Rhizotomy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54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87399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1FAAF16-9757-E29D-6A70-2F361C567327}"/>
              </a:ext>
            </a:extLst>
          </p:cNvPr>
          <p:cNvSpPr txBox="1"/>
          <p:nvPr/>
        </p:nvSpPr>
        <p:spPr>
          <a:xfrm>
            <a:off x="3323776" y="1243584"/>
            <a:ext cx="421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D082D-9207-8DF6-9FB3-2DE8B0AF5043}"/>
              </a:ext>
            </a:extLst>
          </p:cNvPr>
          <p:cNvSpPr txBox="1"/>
          <p:nvPr/>
        </p:nvSpPr>
        <p:spPr>
          <a:xfrm>
            <a:off x="6464808" y="1197864"/>
            <a:ext cx="4074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Payment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129925-D89A-CBDE-0620-D28615C4BF75}"/>
              </a:ext>
            </a:extLst>
          </p:cNvPr>
          <p:cNvSpPr txBox="1"/>
          <p:nvPr/>
        </p:nvSpPr>
        <p:spPr>
          <a:xfrm>
            <a:off x="3357517" y="1783080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$1,702.67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72877-7190-56BC-911D-90453C4BE5E6}"/>
              </a:ext>
            </a:extLst>
          </p:cNvPr>
          <p:cNvSpPr txBox="1"/>
          <p:nvPr/>
        </p:nvSpPr>
        <p:spPr>
          <a:xfrm>
            <a:off x="3357517" y="2152412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$5,624.38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870DA2-F84B-DFCF-2FE6-6EE9A51719F8}"/>
              </a:ext>
            </a:extLst>
          </p:cNvPr>
          <p:cNvSpPr txBox="1"/>
          <p:nvPr/>
        </p:nvSpPr>
        <p:spPr>
          <a:xfrm>
            <a:off x="3357517" y="2511821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$1,040.00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07DD83-CD53-1E40-7AC6-C53EADA90433}"/>
              </a:ext>
            </a:extLst>
          </p:cNvPr>
          <p:cNvSpPr txBox="1"/>
          <p:nvPr/>
        </p:nvSpPr>
        <p:spPr>
          <a:xfrm>
            <a:off x="3357517" y="2889064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$ 5,250.00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62C607-9816-022A-F6C4-8E9FDF729F0F}"/>
              </a:ext>
            </a:extLst>
          </p:cNvPr>
          <p:cNvSpPr txBox="1"/>
          <p:nvPr/>
        </p:nvSpPr>
        <p:spPr>
          <a:xfrm>
            <a:off x="3357517" y="3260408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$ 2,961.76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31EC9F-A52D-B02D-C3E3-548A1675FEEC}"/>
              </a:ext>
            </a:extLst>
          </p:cNvPr>
          <p:cNvSpPr txBox="1"/>
          <p:nvPr/>
        </p:nvSpPr>
        <p:spPr>
          <a:xfrm>
            <a:off x="3357517" y="3635098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$ 875.00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6781C5-F489-1896-8D7F-FBCB34509EC8}"/>
              </a:ext>
            </a:extLst>
          </p:cNvPr>
          <p:cNvSpPr txBox="1"/>
          <p:nvPr/>
        </p:nvSpPr>
        <p:spPr>
          <a:xfrm>
            <a:off x="3357517" y="4013574"/>
            <a:ext cx="2871216" cy="92333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$ 78,847.27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BD0565-9FE2-FBD3-7A1B-31CB4251C64B}"/>
              </a:ext>
            </a:extLst>
          </p:cNvPr>
          <p:cNvSpPr txBox="1"/>
          <p:nvPr/>
        </p:nvSpPr>
        <p:spPr>
          <a:xfrm>
            <a:off x="3357517" y="4926390"/>
            <a:ext cx="2871216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$ 130,795.57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0302EF-4C00-FB8F-04BC-403486EBF5FF}"/>
              </a:ext>
            </a:extLst>
          </p:cNvPr>
          <p:cNvSpPr txBox="1"/>
          <p:nvPr/>
        </p:nvSpPr>
        <p:spPr>
          <a:xfrm>
            <a:off x="3357517" y="5562584"/>
            <a:ext cx="2871216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</a:t>
            </a:r>
            <a:r>
              <a:rPr lang="en-US" b="1" dirty="0">
                <a:solidFill>
                  <a:schemeClr val="bg1"/>
                </a:solidFill>
              </a:rPr>
              <a:t> 227,096.66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D76C64-8E61-B30A-CE39-24572B87456F}"/>
              </a:ext>
            </a:extLst>
          </p:cNvPr>
          <p:cNvSpPr txBox="1"/>
          <p:nvPr/>
        </p:nvSpPr>
        <p:spPr>
          <a:xfrm>
            <a:off x="6228732" y="1779294"/>
            <a:ext cx="4219575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$ 413.28 – Paid By Insurance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388168-1908-7A0B-2A47-F8C6B8C6D540}"/>
              </a:ext>
            </a:extLst>
          </p:cNvPr>
          <p:cNvSpPr txBox="1"/>
          <p:nvPr/>
        </p:nvSpPr>
        <p:spPr>
          <a:xfrm>
            <a:off x="6228733" y="2519732"/>
            <a:ext cx="4219574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$ 1,040.00 – Paid By Insurance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0C823B-0421-2BD7-DDB9-2CC00CD224BF}"/>
              </a:ext>
            </a:extLst>
          </p:cNvPr>
          <p:cNvSpPr txBox="1"/>
          <p:nvPr/>
        </p:nvSpPr>
        <p:spPr>
          <a:xfrm>
            <a:off x="6228732" y="2890184"/>
            <a:ext cx="4219573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$5,250.00 – DUE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12ADD84-C3BF-BE59-FBE4-E6ED2EC9796A}"/>
              </a:ext>
            </a:extLst>
          </p:cNvPr>
          <p:cNvSpPr txBox="1"/>
          <p:nvPr/>
        </p:nvSpPr>
        <p:spPr>
          <a:xfrm>
            <a:off x="6228733" y="2157770"/>
            <a:ext cx="4219574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$ 480.67 – Paid By Insurance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425D9B-B1C3-6D3E-778C-C10EDBA8B6B1}"/>
              </a:ext>
            </a:extLst>
          </p:cNvPr>
          <p:cNvSpPr txBox="1"/>
          <p:nvPr/>
        </p:nvSpPr>
        <p:spPr>
          <a:xfrm>
            <a:off x="6230759" y="3262622"/>
            <a:ext cx="4217545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$2,961.76 – DUE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206420-E1D6-5F5B-D654-7C10CB831F9B}"/>
              </a:ext>
            </a:extLst>
          </p:cNvPr>
          <p:cNvSpPr txBox="1"/>
          <p:nvPr/>
        </p:nvSpPr>
        <p:spPr>
          <a:xfrm>
            <a:off x="6228732" y="3639872"/>
            <a:ext cx="4217545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$875.00 – DUE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94976E-F5A9-32DC-8B51-63460C04F861}"/>
              </a:ext>
            </a:extLst>
          </p:cNvPr>
          <p:cNvSpPr txBox="1"/>
          <p:nvPr/>
        </p:nvSpPr>
        <p:spPr>
          <a:xfrm>
            <a:off x="6228733" y="4003060"/>
            <a:ext cx="4217544" cy="92333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$78,847.27 – DUE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55E967-7966-7C13-ABA5-FC11782A884C}"/>
              </a:ext>
            </a:extLst>
          </p:cNvPr>
          <p:cNvSpPr txBox="1"/>
          <p:nvPr/>
        </p:nvSpPr>
        <p:spPr>
          <a:xfrm>
            <a:off x="6228732" y="5562584"/>
            <a:ext cx="4217542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</a:t>
            </a:r>
            <a:r>
              <a:rPr lang="en-US" b="1" dirty="0">
                <a:solidFill>
                  <a:schemeClr val="bg1"/>
                </a:solidFill>
              </a:rPr>
              <a:t> 220,663.56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E7C5D5-1F36-41F8-22E5-6E153B0BB7D7}"/>
              </a:ext>
            </a:extLst>
          </p:cNvPr>
          <p:cNvSpPr txBox="1"/>
          <p:nvPr/>
        </p:nvSpPr>
        <p:spPr>
          <a:xfrm>
            <a:off x="6228732" y="4933433"/>
            <a:ext cx="4217543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$130,795.57 – DUE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46E8CDF-760E-A597-CDA9-3AB923594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3019" y="1995153"/>
            <a:ext cx="4641088" cy="348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2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4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51537B-9430-7F6D-3E19-5C30301A7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72320-9CCA-082F-8096-3E988BF50BAA}"/>
              </a:ext>
            </a:extLst>
          </p:cNvPr>
          <p:cNvSpPr txBox="1"/>
          <p:nvPr/>
        </p:nvSpPr>
        <p:spPr>
          <a:xfrm>
            <a:off x="3781425" y="5172075"/>
            <a:ext cx="4981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So…what do I do?</a:t>
            </a:r>
          </a:p>
        </p:txBody>
      </p:sp>
    </p:spTree>
    <p:extLst>
      <p:ext uri="{BB962C8B-B14F-4D97-AF65-F5344CB8AC3E}">
        <p14:creationId xmlns:p14="http://schemas.microsoft.com/office/powerpoint/2010/main" val="175188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12145-82EC-FE63-704E-D966DD16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Pexa v. Auto Owners</a:t>
            </a:r>
            <a:br>
              <a:rPr lang="en-US" dirty="0"/>
            </a:br>
            <a:r>
              <a:rPr lang="en-US" sz="2800" dirty="0"/>
              <a:t>686 N.W.2d 150 (Iowa 2004)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21C5C-7FF6-6694-AC89-141D5299A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29" y="2419990"/>
            <a:ext cx="9278067" cy="4108826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Facts:</a:t>
            </a:r>
            <a:endParaRPr lang="en-US" dirty="0"/>
          </a:p>
          <a:p>
            <a:pPr lvl="1"/>
            <a:r>
              <a:rPr lang="en-US" dirty="0"/>
              <a:t>Car accident </a:t>
            </a:r>
          </a:p>
          <a:p>
            <a:pPr lvl="1"/>
            <a:r>
              <a:rPr lang="en-US" dirty="0"/>
              <a:t>$41,000 charged; $16,000  paid</a:t>
            </a:r>
          </a:p>
          <a:p>
            <a:pPr lvl="1"/>
            <a:r>
              <a:rPr lang="en-US" dirty="0"/>
              <a:t>Defendant agreed to stipulate that expert would testify charges were fair &amp; reasonable </a:t>
            </a:r>
          </a:p>
          <a:p>
            <a:r>
              <a:rPr lang="en-US" b="1" u="sng" dirty="0"/>
              <a:t>Holding:</a:t>
            </a:r>
          </a:p>
          <a:p>
            <a:pPr lvl="1"/>
            <a:r>
              <a:rPr lang="en-US" dirty="0"/>
              <a:t>The reasonable &amp; necessary cost of care is (a) the amount to satisfy the bills; or (b) the amount an expert testifies is reasonable &amp; necessary</a:t>
            </a:r>
          </a:p>
          <a:p>
            <a:r>
              <a:rPr lang="en-US" b="1" u="sng" dirty="0"/>
              <a:t>Analysis:</a:t>
            </a:r>
          </a:p>
          <a:p>
            <a:pPr lvl="1"/>
            <a:r>
              <a:rPr lang="en-US" dirty="0"/>
              <a:t>Claimant can recover reasonable &amp; necessary costs of medical care</a:t>
            </a:r>
          </a:p>
          <a:p>
            <a:pPr lvl="1"/>
            <a:r>
              <a:rPr lang="en-US" dirty="0"/>
              <a:t>Amount paid to satisfy is reasonable </a:t>
            </a:r>
          </a:p>
          <a:p>
            <a:pPr lvl="1"/>
            <a:r>
              <a:rPr lang="en-US" dirty="0"/>
              <a:t>Amount charged is irrelevant </a:t>
            </a:r>
            <a:r>
              <a:rPr lang="en-US" i="1" u="sng" dirty="0"/>
              <a:t>absent</a:t>
            </a:r>
            <a:r>
              <a:rPr lang="en-US" dirty="0"/>
              <a:t> expert testimony that charges are reasonable – then claimant can recover this sum </a:t>
            </a:r>
          </a:p>
          <a:p>
            <a:pPr lvl="1"/>
            <a:r>
              <a:rPr lang="en-US" dirty="0"/>
              <a:t>Plaintiff should have been able to argue for recovery of full amount charged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35BB8-F528-0E1C-1E45-BC79FB0533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87184" y="-579750"/>
            <a:ext cx="5951982" cy="793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F4F7-1CD1-35BF-A0CB-98EC9387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2020 legislation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8A785-D08C-5A89-CE47-7A88F2DCB6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668.14A Recoverable damages for medical expenses. </a:t>
            </a:r>
          </a:p>
          <a:p>
            <a:pPr marL="0" indent="0">
              <a:buNone/>
            </a:pPr>
            <a:r>
              <a:rPr lang="en-US" dirty="0"/>
              <a:t>In an action brought to recover damages for personal injury, </a:t>
            </a:r>
            <a:r>
              <a:rPr lang="en-US" b="1" u="sng" dirty="0">
                <a:solidFill>
                  <a:srgbClr val="FF0000"/>
                </a:solidFill>
              </a:rPr>
              <a:t>the damages that may be recovered by a claimant </a:t>
            </a:r>
            <a:r>
              <a:rPr lang="en-US" dirty="0"/>
              <a:t>for the reasonable and necessary cost or value of medical care rendered shall not exceed the sum of </a:t>
            </a:r>
            <a:r>
              <a:rPr lang="en-US" b="1" u="sng" dirty="0">
                <a:solidFill>
                  <a:srgbClr val="FF0000"/>
                </a:solidFill>
              </a:rPr>
              <a:t>the amounts actually paid</a:t>
            </a:r>
            <a:r>
              <a:rPr lang="en-US" b="1" dirty="0"/>
              <a:t> </a:t>
            </a:r>
            <a:r>
              <a:rPr lang="en-US" dirty="0"/>
              <a:t>by or on behalf of the injured person to the health care providers who rendered treatment </a:t>
            </a:r>
            <a:r>
              <a:rPr lang="en-US" b="1" u="sng" dirty="0">
                <a:solidFill>
                  <a:srgbClr val="FF0000"/>
                </a:solidFill>
              </a:rPr>
              <a:t>and</a:t>
            </a:r>
            <a:r>
              <a:rPr lang="en-US" dirty="0"/>
              <a:t> </a:t>
            </a:r>
            <a:r>
              <a:rPr lang="en-US" b="1" dirty="0"/>
              <a:t>any </a:t>
            </a:r>
            <a:r>
              <a:rPr lang="en-US" b="1" u="sng" dirty="0">
                <a:solidFill>
                  <a:srgbClr val="FF0000"/>
                </a:solidFill>
              </a:rPr>
              <a:t>amounts actually necessary to satisfy </a:t>
            </a:r>
            <a:r>
              <a:rPr lang="en-US" dirty="0"/>
              <a:t>the medical care charges that have been incurred but not yet satisfied</a:t>
            </a:r>
            <a:r>
              <a:rPr lang="en-US" b="1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170A-B0DE-C034-CCCA-F0ADB32DD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3941" y="2129474"/>
            <a:ext cx="5274021" cy="41890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u="sng" dirty="0"/>
              <a:t>622.4 Medical expenses.</a:t>
            </a:r>
            <a:endParaRPr lang="en-US" sz="2200" u="sng" dirty="0"/>
          </a:p>
          <a:p>
            <a:pPr marL="0" indent="0">
              <a:buNone/>
            </a:pPr>
            <a:r>
              <a:rPr lang="en-US" sz="2200" dirty="0"/>
              <a:t>Evidence offered to prove past medical expenses shall be limited to evidence of the </a:t>
            </a:r>
            <a:r>
              <a:rPr lang="en-US" sz="2200" b="1" u="sng" dirty="0">
                <a:solidFill>
                  <a:srgbClr val="FF0000"/>
                </a:solidFill>
              </a:rPr>
              <a:t>amounts actually paid to satisfy the bills that have been satisfied</a:t>
            </a:r>
            <a:r>
              <a:rPr lang="en-US" sz="2200" dirty="0"/>
              <a:t>, regardless of the source of payment, and evidence of the </a:t>
            </a:r>
            <a:r>
              <a:rPr lang="en-US" sz="2200" b="1" u="sng" dirty="0">
                <a:solidFill>
                  <a:srgbClr val="FF0000"/>
                </a:solidFill>
              </a:rPr>
              <a:t>amounts actually necessary to satisfy the bills that have been incurred but not yet satisfied</a:t>
            </a:r>
            <a:r>
              <a:rPr lang="en-US" sz="2200" dirty="0"/>
              <a:t>. Evidence of the amounts actually necessary to satisfy the bills that have been incurred </a:t>
            </a:r>
            <a:r>
              <a:rPr lang="en-US" sz="2200" b="1" u="sng" dirty="0">
                <a:solidFill>
                  <a:srgbClr val="FF0000"/>
                </a:solidFill>
              </a:rPr>
              <a:t>shall not exceed the amount by which the bills could be satisfied by the claimant’s health insurance</a:t>
            </a:r>
            <a:r>
              <a:rPr lang="en-US" sz="2200" dirty="0"/>
              <a:t>, regardless of whether such health insurance is used or will be used to satisfy the bills. This section does not impose upon any party an affirmative duty to seek a reduction in billed charges to which the party is not contractually entitled.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E6D917-D41E-89CE-37D0-FF5568B0A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0261" y="1911572"/>
            <a:ext cx="3396996" cy="45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2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DF6B2-1DD1-8341-7248-D0216FF7F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other words…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48CD2-FDD2-BB18-9704-6C4E4FB955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129474"/>
            <a:ext cx="10466788" cy="4093525"/>
          </a:xfrm>
        </p:spPr>
        <p:txBody>
          <a:bodyPr/>
          <a:lstStyle/>
          <a:p>
            <a:r>
              <a:rPr lang="en-US" sz="3600" dirty="0"/>
              <a:t>Recoverable damages are amounts paid (if satisfied) </a:t>
            </a:r>
            <a:r>
              <a:rPr lang="en-US" sz="3600" b="1" dirty="0"/>
              <a:t>or</a:t>
            </a:r>
            <a:r>
              <a:rPr lang="en-US" sz="3600" dirty="0"/>
              <a:t> amounts </a:t>
            </a:r>
            <a:r>
              <a:rPr lang="en-US" sz="3600" u="sng" dirty="0"/>
              <a:t>actually necessary to satisfy </a:t>
            </a:r>
            <a:r>
              <a:rPr lang="en-US" sz="3600" dirty="0"/>
              <a:t>outstanding charges (622.14A)</a:t>
            </a:r>
          </a:p>
          <a:p>
            <a:r>
              <a:rPr lang="en-US" sz="3600" u="sng" dirty="0"/>
              <a:t>Actually necessary to satisfy</a:t>
            </a:r>
            <a:r>
              <a:rPr lang="en-US" sz="3600" dirty="0"/>
              <a:t> means amount health insurance has contracted to pay that charge (622.4)</a:t>
            </a:r>
            <a:endParaRPr lang="en-US" sz="3600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8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B3EB9-508A-5CBE-76C0-42799709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prove 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5BDF4-29B1-CF5A-9D4B-F7FC551A1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dirty="0"/>
              <a:t>Billing Expert</a:t>
            </a:r>
          </a:p>
          <a:p>
            <a:r>
              <a:rPr lang="en-US" sz="3200" dirty="0"/>
              <a:t>Published Discounts</a:t>
            </a:r>
          </a:p>
          <a:p>
            <a:r>
              <a:rPr lang="en-US" sz="3200" dirty="0"/>
              <a:t>Financial Assistance Policies / Self-Pay Discounts</a:t>
            </a:r>
          </a:p>
          <a:p>
            <a:r>
              <a:rPr lang="en-US" sz="3200" dirty="0"/>
              <a:t>Discovery</a:t>
            </a:r>
          </a:p>
          <a:p>
            <a:r>
              <a:rPr lang="en-US" sz="3200" dirty="0"/>
              <a:t>Objections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3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EDF49-5FE3-79D1-0C7B-4C7C63501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Billing expert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9E035-DAED-3ED6-EBE7-F1EEAC3ABF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Reviews bills &amp; plaintiff’s health insurance information </a:t>
            </a:r>
          </a:p>
          <a:p>
            <a:r>
              <a:rPr lang="en-US" dirty="0"/>
              <a:t>Testimony re. contracted adjustments (if available) or self-pay discounts </a:t>
            </a:r>
          </a:p>
          <a:p>
            <a:r>
              <a:rPr lang="en-US" dirty="0"/>
              <a:t>Expensive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37ADDC-4844-3652-4F8B-C0D06D67A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9" b="28367"/>
          <a:stretch>
            <a:fillRect/>
          </a:stretch>
        </p:blipFill>
        <p:spPr>
          <a:xfrm>
            <a:off x="6572124" y="1431036"/>
            <a:ext cx="5007102" cy="39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4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8F28-01AD-AFF8-6E43-D5711196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Published Discounts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2D46E-4934-2BAA-2A88-CF656FB241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129474"/>
            <a:ext cx="8637988" cy="4152453"/>
          </a:xfrm>
        </p:spPr>
        <p:txBody>
          <a:bodyPr/>
          <a:lstStyle/>
          <a:p>
            <a:r>
              <a:rPr lang="en-US" b="1" dirty="0"/>
              <a:t>42 USCA 300gg-11 – Preventing Surprise Medical Bills (No Suprises Act)</a:t>
            </a:r>
          </a:p>
          <a:p>
            <a:pPr lvl="1"/>
            <a:r>
              <a:rPr lang="en-US" dirty="0"/>
              <a:t>Passed in 2022</a:t>
            </a:r>
          </a:p>
          <a:p>
            <a:pPr lvl="1"/>
            <a:r>
              <a:rPr lang="en-US" dirty="0"/>
              <a:t>Requires providers/insurers to publish or provide information on:</a:t>
            </a:r>
          </a:p>
          <a:p>
            <a:pPr lvl="2"/>
            <a:r>
              <a:rPr lang="en-US" dirty="0"/>
              <a:t>Negotiated rate for in-network services</a:t>
            </a:r>
          </a:p>
          <a:p>
            <a:pPr lvl="2"/>
            <a:r>
              <a:rPr lang="en-US" dirty="0"/>
              <a:t>Good faith estimate of amount plan will pay for out-of-network services</a:t>
            </a:r>
          </a:p>
          <a:p>
            <a:pPr lvl="2"/>
            <a:r>
              <a:rPr lang="en-US" dirty="0"/>
              <a:t>Good faith estimate of amount insured will pay for out-of-network services </a:t>
            </a:r>
          </a:p>
        </p:txBody>
      </p:sp>
      <p:pic>
        <p:nvPicPr>
          <p:cNvPr id="8" name="Picture 7" descr="6 Ways to Promote Your Event Like a Pro - TalkingTree Creative">
            <a:extLst>
              <a:ext uri="{FF2B5EF4-FFF2-40B4-BE49-F238E27FC236}">
                <a16:creationId xmlns:a16="http://schemas.microsoft.com/office/drawing/2014/main" id="{1C565C87-B9A3-FEDA-A233-B60988CC1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038" y="4196556"/>
            <a:ext cx="5483346" cy="231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8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636C-ED47-321B-D047-C5982638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1169A5-6EC4-B7EA-D83F-3C0BFD61B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78" y="281797"/>
            <a:ext cx="11571243" cy="3421524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C5E112-C68D-AC83-00F5-A0384EE85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44546"/>
              </p:ext>
            </p:extLst>
          </p:nvPr>
        </p:nvGraphicFramePr>
        <p:xfrm>
          <a:off x="703570" y="4432137"/>
          <a:ext cx="10945190" cy="1554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89038">
                  <a:extLst>
                    <a:ext uri="{9D8B030D-6E8A-4147-A177-3AD203B41FA5}">
                      <a16:colId xmlns:a16="http://schemas.microsoft.com/office/drawing/2014/main" val="2996882221"/>
                    </a:ext>
                  </a:extLst>
                </a:gridCol>
                <a:gridCol w="1313632">
                  <a:extLst>
                    <a:ext uri="{9D8B030D-6E8A-4147-A177-3AD203B41FA5}">
                      <a16:colId xmlns:a16="http://schemas.microsoft.com/office/drawing/2014/main" val="1088202902"/>
                    </a:ext>
                  </a:extLst>
                </a:gridCol>
                <a:gridCol w="1709928">
                  <a:extLst>
                    <a:ext uri="{9D8B030D-6E8A-4147-A177-3AD203B41FA5}">
                      <a16:colId xmlns:a16="http://schemas.microsoft.com/office/drawing/2014/main" val="17894989"/>
                    </a:ext>
                  </a:extLst>
                </a:gridCol>
                <a:gridCol w="1956816">
                  <a:extLst>
                    <a:ext uri="{9D8B030D-6E8A-4147-A177-3AD203B41FA5}">
                      <a16:colId xmlns:a16="http://schemas.microsoft.com/office/drawing/2014/main" val="471557816"/>
                    </a:ext>
                  </a:extLst>
                </a:gridCol>
                <a:gridCol w="3775776">
                  <a:extLst>
                    <a:ext uri="{9D8B030D-6E8A-4147-A177-3AD203B41FA5}">
                      <a16:colId xmlns:a16="http://schemas.microsoft.com/office/drawing/2014/main" val="3462453239"/>
                    </a:ext>
                  </a:extLst>
                </a:gridCol>
              </a:tblGrid>
              <a:tr h="59319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Procedure</a:t>
                      </a: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Insurer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Standard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Footnote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59101"/>
                  </a:ext>
                </a:extLst>
              </a:tr>
              <a:tr h="593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HC ED Type a Level 5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Sane_Safe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99285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BLUE CROSS - CO (ANTHEM)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$2,244.00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Estimated Allowed Amount: $608.43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377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69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8250E-70E4-4C03-45FD-9EDABB0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7ADC9-C264-2617-AB7F-28018A661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310" y="413450"/>
            <a:ext cx="10631380" cy="1854262"/>
          </a:xfrm>
        </p:spPr>
        <p:txBody>
          <a:bodyPr>
            <a:normAutofit fontScale="90000"/>
          </a:bodyPr>
          <a:lstStyle/>
          <a:p>
            <a:r>
              <a:rPr lang="en-US" dirty="0"/>
              <a:t>Financial assistance policies/Self-pay discounts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CD1D8-E36E-1103-60EF-B4797BDDAF42}"/>
              </a:ext>
            </a:extLst>
          </p:cNvPr>
          <p:cNvSpPr txBox="1">
            <a:spLocks/>
          </p:cNvSpPr>
          <p:nvPr/>
        </p:nvSpPr>
        <p:spPr>
          <a:xfrm>
            <a:off x="634028" y="2404872"/>
            <a:ext cx="7013251" cy="416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Providers typically provide discounts for uninsured patients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Often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 available on website as Financial Assistance</a:t>
            </a:r>
            <a:r>
              <a:rPr kumimoji="0" lang="en-US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 Policy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  <a:p>
            <a:pPr lvl="1">
              <a:spcBef>
                <a:spcPts val="1000"/>
              </a:spcBef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Typically a percentage of the charge as the self-pay discount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Sometimes require patient fall within certain income brackets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Use on cross of Plaintiff’s experts</a:t>
            </a:r>
          </a:p>
          <a:p>
            <a:r>
              <a:rPr lang="en-US" dirty="0">
                <a:solidFill>
                  <a:srgbClr val="FFFFFF"/>
                </a:solidFill>
                <a:latin typeface="Aptos Light"/>
              </a:rPr>
              <a:t>BUT BEWARE OF IOWA CODE 622.4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Aptos Light"/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This section does not impose upon any party an affirmative duty to seek a reduction in billed charges to which the party is not contractually entitled.”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6" name="Picture 5" descr="Rules of Girl Math">
            <a:extLst>
              <a:ext uri="{FF2B5EF4-FFF2-40B4-BE49-F238E27FC236}">
                <a16:creationId xmlns:a16="http://schemas.microsoft.com/office/drawing/2014/main" id="{BDDF703C-8A87-7F4F-5C1F-A6389A253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279" y="2512877"/>
            <a:ext cx="4102199" cy="24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1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22037-03B4-4F28-BADD-9E9E5E8A6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ACBC-9C9D-926A-436A-9EB3FAD63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310" y="413450"/>
            <a:ext cx="10631380" cy="1131886"/>
          </a:xfrm>
        </p:spPr>
        <p:txBody>
          <a:bodyPr/>
          <a:lstStyle/>
          <a:p>
            <a:r>
              <a:rPr lang="en-US" dirty="0"/>
              <a:t>discovery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A1576-4A96-9757-CF94-BA5756C92D28}"/>
              </a:ext>
            </a:extLst>
          </p:cNvPr>
          <p:cNvSpPr txBox="1">
            <a:spLocks/>
          </p:cNvSpPr>
          <p:nvPr/>
        </p:nvSpPr>
        <p:spPr>
          <a:xfrm>
            <a:off x="730018" y="1609344"/>
            <a:ext cx="7609310" cy="416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Written Discovery 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Health insurance card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All assignments or agreements with provider about payment of unpaid bills</a:t>
            </a:r>
          </a:p>
          <a:p>
            <a:pPr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Subpoena to health insurer or provider for adjusted rates</a:t>
            </a:r>
          </a:p>
          <a:p>
            <a:pPr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Subpoena or record request to provider including all assignments and communications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Deposition of Plaintiff 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Referrals 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Light"/>
                <a:ea typeface="+mn-ea"/>
                <a:cs typeface="+mn-cs"/>
              </a:rPr>
              <a:t>Pay arrangements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D90F9-7172-190E-9C7A-A56E56B63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10" y="1344167"/>
            <a:ext cx="3319272" cy="442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5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FC92-F432-FFD9-5E23-187810A7F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868" y="486602"/>
            <a:ext cx="10457644" cy="985582"/>
          </a:xfrm>
        </p:spPr>
        <p:txBody>
          <a:bodyPr/>
          <a:lstStyle/>
          <a:p>
            <a:r>
              <a:rPr lang="en-US" dirty="0"/>
              <a:t>Object, object, object!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94940AA-898F-F4C1-EEDB-6440FD61F7B7}"/>
              </a:ext>
            </a:extLst>
          </p:cNvPr>
          <p:cNvSpPr txBox="1">
            <a:spLocks/>
          </p:cNvSpPr>
          <p:nvPr/>
        </p:nvSpPr>
        <p:spPr>
          <a:xfrm>
            <a:off x="496868" y="1472184"/>
            <a:ext cx="10731964" cy="416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Do NOT stipulate to medical bills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Hearsay &amp; Foundation Objections 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Rule 5.801 (Hearsay)</a:t>
            </a:r>
          </a:p>
          <a:p>
            <a:pPr lvl="2">
              <a:spcBef>
                <a:spcPts val="1000"/>
              </a:spcBef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Business Record Exception - Rule 5.803(6) </a:t>
            </a:r>
          </a:p>
          <a:p>
            <a:pPr lvl="3">
              <a:spcBef>
                <a:spcPts val="1000"/>
              </a:spcBef>
              <a:defRPr/>
            </a:pPr>
            <a:r>
              <a:rPr lang="en-US" dirty="0">
                <a:solidFill>
                  <a:srgbClr val="FFFFFF"/>
                </a:solidFill>
                <a:latin typeface="Aptos Light"/>
              </a:rPr>
              <a:t>Requires testimony of custodian or another qualified witness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0C543-147D-700D-0089-834CDAEB2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118" y="1579942"/>
            <a:ext cx="3593592" cy="47914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1DC338-02B2-38CD-FCCD-0580E9B67E6F}"/>
              </a:ext>
            </a:extLst>
          </p:cNvPr>
          <p:cNvSpPr/>
          <p:nvPr/>
        </p:nvSpPr>
        <p:spPr>
          <a:xfrm>
            <a:off x="6911900" y="4724830"/>
            <a:ext cx="3850028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 </a:t>
            </a:r>
            <a:r>
              <a:rPr lang="en-US" sz="5400" b="1" dirty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STRONGLY </a:t>
            </a:r>
          </a:p>
          <a:p>
            <a:pPr algn="ctr"/>
            <a:r>
              <a:rPr lang="en-US" sz="5400" b="1" cap="none" spc="0" dirty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OBJECT!</a:t>
            </a:r>
          </a:p>
        </p:txBody>
      </p:sp>
    </p:spTree>
    <p:extLst>
      <p:ext uri="{BB962C8B-B14F-4D97-AF65-F5344CB8AC3E}">
        <p14:creationId xmlns:p14="http://schemas.microsoft.com/office/powerpoint/2010/main" val="313706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87EA-8BB3-79C6-656A-1A8ABD658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409" y="2724586"/>
            <a:ext cx="4965140" cy="111215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  <a:br>
              <a:rPr lang="en-US" dirty="0"/>
            </a:br>
            <a:r>
              <a:rPr lang="en-US" sz="3200" cap="none" dirty="0"/>
              <a:t>(and applause)</a:t>
            </a:r>
            <a:endParaRPr lang="en-US" sz="32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3EB5985-BFBC-7517-689D-72E7BD8C81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0" b="12900"/>
          <a:stretch>
            <a:fillRect/>
          </a:stretch>
        </p:blipFill>
        <p:spPr>
          <a:xfrm>
            <a:off x="816909" y="632968"/>
            <a:ext cx="5652469" cy="5592063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theme/theme1.xml><?xml version="1.0" encoding="utf-8"?>
<a:theme xmlns:a="http://schemas.openxmlformats.org/drawingml/2006/main" name="BoldUnderlinesKeynote">
  <a:themeElements>
    <a:clrScheme name="NB - Keynote">
      <a:dk1>
        <a:srgbClr val="000000"/>
      </a:dk1>
      <a:lt1>
        <a:srgbClr val="FFFFFF"/>
      </a:lt1>
      <a:dk2>
        <a:srgbClr val="2C3932"/>
      </a:dk2>
      <a:lt2>
        <a:srgbClr val="FDF6EA"/>
      </a:lt2>
      <a:accent1>
        <a:srgbClr val="003A41"/>
      </a:accent1>
      <a:accent2>
        <a:srgbClr val="ECEBE3"/>
      </a:accent2>
      <a:accent3>
        <a:srgbClr val="400023"/>
      </a:accent3>
      <a:accent4>
        <a:srgbClr val="68989E"/>
      </a:accent4>
      <a:accent5>
        <a:srgbClr val="BFB360"/>
      </a:accent5>
      <a:accent6>
        <a:srgbClr val="BF6093"/>
      </a:accent6>
      <a:hlink>
        <a:srgbClr val="169C9A"/>
      </a:hlink>
      <a:folHlink>
        <a:srgbClr val="E15C3D"/>
      </a:folHlink>
    </a:clrScheme>
    <a:fontScheme name="Custom 9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ld underlines keynote presentation _win32_DN_v2" id="{E18D5B16-117C-46FD-8B97-39D77F728B32}" vid="{93298573-99F9-4CB3-90C8-DB41313B57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A9C388-2C06-4AF2-857C-74055069A2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782DA7-86C0-4A84-A860-11A1E6E3FB6B}">
  <ds:schemaRefs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230e9df3-be65-4c73-a93b-d1236ebd677e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{6FAC56B2-13AE-4835-BF87-CBC928F300ED}e68b7f07-47f1-4c94-a1ca-e7d736a42cf8-TF86f18fb6-1448-4a46-9973-da86b5b4a1df94418399_win32</Template>
  <TotalTime>810</TotalTime>
  <Words>874</Words>
  <Application>Microsoft Office PowerPoint</Application>
  <PresentationFormat>Widescreen</PresentationFormat>
  <Paragraphs>124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Light</vt:lpstr>
      <vt:lpstr>Arial</vt:lpstr>
      <vt:lpstr>BoldUnderlinesKeynote</vt:lpstr>
      <vt:lpstr>You Gotta Be Kidding me! That injection cost what? Combating Outrageous Medical Expenses</vt:lpstr>
      <vt:lpstr>A hypothetical </vt:lpstr>
      <vt:lpstr>A Hypothetical</vt:lpstr>
      <vt:lpstr>PowerPoint Presentation</vt:lpstr>
      <vt:lpstr>Pexa v. Auto Owners 686 N.W.2d 150 (Iowa 2004)</vt:lpstr>
      <vt:lpstr>The 2020 legislation </vt:lpstr>
      <vt:lpstr>In other words…</vt:lpstr>
      <vt:lpstr>How do you prove it?</vt:lpstr>
      <vt:lpstr>Billing expert</vt:lpstr>
      <vt:lpstr>Published Discounts</vt:lpstr>
      <vt:lpstr>PowerPoint Presentation</vt:lpstr>
      <vt:lpstr>Financial assistance policies/Self-pay discounts</vt:lpstr>
      <vt:lpstr>discovery</vt:lpstr>
      <vt:lpstr>Object, object, object!</vt:lpstr>
      <vt:lpstr>Questions? (and applause)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Spencer Dirth</dc:creator>
  <cp:lastModifiedBy>Spencer Dirth</cp:lastModifiedBy>
  <cp:revision>57</cp:revision>
  <dcterms:created xsi:type="dcterms:W3CDTF">2026-08-19T19:22:57Z</dcterms:created>
  <dcterms:modified xsi:type="dcterms:W3CDTF">2026-09-01T16:36:59Z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