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9" r:id="rId8"/>
    <p:sldId id="266" r:id="rId9"/>
    <p:sldId id="267" r:id="rId10"/>
    <p:sldId id="268" r:id="rId11"/>
    <p:sldId id="270" r:id="rId12"/>
    <p:sldId id="271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floor&#10;&#10;Description automatically generated">
            <a:extLst>
              <a:ext uri="{FF2B5EF4-FFF2-40B4-BE49-F238E27FC236}">
                <a16:creationId xmlns:a16="http://schemas.microsoft.com/office/drawing/2014/main" id="{456E672A-38EC-4A41-88BD-9363EADD02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" b="132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BCDB8A-06EB-4C15-9F95-691074CFF9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06FA9-5417-481F-A622-595382291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24675-22C8-4DAF-9336-331958F2A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C0582-5BD0-4633-9A9F-7DA76D9D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7168CF-C406-4F32-A3E3-B0B4DB0911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F40786D-975A-4D73-A93E-CD38D6724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62" y="5755229"/>
            <a:ext cx="1868076" cy="96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0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sky, outdoor, brick&#10;&#10;Description automatically generated">
            <a:extLst>
              <a:ext uri="{FF2B5EF4-FFF2-40B4-BE49-F238E27FC236}">
                <a16:creationId xmlns:a16="http://schemas.microsoft.com/office/drawing/2014/main" id="{856D6DFB-C908-490A-A68E-23AC27AB09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t="31058" r="-52" b="12833"/>
          <a:stretch/>
        </p:blipFill>
        <p:spPr>
          <a:xfrm>
            <a:off x="0" y="0"/>
            <a:ext cx="12192000" cy="45624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0DDB0-F435-4B2B-8013-A99B8AFF8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68CF-C406-4F32-A3E3-B0B4DB09110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F24121-92CF-4E97-BCD4-4E40CF4DB9D7}"/>
              </a:ext>
            </a:extLst>
          </p:cNvPr>
          <p:cNvSpPr/>
          <p:nvPr userDrawn="1"/>
        </p:nvSpPr>
        <p:spPr>
          <a:xfrm>
            <a:off x="1654628" y="1360782"/>
            <a:ext cx="8882743" cy="2177143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6624215-28BB-4BB0-957D-22896E531F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8230" y="1800225"/>
            <a:ext cx="7475538" cy="13858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C024F0-AFA7-4084-BEA0-B084F48AA3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8387" y="4891964"/>
            <a:ext cx="10039350" cy="140652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17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84CDF7-542A-4DE2-BCC2-FAEBD53A2D65}"/>
              </a:ext>
            </a:extLst>
          </p:cNvPr>
          <p:cNvSpPr/>
          <p:nvPr userDrawn="1"/>
        </p:nvSpPr>
        <p:spPr>
          <a:xfrm rot="5400000">
            <a:off x="8421277" y="3087280"/>
            <a:ext cx="6858001" cy="68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C3E0D-34C9-445E-8B9E-6164E96C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BBCEE-69DE-4FE2-B782-FDA23C691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72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88306-F406-4C55-8A38-D568CF527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68CF-C406-4F32-A3E3-B0B4DB09110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8364958-A504-41CF-B899-9F1ED5606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5304" r="13022" b="39408"/>
          <a:stretch/>
        </p:blipFill>
        <p:spPr>
          <a:xfrm>
            <a:off x="11508555" y="6406554"/>
            <a:ext cx="683443" cy="26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6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84CDF7-542A-4DE2-BCC2-FAEBD53A2D65}"/>
              </a:ext>
            </a:extLst>
          </p:cNvPr>
          <p:cNvSpPr/>
          <p:nvPr userDrawn="1"/>
        </p:nvSpPr>
        <p:spPr>
          <a:xfrm>
            <a:off x="0" y="6174557"/>
            <a:ext cx="12192000" cy="683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C3E0D-34C9-445E-8B9E-6164E96C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BBCEE-69DE-4FE2-B782-FDA23C691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72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88306-F406-4C55-8A38-D568CF527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68CF-C406-4F32-A3E3-B0B4DB09110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8364958-A504-41CF-B899-9F1ED5606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5304" r="13022" b="39408"/>
          <a:stretch/>
        </p:blipFill>
        <p:spPr>
          <a:xfrm>
            <a:off x="216816" y="6329166"/>
            <a:ext cx="94268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0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floor&#10;&#10;Description automatically generated">
            <a:extLst>
              <a:ext uri="{FF2B5EF4-FFF2-40B4-BE49-F238E27FC236}">
                <a16:creationId xmlns:a16="http://schemas.microsoft.com/office/drawing/2014/main" id="{456E672A-38EC-4A41-88BD-9363EADD02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" b="132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BCDB8A-06EB-4C15-9F95-691074CFF9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C0582-5BD0-4633-9A9F-7DA76D9D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7168CF-C406-4F32-A3E3-B0B4DB0911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AB9005-552A-48EF-A775-ED6582C15269}"/>
              </a:ext>
            </a:extLst>
          </p:cNvPr>
          <p:cNvSpPr/>
          <p:nvPr userDrawn="1"/>
        </p:nvSpPr>
        <p:spPr>
          <a:xfrm>
            <a:off x="0" y="2337846"/>
            <a:ext cx="12192000" cy="20126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6C294CD-9FB2-42D9-B7E4-9ABDE37161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231" y="2651213"/>
            <a:ext cx="7475538" cy="13858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4903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69A19-8634-4EC9-A61E-588AC0E4C10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EEBA9-EF09-4836-9DBF-6A454E0DA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926" y="365125"/>
            <a:ext cx="609282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A13FB-D14D-4830-BCB9-7DF1D70498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168CF-C406-4F32-A3E3-B0B4DB0911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8FAF9C-5578-462A-BD8C-7C39B5CDA4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3250" y="0"/>
            <a:ext cx="42894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3B0BD0-E7FD-4D80-8186-A9CCC713FF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5925" y="1922463"/>
            <a:ext cx="6092825" cy="3941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7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A52BBC9-9168-4AE6-BBBB-937C23EF79C2}"/>
              </a:ext>
            </a:extLst>
          </p:cNvPr>
          <p:cNvSpPr/>
          <p:nvPr userDrawn="1"/>
        </p:nvSpPr>
        <p:spPr>
          <a:xfrm>
            <a:off x="8560524" y="0"/>
            <a:ext cx="36314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989E75-11D4-4A56-9168-ECDFC7B0F0F7}"/>
              </a:ext>
            </a:extLst>
          </p:cNvPr>
          <p:cNvSpPr/>
          <p:nvPr userDrawn="1"/>
        </p:nvSpPr>
        <p:spPr>
          <a:xfrm>
            <a:off x="-1" y="0"/>
            <a:ext cx="856052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419BA29-9B37-4EEA-82E5-C032220D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5257800" cy="132556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D001A36-6E24-48BC-AA7C-47F8290ADF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60526" y="0"/>
            <a:ext cx="3631474" cy="4467604"/>
          </a:xfrm>
          <a:ln w="19050"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C4A51F1-C07D-4897-9D4E-59A812204D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0198" y="4828579"/>
            <a:ext cx="3083252" cy="772621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ATTORNEY NAME</a:t>
            </a:r>
            <a:br>
              <a:rPr lang="en-US" dirty="0"/>
            </a:br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B6FD7BF-9FA6-473F-B224-CD50610BB4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7824" y="5836625"/>
            <a:ext cx="3063875" cy="6604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7BA1F6B-DD72-43A5-9249-306D0DB32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836625"/>
            <a:ext cx="1276773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8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A52BBC9-9168-4AE6-BBBB-937C23EF79C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989E75-11D4-4A56-9168-ECDFC7B0F0F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419BA29-9B37-4EEA-82E5-C032220D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5257800" cy="132556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D001A36-6E24-48BC-AA7C-47F8290ADF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8400" y="0"/>
            <a:ext cx="2133600" cy="2220686"/>
          </a:xfrm>
          <a:ln w="19050"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11417B11-EB9C-49C9-BAEC-BEA6EBBC08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58400" y="2309814"/>
            <a:ext cx="2133600" cy="222068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F8D6A710-52EC-44DE-A4D9-B1025D5382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58400" y="4619626"/>
            <a:ext cx="2133600" cy="223837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C4A51F1-C07D-4897-9D4E-59A812204D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174" y="339742"/>
            <a:ext cx="3083252" cy="772621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ATTORNEY NAME</a:t>
            </a:r>
            <a:br>
              <a:rPr lang="en-US" dirty="0"/>
            </a:br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B6FD7BF-9FA6-473F-B224-CD50610BB4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1347788"/>
            <a:ext cx="3063875" cy="6604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2A1FA32-BF1A-40E5-9243-7AB9F29F2A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2514625"/>
            <a:ext cx="3083252" cy="772621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ATTORNEY NAME</a:t>
            </a:r>
            <a:br>
              <a:rPr lang="en-US" dirty="0"/>
            </a:br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4B16D5AA-263A-4CB4-A680-28816B638F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8426" y="3522671"/>
            <a:ext cx="3063875" cy="6604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D12E94AA-0935-4492-BA3A-9684261C87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8426" y="4849812"/>
            <a:ext cx="3083252" cy="772621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ATTORNEY NAME</a:t>
            </a:r>
            <a:br>
              <a:rPr lang="en-US" dirty="0"/>
            </a:br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13CC4F8E-B7B7-4110-9666-7FAF60AAF6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6052" y="5857858"/>
            <a:ext cx="3063875" cy="6604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94D5A41E-B16F-4532-8D01-FCD263AD5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857858"/>
            <a:ext cx="1276773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01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68FAA4-E3B0-475C-B2D7-CE64AAF5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9254E-1959-4188-AA43-0270EA33C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4B1BB-D6FA-426C-BFD7-B0F5E99AE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168CF-C406-4F32-A3E3-B0B4DB091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0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50" r:id="rId4"/>
    <p:sldLayoutId id="2147483663" r:id="rId5"/>
    <p:sldLayoutId id="2147483661" r:id="rId6"/>
    <p:sldLayoutId id="2147483660" r:id="rId7"/>
    <p:sldLayoutId id="214748365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FB49-CD9A-4A10-825A-13936B1F09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Defense of Public Entities &amp; Updates In Municipal Litigation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568EB6-F364-4680-8FEF-023A977E33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Jason C. Palmer</a:t>
            </a:r>
          </a:p>
          <a:p>
            <a:r>
              <a:rPr lang="en-US" dirty="0"/>
              <a:t>Ryan P. Tunink</a:t>
            </a:r>
          </a:p>
          <a:p>
            <a:r>
              <a:rPr lang="en-US" dirty="0"/>
              <a:t>Georgia R. Rice</a:t>
            </a:r>
          </a:p>
        </p:txBody>
      </p:sp>
    </p:spTree>
    <p:extLst>
      <p:ext uri="{BB962C8B-B14F-4D97-AF65-F5344CB8AC3E}">
        <p14:creationId xmlns:p14="http://schemas.microsoft.com/office/powerpoint/2010/main" val="816972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33A45-0BA3-2478-B3E6-E4B78B2F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Removal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A18BD-6226-7626-7794-1C8500113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074" y="1854200"/>
            <a:ext cx="6219825" cy="4498975"/>
          </a:xfrm>
        </p:spPr>
        <p:txBody>
          <a:bodyPr>
            <a:normAutofit fontScale="70000" lnSpcReduction="20000"/>
          </a:bodyPr>
          <a:lstStyle/>
          <a:p>
            <a:r>
              <a:rPr lang="en-US" sz="3400" i="1" dirty="0"/>
              <a:t>Dettmer v. City of Coralville</a:t>
            </a:r>
            <a:r>
              <a:rPr lang="en-US" sz="3400" dirty="0"/>
              <a:t>, No. 24-0248, 2025 WL 706560 (Iowa Ct. App. Mar. 5 2025)</a:t>
            </a:r>
          </a:p>
          <a:p>
            <a:pPr lvl="1"/>
            <a:r>
              <a:rPr lang="en-US" sz="3400" dirty="0"/>
              <a:t>Applies Iowa Code section 668.10(1)(b)</a:t>
            </a:r>
          </a:p>
          <a:p>
            <a:pPr lvl="1"/>
            <a:r>
              <a:rPr lang="en-US" sz="3400" dirty="0"/>
              <a:t>Concludes fall occurred on street, not sidewalk. </a:t>
            </a:r>
          </a:p>
          <a:p>
            <a:pPr lvl="1"/>
            <a:endParaRPr lang="en-US" sz="3400" dirty="0"/>
          </a:p>
          <a:p>
            <a:r>
              <a:rPr lang="en-US" sz="3400" i="1" dirty="0"/>
              <a:t>Rodriguez-Flores v. City of Des Moines</a:t>
            </a:r>
            <a:r>
              <a:rPr lang="en-US" sz="3400" dirty="0"/>
              <a:t>, No. 24-0365, 2025 WL 1066430, (Iowa Ct. App. 2025)</a:t>
            </a:r>
          </a:p>
          <a:p>
            <a:pPr lvl="1"/>
            <a:r>
              <a:rPr lang="en-US" sz="3400" dirty="0"/>
              <a:t>Applies Iowa Code section 668.10(1)(b)</a:t>
            </a:r>
          </a:p>
          <a:p>
            <a:pPr lvl="1"/>
            <a:r>
              <a:rPr lang="en-US" sz="3400" dirty="0"/>
              <a:t>Section 668.10(1)(b) does not require city policy to enforce a particular standard of snow removal or time frame. Just need to follow policy</a:t>
            </a:r>
            <a:r>
              <a:rPr lang="en-US" sz="3100" dirty="0"/>
              <a:t>. </a:t>
            </a:r>
          </a:p>
        </p:txBody>
      </p:sp>
      <p:pic>
        <p:nvPicPr>
          <p:cNvPr id="7" name="Picture 6" descr="A red circle in the snow&#10;&#10;AI-generated content may be incorrect.">
            <a:extLst>
              <a:ext uri="{FF2B5EF4-FFF2-40B4-BE49-F238E27FC236}">
                <a16:creationId xmlns:a16="http://schemas.microsoft.com/office/drawing/2014/main" id="{8B7D13DC-9426-25EC-F07D-6F1BB3BF2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690688"/>
            <a:ext cx="4362449" cy="429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26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6E554-BCD8-769E-7DF4-21BBED65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State v. Sampson</a:t>
            </a:r>
            <a:r>
              <a:rPr lang="en-US" dirty="0"/>
              <a:t>, 14 N.W.3d 152 (Iowa Ct. App. 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C565-1109-D1A8-61D0-03877EFE4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6117" cy="4047273"/>
          </a:xfrm>
        </p:spPr>
        <p:txBody>
          <a:bodyPr>
            <a:normAutofit fontScale="92500"/>
          </a:bodyPr>
          <a:lstStyle/>
          <a:p>
            <a:r>
              <a:rPr lang="en-US" dirty="0"/>
              <a:t>Suspect stopped for operating a UTV on city streets, violating local ordinances. Ultimately arrested for operating the UTV while intoxicated.</a:t>
            </a:r>
          </a:p>
          <a:p>
            <a:r>
              <a:rPr lang="en-US" dirty="0"/>
              <a:t>Argues ordinance is preempted by Iowa Code section 321I.</a:t>
            </a:r>
          </a:p>
          <a:p>
            <a:r>
              <a:rPr lang="en-US" dirty="0"/>
              <a:t>Court of Appeals rejects preemption argument. Cities can regulate use of UTV’s on streets pursuant o section 321I.30.</a:t>
            </a:r>
          </a:p>
        </p:txBody>
      </p:sp>
      <p:pic>
        <p:nvPicPr>
          <p:cNvPr id="4098" name="Picture 2" descr="Polaris expands UTV lineup with heavy ...">
            <a:extLst>
              <a:ext uri="{FF2B5EF4-FFF2-40B4-BE49-F238E27FC236}">
                <a16:creationId xmlns:a16="http://schemas.microsoft.com/office/drawing/2014/main" id="{F8B6B56D-33E6-E71A-E399-99089CA2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03" y="2200993"/>
            <a:ext cx="4745345" cy="266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328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2DC6-DD95-6CA7-E338-37741108F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City of Donnellson v. Walljasper</a:t>
            </a:r>
            <a:r>
              <a:rPr lang="en-US" dirty="0"/>
              <a:t>, No. 23-1261, 2024 WL 4039419 (Iowa Ct. App. Sept. 4, 2024)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B23A2-A180-0AE8-B7CA-3CC18202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48375" cy="4047273"/>
          </a:xfrm>
        </p:spPr>
        <p:txBody>
          <a:bodyPr/>
          <a:lstStyle/>
          <a:p>
            <a:r>
              <a:rPr lang="en-US" dirty="0"/>
              <a:t>City petitions for abandoned property under Iowa Code section 657A.10B.</a:t>
            </a:r>
          </a:p>
          <a:p>
            <a:r>
              <a:rPr lang="en-US" dirty="0"/>
              <a:t>Applies twelve factors to determine whether abandoned. </a:t>
            </a:r>
          </a:p>
          <a:p>
            <a:r>
              <a:rPr lang="en-US" dirty="0"/>
              <a:t>Affirms awarding title to City despite fact that owner had made some progress in repairing property. </a:t>
            </a:r>
          </a:p>
        </p:txBody>
      </p:sp>
      <p:pic>
        <p:nvPicPr>
          <p:cNvPr id="5" name="Picture 4" descr="A porch with a porch and a porch&#10;&#10;AI-generated content may be incorrect.">
            <a:extLst>
              <a:ext uri="{FF2B5EF4-FFF2-40B4-BE49-F238E27FC236}">
                <a16:creationId xmlns:a16="http://schemas.microsoft.com/office/drawing/2014/main" id="{3F42BF45-D81C-FEE3-6732-25535B008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5" y="2162022"/>
            <a:ext cx="3786756" cy="296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08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59E2-B866-4A2A-9C00-2456E5AEF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96C139-ED07-443B-AB07-77951A8B4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Jason C. Palmer</a:t>
            </a:r>
          </a:p>
          <a:p>
            <a:r>
              <a:rPr lang="en-US" dirty="0"/>
              <a:t>PARTNER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741A3C-F803-478B-9125-36E535DF8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jpalmer@ldmlaw.com</a:t>
            </a:r>
          </a:p>
          <a:p>
            <a:r>
              <a:rPr lang="en-US" dirty="0"/>
              <a:t>515-513-5003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AEB281-2CDC-43DC-91CB-30100D9244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Ryan P. Tunink</a:t>
            </a:r>
          </a:p>
          <a:p>
            <a:r>
              <a:rPr lang="en-US" dirty="0"/>
              <a:t>Associate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45DD2A-F7DC-4356-9B34-5EDA27F431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rtunink@ldmlaw.com</a:t>
            </a:r>
          </a:p>
          <a:p>
            <a:r>
              <a:rPr lang="en-US" dirty="0"/>
              <a:t>515-513-5003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4FBC07-3017-4F84-827C-D2A68C3629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Georgia R. Rice</a:t>
            </a:r>
          </a:p>
          <a:p>
            <a:r>
              <a:rPr lang="en-US" dirty="0"/>
              <a:t>Associate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73E011-8F5C-4802-9F7A-7071C17241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grice@ldmlaw.com</a:t>
            </a:r>
          </a:p>
          <a:p>
            <a:r>
              <a:rPr lang="en-US" dirty="0"/>
              <a:t>515-513-5003</a:t>
            </a:r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193DECE7-29D7-495C-D0EC-0B43FE3C2362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 cstate="print"/>
          <a:srcRect l="2039" r="203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Image 3">
            <a:extLst>
              <a:ext uri="{FF2B5EF4-FFF2-40B4-BE49-F238E27FC236}">
                <a16:creationId xmlns:a16="http://schemas.microsoft.com/office/drawing/2014/main" id="{8CB7CA51-903E-82A3-4E08-3AA5377AEE55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3" cstate="print"/>
          <a:srcRect l="2340" r="234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Image 3">
            <a:extLst>
              <a:ext uri="{FF2B5EF4-FFF2-40B4-BE49-F238E27FC236}">
                <a16:creationId xmlns:a16="http://schemas.microsoft.com/office/drawing/2014/main" id="{92DE9DA2-0F39-C2FB-C2D6-52D206E31556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4" cstate="print"/>
          <a:srcRect l="2123" r="212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2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8E8D-4562-4075-B0A3-BCBEE3BD4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1000 Friends of Iowa v. Polk </a:t>
            </a:r>
            <a:r>
              <a:rPr lang="en-US" i="1" dirty="0" err="1"/>
              <a:t>Cnty</a:t>
            </a:r>
            <a:r>
              <a:rPr lang="en-US" i="1" dirty="0"/>
              <a:t>. Bd. of Supervisors</a:t>
            </a:r>
            <a:r>
              <a:rPr lang="en-US" dirty="0"/>
              <a:t>, 19 N.W.3d 290 (Iowa 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900B6-A432-4609-953A-BE682755E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03611" cy="4047273"/>
          </a:xfrm>
        </p:spPr>
        <p:txBody>
          <a:bodyPr>
            <a:normAutofit/>
          </a:bodyPr>
          <a:lstStyle/>
          <a:p>
            <a:r>
              <a:rPr lang="en-US" sz="3200" dirty="0"/>
              <a:t>Dispute over rezoning parcel of land.</a:t>
            </a:r>
          </a:p>
          <a:p>
            <a:r>
              <a:rPr lang="en-US" sz="3200" dirty="0"/>
              <a:t>Defendant moved to dismiss based on pleading standards imposed by Iowa Code section 670.4A(3).</a:t>
            </a:r>
          </a:p>
          <a:p>
            <a:r>
              <a:rPr lang="en-US" sz="3200" dirty="0"/>
              <a:t>Heightened pleading standards only apply to claims for money damages. </a:t>
            </a:r>
          </a:p>
          <a:p>
            <a:r>
              <a:rPr lang="en-US" sz="3200" dirty="0"/>
              <a:t>Extensive analysis on the Plaintiffs’ standing to bring the suit.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8750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3B47C-7F48-40CA-94D3-F82F1DD45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Doe v. W. Dubuque </a:t>
            </a:r>
            <a:r>
              <a:rPr lang="en-US" i="1" dirty="0" err="1"/>
              <a:t>Cmty</a:t>
            </a:r>
            <a:r>
              <a:rPr lang="en-US" i="1" dirty="0"/>
              <a:t>. Sch. Dist., </a:t>
            </a:r>
            <a:r>
              <a:rPr lang="en-US" dirty="0"/>
              <a:t>20 N.W.3d 798 (Iowa 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181A4-5FB0-4A32-90FF-DD90A719E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97770" cy="4047273"/>
          </a:xfrm>
        </p:spPr>
        <p:txBody>
          <a:bodyPr>
            <a:normAutofit/>
          </a:bodyPr>
          <a:lstStyle/>
          <a:p>
            <a:r>
              <a:rPr lang="en-US" dirty="0"/>
              <a:t>Plaintiff asserted claims of negligence and breach of fiduciary duty over alleged assault of a student perpetrated by a peer. </a:t>
            </a:r>
          </a:p>
          <a:p>
            <a:r>
              <a:rPr lang="en-US" dirty="0"/>
              <a:t>Concludes qualified immunity under Iowa Code section 670.4A(1) did not apply. </a:t>
            </a:r>
          </a:p>
          <a:p>
            <a:r>
              <a:rPr lang="en-US" dirty="0"/>
              <a:t>Only apply to claimed violations of statutory or constitutional rights. </a:t>
            </a:r>
          </a:p>
          <a:p>
            <a:r>
              <a:rPr lang="en-US" dirty="0"/>
              <a:t>Also rejected Plaintiff’s breach of fiduciary duty claim—schools are not fiduciaries. </a:t>
            </a:r>
          </a:p>
        </p:txBody>
      </p:sp>
      <p:pic>
        <p:nvPicPr>
          <p:cNvPr id="1026" name="Picture 2" descr="The Western Dubuque Bobcats - ScoreStream">
            <a:extLst>
              <a:ext uri="{FF2B5EF4-FFF2-40B4-BE49-F238E27FC236}">
                <a16:creationId xmlns:a16="http://schemas.microsoft.com/office/drawing/2014/main" id="{B51C3802-9EA8-0096-BF68-A31433BB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970" y="2038350"/>
            <a:ext cx="387894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179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A17C0-D8D9-4C35-2283-23030D02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Est. of Kahn by Rowe v. City of Clermont</a:t>
            </a:r>
            <a:r>
              <a:rPr lang="en-US" dirty="0"/>
              <a:t>, 22 N.W.3d 252 (Iowa 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5FEFD-149A-D52A-139C-5F943F6AE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1625" cy="40472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Claimed negligence and premises liability arising from death at base of a low-head dam. </a:t>
            </a:r>
          </a:p>
          <a:p>
            <a:r>
              <a:rPr lang="en-US" dirty="0"/>
              <a:t>Heightened pleading standards did not apply. </a:t>
            </a:r>
            <a:r>
              <a:rPr lang="en-US" i="1" dirty="0"/>
              <a:t> </a:t>
            </a:r>
          </a:p>
          <a:p>
            <a:r>
              <a:rPr lang="en-US" dirty="0"/>
              <a:t>Also rejects application of Public Duty Doctrine. </a:t>
            </a:r>
          </a:p>
          <a:p>
            <a:r>
              <a:rPr lang="en-US" dirty="0"/>
              <a:t>As pled, danger was from affirmative conduct by government entities.</a:t>
            </a:r>
          </a:p>
        </p:txBody>
      </p:sp>
      <p:pic>
        <p:nvPicPr>
          <p:cNvPr id="2050" name="Picture 2" descr="Court ruling allows low-head dam drowning petition to go forward in Fayette  County | The Gazette">
            <a:extLst>
              <a:ext uri="{FF2B5EF4-FFF2-40B4-BE49-F238E27FC236}">
                <a16:creationId xmlns:a16="http://schemas.microsoft.com/office/drawing/2014/main" id="{6A4C708B-013F-5656-6354-BEE5715B4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825625"/>
            <a:ext cx="49053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7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019B-497B-ADBB-C8BE-97BA741D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Diercks v. Scott </a:t>
            </a:r>
            <a:r>
              <a:rPr lang="en-US" i="1" dirty="0" err="1"/>
              <a:t>Cnty</a:t>
            </a:r>
            <a:r>
              <a:rPr lang="en-US" dirty="0"/>
              <a:t>., 17 N.W.3d 364 (Iowa 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86B7F-C771-7CC1-73C8-678F89E79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Confidentiality of applications to fill vacant board of supervisors’ seats. </a:t>
            </a:r>
          </a:p>
          <a:p>
            <a:r>
              <a:rPr lang="en-US" dirty="0"/>
              <a:t>County claims confidential under Iowa Code section 22.7(18)—a reasonable person would be discouraged from making document if it was made public. </a:t>
            </a:r>
          </a:p>
          <a:p>
            <a:r>
              <a:rPr lang="en-US" dirty="0"/>
              <a:t>Overturns summary judgment that had been granted to Scott County: Public seat, actual applicants were not concerned. </a:t>
            </a:r>
          </a:p>
          <a:p>
            <a:r>
              <a:rPr lang="en-US" dirty="0"/>
              <a:t>Three Justice dissent.</a:t>
            </a:r>
          </a:p>
          <a:p>
            <a:r>
              <a:rPr lang="en-US" dirty="0"/>
              <a:t>Precedent had already applied 22.7(18) in employment application contexts, nothing different here.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55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FC6F9-4E94-5E09-D699-0DF9190B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Harrison v. Mickey</a:t>
            </a:r>
            <a:r>
              <a:rPr lang="en-US" dirty="0"/>
              <a:t>, 18 N.W.3d 477 (Iowa 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11E67-59F0-893B-1FEF-B2F8B4D5B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Records request following George Floyd Protests</a:t>
            </a:r>
          </a:p>
          <a:p>
            <a:r>
              <a:rPr lang="en-US" dirty="0"/>
              <a:t>Use of force reports were not personal information in confidential personnel records under Iowa Code section 22.7(11)(a)</a:t>
            </a:r>
          </a:p>
          <a:p>
            <a:r>
              <a:rPr lang="en-US" dirty="0"/>
              <a:t>Could result in discipline to officers, but rarely do. Not actually performance records. Are not kept in officer’s personnel files. </a:t>
            </a:r>
          </a:p>
          <a:p>
            <a:r>
              <a:rPr lang="en-US" dirty="0"/>
              <a:t>Also rejects protections under Iowa Code section 80F.1(20)</a:t>
            </a:r>
          </a:p>
          <a:p>
            <a:r>
              <a:rPr lang="en-US" dirty="0"/>
              <a:t>Section does not protect reports that were not prepared in response to a complaint. </a:t>
            </a:r>
          </a:p>
        </p:txBody>
      </p:sp>
    </p:spTree>
    <p:extLst>
      <p:ext uri="{BB962C8B-B14F-4D97-AF65-F5344CB8AC3E}">
        <p14:creationId xmlns:p14="http://schemas.microsoft.com/office/powerpoint/2010/main" val="3425728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1F8CE-ABEB-6B7F-F65F-23B8023FE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Villarini v. Iowa City </a:t>
            </a:r>
            <a:r>
              <a:rPr lang="en-US" i="1" dirty="0" err="1"/>
              <a:t>Cmty</a:t>
            </a:r>
            <a:r>
              <a:rPr lang="en-US" i="1" dirty="0"/>
              <a:t>. Sch. Dist.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en-US" dirty="0"/>
              <a:t>21 N.W.3d 129 (Iowa 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213AB-C169-8B3A-4877-7E80B7D70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1842878"/>
            <a:ext cx="5468429" cy="40472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Students alleged tennis coach engaged in various misconduct. Investigation concludes claims were unfounded.</a:t>
            </a:r>
          </a:p>
          <a:p>
            <a:r>
              <a:rPr lang="en-US" dirty="0"/>
              <a:t>Students speak at </a:t>
            </a:r>
            <a:r>
              <a:rPr lang="en-US" dirty="0" err="1"/>
              <a:t>ICCSD</a:t>
            </a:r>
            <a:r>
              <a:rPr lang="en-US" dirty="0"/>
              <a:t> Board of Directors meeting, video of which is published on the Board’s </a:t>
            </a:r>
            <a:r>
              <a:rPr lang="en-US" dirty="0" err="1"/>
              <a:t>Youtube</a:t>
            </a:r>
            <a:r>
              <a:rPr lang="en-US" dirty="0"/>
              <a:t>. </a:t>
            </a:r>
          </a:p>
          <a:p>
            <a:r>
              <a:rPr lang="en-US" dirty="0"/>
              <a:t>Court officially adopts the Fair Report Privilege.</a:t>
            </a:r>
          </a:p>
          <a:p>
            <a:r>
              <a:rPr lang="en-US" dirty="0"/>
              <a:t>Intent is irrelevant; focus is inaccuracy of report.</a:t>
            </a:r>
          </a:p>
        </p:txBody>
      </p:sp>
      <p:pic>
        <p:nvPicPr>
          <p:cNvPr id="5" name="Picture 4" descr="A group of people wearing face masks&#10;&#10;AI-generated content may be incorrect.">
            <a:extLst>
              <a:ext uri="{FF2B5EF4-FFF2-40B4-BE49-F238E27FC236}">
                <a16:creationId xmlns:a16="http://schemas.microsoft.com/office/drawing/2014/main" id="{FABAB957-17AB-746B-A352-5E912A256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7" y="1842878"/>
            <a:ext cx="5349713" cy="412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4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F321C-E741-3CA1-D63E-672099235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State v. Amble</a:t>
            </a:r>
            <a:r>
              <a:rPr lang="en-US" dirty="0"/>
              <a:t>, 22 N.W.3d 265 (Iowa 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48F36-F1D3-82FC-80AE-742A695AF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3600" cy="4047273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/>
              <a:t>State v. Wright</a:t>
            </a:r>
            <a:r>
              <a:rPr lang="en-US" dirty="0"/>
              <a:t>, 961 N.W.2d 396 (Iowa 2021) provided expectation of privacy in trash left for collection in some circumstances. </a:t>
            </a:r>
          </a:p>
          <a:p>
            <a:r>
              <a:rPr lang="en-US" dirty="0"/>
              <a:t>Legislature responded with Iowa Code section 808.16.</a:t>
            </a:r>
          </a:p>
          <a:p>
            <a:r>
              <a:rPr lang="en-US" dirty="0"/>
              <a:t>Court finds Section 808.16(3) is facially constitutional, dodges the remaining provisions on constitutional avoidance grounds. </a:t>
            </a:r>
          </a:p>
          <a:p>
            <a:r>
              <a:rPr lang="en-US" dirty="0"/>
              <a:t>Technically does not overturn </a:t>
            </a:r>
            <a:r>
              <a:rPr lang="en-US" i="1" dirty="0"/>
              <a:t>Wright</a:t>
            </a:r>
            <a:r>
              <a:rPr lang="en-US" dirty="0"/>
              <a:t>. </a:t>
            </a:r>
          </a:p>
        </p:txBody>
      </p:sp>
      <p:pic>
        <p:nvPicPr>
          <p:cNvPr id="5" name="Picture 4" descr="A screenshot of a document&#10;&#10;AI-generated content may be incorrect.">
            <a:extLst>
              <a:ext uri="{FF2B5EF4-FFF2-40B4-BE49-F238E27FC236}">
                <a16:creationId xmlns:a16="http://schemas.microsoft.com/office/drawing/2014/main" id="{46F8B8D4-41E2-EACE-A813-BB77585D6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1623760"/>
            <a:ext cx="4572001" cy="42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73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6222C-EE64-A5B6-2566-F780DBACE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Singer v. City of Orange City</a:t>
            </a:r>
            <a:r>
              <a:rPr lang="en-US" dirty="0"/>
              <a:t>, 15 N.W.3d 70 (Iowa 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A898C-2F58-3272-6775-0D9515421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City ordinance required periodic inspections of rental properties. </a:t>
            </a:r>
          </a:p>
          <a:p>
            <a:r>
              <a:rPr lang="en-US" dirty="0"/>
              <a:t>If entry was denied to inspector, inspector could obtain administrative search warrant. </a:t>
            </a:r>
          </a:p>
          <a:p>
            <a:r>
              <a:rPr lang="en-US" dirty="0"/>
              <a:t>Gestures at </a:t>
            </a:r>
            <a:r>
              <a:rPr lang="en-US" i="1" dirty="0"/>
              <a:t>Camara v. Municipal Court</a:t>
            </a:r>
            <a:r>
              <a:rPr lang="en-US" dirty="0"/>
              <a:t>, 387 U.S. 523 (1967), which allows lesser standard for administrative warrants than criminal ones.</a:t>
            </a:r>
          </a:p>
          <a:p>
            <a:r>
              <a:rPr lang="en-US" dirty="0"/>
              <a:t>Rejects facial challenge under article I, section 8. </a:t>
            </a:r>
          </a:p>
          <a:p>
            <a:r>
              <a:rPr lang="en-US" dirty="0"/>
              <a:t>Did </a:t>
            </a:r>
            <a:r>
              <a:rPr lang="en-US" u="sng" dirty="0"/>
              <a:t>not </a:t>
            </a:r>
            <a:r>
              <a:rPr lang="en-US" dirty="0"/>
              <a:t>rule on whether an as-applied challenge would fail.  </a:t>
            </a:r>
          </a:p>
        </p:txBody>
      </p:sp>
    </p:spTree>
    <p:extLst>
      <p:ext uri="{BB962C8B-B14F-4D97-AF65-F5344CB8AC3E}">
        <p14:creationId xmlns:p14="http://schemas.microsoft.com/office/powerpoint/2010/main" val="35102674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1">
      <a:dk1>
        <a:srgbClr val="4E4C4E"/>
      </a:dk1>
      <a:lt1>
        <a:sysClr val="window" lastClr="FFFFFF"/>
      </a:lt1>
      <a:dk2>
        <a:srgbClr val="354451"/>
      </a:dk2>
      <a:lt2>
        <a:srgbClr val="C0C1BF"/>
      </a:lt2>
      <a:accent1>
        <a:srgbClr val="0D2240"/>
      </a:accent1>
      <a:accent2>
        <a:srgbClr val="164781"/>
      </a:accent2>
      <a:accent3>
        <a:srgbClr val="336895"/>
      </a:accent3>
      <a:accent4>
        <a:srgbClr val="666666"/>
      </a:accent4>
      <a:accent5>
        <a:srgbClr val="989798"/>
      </a:accent5>
      <a:accent6>
        <a:srgbClr val="344056"/>
      </a:accent6>
      <a:hlink>
        <a:srgbClr val="5025EF"/>
      </a:hlink>
      <a:folHlink>
        <a:srgbClr val="0099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tile tx="0" ty="0" sx="100000" sy="100000" flip="none" algn="tl"/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F4CE96CF-3143-4761-A97D-FA7DE3002E42}" vid="{73221F99-4444-4B8E-85D8-121283BD840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59AD0A02825245923910872F1B3735" ma:contentTypeVersion="19" ma:contentTypeDescription="Create a new document." ma:contentTypeScope="" ma:versionID="143e62162b1866efdc430c27951b583e">
  <xsd:schema xmlns:xsd="http://www.w3.org/2001/XMLSchema" xmlns:xs="http://www.w3.org/2001/XMLSchema" xmlns:p="http://schemas.microsoft.com/office/2006/metadata/properties" xmlns:ns2="4af95233-b752-4845-830d-e71f247571d9" xmlns:ns3="23cc7e03-5f29-4e70-b3f9-d6ea0288e258" targetNamespace="http://schemas.microsoft.com/office/2006/metadata/properties" ma:root="true" ma:fieldsID="f16cdb50e3adb7776f4d5076e24f27ad" ns2:_="" ns3:_="">
    <xsd:import namespace="4af95233-b752-4845-830d-e71f247571d9"/>
    <xsd:import namespace="23cc7e03-5f29-4e70-b3f9-d6ea0288e2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95233-b752-4845-830d-e71f247571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d721c67-81bd-4820-9a91-e2afb959d9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c7e03-5f29-4e70-b3f9-d6ea0288e25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5147af8d-78d6-4d1b-a8b4-48edf4855147}" ma:internalName="TaxCatchAll" ma:showField="CatchAllData" ma:web="23cc7e03-5f29-4e70-b3f9-d6ea0288e2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af95233-b752-4845-830d-e71f247571d9">
      <Terms xmlns="http://schemas.microsoft.com/office/infopath/2007/PartnerControls"/>
    </lcf76f155ced4ddcb4097134ff3c332f>
    <TaxCatchAll xmlns="23cc7e03-5f29-4e70-b3f9-d6ea0288e258" xsi:nil="true"/>
    <_Flow_SignoffStatus xmlns="4af95233-b752-4845-830d-e71f247571d9" xsi:nil="true"/>
  </documentManagement>
</p:properties>
</file>

<file path=customXml/itemProps1.xml><?xml version="1.0" encoding="utf-8"?>
<ds:datastoreItem xmlns:ds="http://schemas.openxmlformats.org/officeDocument/2006/customXml" ds:itemID="{38374175-D733-46A2-8720-4AD696395D77}"/>
</file>

<file path=customXml/itemProps2.xml><?xml version="1.0" encoding="utf-8"?>
<ds:datastoreItem xmlns:ds="http://schemas.openxmlformats.org/officeDocument/2006/customXml" ds:itemID="{A6E1AB7D-0566-4B38-B7EA-2B5CB2703583}"/>
</file>

<file path=customXml/itemProps3.xml><?xml version="1.0" encoding="utf-8"?>
<ds:datastoreItem xmlns:ds="http://schemas.openxmlformats.org/officeDocument/2006/customXml" ds:itemID="{48F5EA19-B6AF-4557-A0B9-02269048E00F}"/>
</file>

<file path=docProps/app.xml><?xml version="1.0" encoding="utf-8"?>
<Properties xmlns="http://schemas.openxmlformats.org/officeDocument/2006/extended-properties" xmlns:vt="http://schemas.openxmlformats.org/officeDocument/2006/docPropsVTypes">
  <Template>WidescreenPPTTemplate 4895-0881-7566 v.1</Template>
  <TotalTime>825</TotalTime>
  <Words>948</Words>
  <Application>Microsoft Office PowerPoint</Application>
  <PresentationFormat>Widescreen</PresentationFormat>
  <Paragraphs>76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Wingdings</vt:lpstr>
      <vt:lpstr>Office Theme</vt:lpstr>
      <vt:lpstr>Defense of Public Entities &amp; Updates In Municipal Litigation</vt:lpstr>
      <vt:lpstr>1000 Friends of Iowa v. Polk Cnty. Bd. of Supervisors, 19 N.W.3d 290 (Iowa 2025)</vt:lpstr>
      <vt:lpstr>Doe v. W. Dubuque Cmty. Sch. Dist., 20 N.W.3d 798 (Iowa 2025)</vt:lpstr>
      <vt:lpstr>Est. of Kahn by Rowe v. City of Clermont, 22 N.W.3d 252 (Iowa 2025)</vt:lpstr>
      <vt:lpstr>Diercks v. Scott Cnty., 17 N.W.3d 364 (Iowa 2025)</vt:lpstr>
      <vt:lpstr>Harrison v. Mickey, 18 N.W.3d 477 (Iowa 2025)</vt:lpstr>
      <vt:lpstr>Villarini v. Iowa City Cmty. Sch. Dist., 21 N.W.3d 129 (Iowa 2025)</vt:lpstr>
      <vt:lpstr>State v. Amble, 22 N.W.3d 265 (Iowa 2025)</vt:lpstr>
      <vt:lpstr>Singer v. City of Orange City, 15 N.W.3d 70 (Iowa 2024)</vt:lpstr>
      <vt:lpstr>Snow Removal </vt:lpstr>
      <vt:lpstr>State v. Sampson, 14 N.W.3d 152 (Iowa Ct. App. 2024)</vt:lpstr>
      <vt:lpstr>City of Donnellson v. Walljasper, No. 23-1261, 2024 WL 4039419 (Iowa Ct. App. Sept. 4, 2024)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Tunink, Ryan</dc:creator>
  <cp:lastModifiedBy>Tunink, Ryan</cp:lastModifiedBy>
  <cp:revision>4</cp:revision>
  <dcterms:created xsi:type="dcterms:W3CDTF">2025-08-21T02:12:41Z</dcterms:created>
  <dcterms:modified xsi:type="dcterms:W3CDTF">2025-08-21T15:58:30Z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dDocumentId">
    <vt:lpwstr>4895-0881-7566</vt:lpwstr>
  </property>
  <property fmtid="{D5CDD505-2E9C-101B-9397-08002B2CF9AE}" pid="3" name="ContentTypeId">
    <vt:lpwstr>0x010100B759AD0A02825245923910872F1B3735</vt:lpwstr>
  </property>
</Properties>
</file>