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5" r:id="rId3"/>
    <p:sldId id="257" r:id="rId4"/>
    <p:sldId id="258" r:id="rId5"/>
    <p:sldId id="259" r:id="rId6"/>
    <p:sldId id="260" r:id="rId7"/>
    <p:sldId id="261" r:id="rId8"/>
    <p:sldId id="262" r:id="rId9"/>
    <p:sldId id="276" r:id="rId10"/>
    <p:sldId id="277" r:id="rId11"/>
    <p:sldId id="263" r:id="rId12"/>
    <p:sldId id="264" r:id="rId13"/>
    <p:sldId id="265" r:id="rId14"/>
    <p:sldId id="266" r:id="rId15"/>
    <p:sldId id="267" r:id="rId16"/>
    <p:sldId id="268" r:id="rId17"/>
    <p:sldId id="278" r:id="rId18"/>
    <p:sldId id="279" r:id="rId19"/>
    <p:sldId id="280" r:id="rId20"/>
    <p:sldId id="281" r:id="rId21"/>
    <p:sldId id="269" r:id="rId22"/>
    <p:sldId id="270" r:id="rId23"/>
    <p:sldId id="271" r:id="rId24"/>
    <p:sldId id="272" r:id="rId25"/>
    <p:sldId id="273" r:id="rId26"/>
    <p:sldId id="282" r:id="rId27"/>
    <p:sldId id="283" r:id="rId28"/>
    <p:sldId id="284" r:id="rId29"/>
    <p:sldId id="285" r:id="rId30"/>
    <p:sldId id="286" r:id="rId31"/>
    <p:sldId id="274"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9/16/2025</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3D422-5DB1-48B1-A5DC-B3D6F89C42F0}"/>
              </a:ext>
            </a:extLst>
          </p:cNvPr>
          <p:cNvSpPr>
            <a:spLocks noGrp="1"/>
          </p:cNvSpPr>
          <p:nvPr>
            <p:ph type="ctrTitle"/>
          </p:nvPr>
        </p:nvSpPr>
        <p:spPr/>
        <p:txBody>
          <a:bodyPr/>
          <a:lstStyle/>
          <a:p>
            <a:r>
              <a:rPr lang="en-US" dirty="0"/>
              <a:t>Case law update: employment and civil procedure</a:t>
            </a:r>
          </a:p>
        </p:txBody>
      </p:sp>
      <p:sp>
        <p:nvSpPr>
          <p:cNvPr id="3" name="Subtitle 2">
            <a:extLst>
              <a:ext uri="{FF2B5EF4-FFF2-40B4-BE49-F238E27FC236}">
                <a16:creationId xmlns:a16="http://schemas.microsoft.com/office/drawing/2014/main" id="{95F9C1F6-C551-47B8-8DEE-C3060BDFD0A4}"/>
              </a:ext>
            </a:extLst>
          </p:cNvPr>
          <p:cNvSpPr>
            <a:spLocks noGrp="1"/>
          </p:cNvSpPr>
          <p:nvPr>
            <p:ph type="subTitle" idx="1"/>
          </p:nvPr>
        </p:nvSpPr>
        <p:spPr/>
        <p:txBody>
          <a:bodyPr/>
          <a:lstStyle/>
          <a:p>
            <a:r>
              <a:rPr lang="en-US" dirty="0"/>
              <a:t>IDCA 61</a:t>
            </a:r>
            <a:r>
              <a:rPr lang="en-US" baseline="30000" dirty="0"/>
              <a:t>ST</a:t>
            </a:r>
            <a:r>
              <a:rPr lang="en-US" dirty="0"/>
              <a:t> ANNUAL MEETING &amp; SEMINAR</a:t>
            </a:r>
          </a:p>
          <a:p>
            <a:r>
              <a:rPr lang="en-US" dirty="0"/>
              <a:t>SEPTEMBER 18-19, 2025</a:t>
            </a:r>
          </a:p>
        </p:txBody>
      </p:sp>
    </p:spTree>
    <p:extLst>
      <p:ext uri="{BB962C8B-B14F-4D97-AF65-F5344CB8AC3E}">
        <p14:creationId xmlns:p14="http://schemas.microsoft.com/office/powerpoint/2010/main" val="1224684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CD769-9A10-BBAE-597C-693775FFF037}"/>
              </a:ext>
            </a:extLst>
          </p:cNvPr>
          <p:cNvSpPr>
            <a:spLocks noGrp="1"/>
          </p:cNvSpPr>
          <p:nvPr>
            <p:ph type="title"/>
          </p:nvPr>
        </p:nvSpPr>
        <p:spPr/>
        <p:txBody>
          <a:bodyPr/>
          <a:lstStyle/>
          <a:p>
            <a:r>
              <a:rPr lang="en-US" sz="3200" i="1" dirty="0"/>
              <a:t>Villarini v. Iowa City Community School District</a:t>
            </a:r>
            <a:r>
              <a:rPr lang="en-US" sz="3200" dirty="0"/>
              <a:t>, 21 N.W.3d 129 (Iowa 2025)</a:t>
            </a:r>
            <a:endParaRPr lang="en-US" dirty="0"/>
          </a:p>
        </p:txBody>
      </p:sp>
      <p:sp>
        <p:nvSpPr>
          <p:cNvPr id="3" name="Content Placeholder 2">
            <a:extLst>
              <a:ext uri="{FF2B5EF4-FFF2-40B4-BE49-F238E27FC236}">
                <a16:creationId xmlns:a16="http://schemas.microsoft.com/office/drawing/2014/main" id="{992903A6-71EC-7127-51B3-222C4189584A}"/>
              </a:ext>
            </a:extLst>
          </p:cNvPr>
          <p:cNvSpPr>
            <a:spLocks noGrp="1"/>
          </p:cNvSpPr>
          <p:nvPr>
            <p:ph idx="1"/>
          </p:nvPr>
        </p:nvSpPr>
        <p:spPr>
          <a:xfrm>
            <a:off x="913795" y="2096064"/>
            <a:ext cx="10353762" cy="4416054"/>
          </a:xfrm>
        </p:spPr>
        <p:txBody>
          <a:bodyPr>
            <a:normAutofit/>
          </a:bodyPr>
          <a:lstStyle/>
          <a:p>
            <a:r>
              <a:rPr lang="en-US" dirty="0"/>
              <a:t>Analysis</a:t>
            </a:r>
          </a:p>
          <a:p>
            <a:pPr lvl="1"/>
            <a:r>
              <a:rPr lang="en-US" dirty="0"/>
              <a:t>Villarini failed to identify a clearly defined and well-recognized public policy that ICCSD violated.</a:t>
            </a:r>
          </a:p>
          <a:p>
            <a:pPr lvl="1"/>
            <a:r>
              <a:rPr lang="en-US" dirty="0"/>
              <a:t>No clear public interest in stopping school employees from being removed for unfounded allegations</a:t>
            </a:r>
          </a:p>
          <a:p>
            <a:pPr lvl="1"/>
            <a:r>
              <a:rPr lang="en-US" dirty="0"/>
              <a:t>Iowa courts consistently refuse to recognize existence of alleged public policies based upon general and vague concepts of socially desirable conduct, internal employment policies, or private interests.</a:t>
            </a:r>
          </a:p>
          <a:p>
            <a:pPr lvl="1"/>
            <a:r>
              <a:rPr lang="en-US" dirty="0"/>
              <a:t>Rather, Iowa courts look at statutes, administrative regulations, and constitutional provisions as sources of public policy.</a:t>
            </a:r>
          </a:p>
          <a:p>
            <a:pPr lvl="1"/>
            <a:r>
              <a:rPr lang="en-US" dirty="0"/>
              <a:t>District court did not err in dismissing Villarini’s claim.</a:t>
            </a:r>
          </a:p>
          <a:p>
            <a:pPr lvl="1"/>
            <a:endParaRPr lang="en-US" dirty="0"/>
          </a:p>
        </p:txBody>
      </p:sp>
    </p:spTree>
    <p:extLst>
      <p:ext uri="{BB962C8B-B14F-4D97-AF65-F5344CB8AC3E}">
        <p14:creationId xmlns:p14="http://schemas.microsoft.com/office/powerpoint/2010/main" val="555354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9FCC0-CAFA-44C1-8CF8-88BCA18F9357}"/>
              </a:ext>
            </a:extLst>
          </p:cNvPr>
          <p:cNvSpPr>
            <a:spLocks noGrp="1"/>
          </p:cNvSpPr>
          <p:nvPr>
            <p:ph type="ctrTitle"/>
          </p:nvPr>
        </p:nvSpPr>
        <p:spPr/>
        <p:txBody>
          <a:bodyPr>
            <a:normAutofit/>
          </a:bodyPr>
          <a:lstStyle/>
          <a:p>
            <a:r>
              <a:rPr lang="en-US" sz="2800" i="1" dirty="0"/>
              <a:t>Hager v. M &amp; W Welding, Inc., et al.</a:t>
            </a:r>
            <a:r>
              <a:rPr lang="en-US" sz="2800" dirty="0"/>
              <a:t>, 2025 WL 1824301 (Iowa Ct. App. July 2, 2025)</a:t>
            </a:r>
          </a:p>
        </p:txBody>
      </p:sp>
    </p:spTree>
    <p:extLst>
      <p:ext uri="{BB962C8B-B14F-4D97-AF65-F5344CB8AC3E}">
        <p14:creationId xmlns:p14="http://schemas.microsoft.com/office/powerpoint/2010/main" val="1562187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BD9C3-325E-479C-B26F-553D49B69371}"/>
              </a:ext>
            </a:extLst>
          </p:cNvPr>
          <p:cNvSpPr>
            <a:spLocks noGrp="1"/>
          </p:cNvSpPr>
          <p:nvPr>
            <p:ph type="title"/>
          </p:nvPr>
        </p:nvSpPr>
        <p:spPr/>
        <p:txBody>
          <a:bodyPr>
            <a:normAutofit/>
          </a:bodyPr>
          <a:lstStyle/>
          <a:p>
            <a:r>
              <a:rPr lang="en-US" sz="2800" i="1" dirty="0"/>
              <a:t>Hager v. M &amp; W Welding, Inc., et al.</a:t>
            </a:r>
            <a:r>
              <a:rPr lang="en-US" sz="2800" dirty="0"/>
              <a:t>, 2025 WL 1824301 (Iowa Ct. App. July 2, 2025)</a:t>
            </a:r>
          </a:p>
        </p:txBody>
      </p:sp>
      <p:sp>
        <p:nvSpPr>
          <p:cNvPr id="3" name="Content Placeholder 2">
            <a:extLst>
              <a:ext uri="{FF2B5EF4-FFF2-40B4-BE49-F238E27FC236}">
                <a16:creationId xmlns:a16="http://schemas.microsoft.com/office/drawing/2014/main" id="{406175B8-7681-42E4-A503-EA8910EC05CA}"/>
              </a:ext>
            </a:extLst>
          </p:cNvPr>
          <p:cNvSpPr>
            <a:spLocks noGrp="1"/>
          </p:cNvSpPr>
          <p:nvPr>
            <p:ph idx="1"/>
          </p:nvPr>
        </p:nvSpPr>
        <p:spPr/>
        <p:txBody>
          <a:bodyPr/>
          <a:lstStyle/>
          <a:p>
            <a:pPr algn="ctr"/>
            <a:endParaRPr lang="en-US" dirty="0"/>
          </a:p>
          <a:p>
            <a:pPr algn="ctr"/>
            <a:endParaRPr lang="en-US" dirty="0"/>
          </a:p>
          <a:p>
            <a:pPr algn="ctr"/>
            <a:endParaRPr lang="en-US" dirty="0"/>
          </a:p>
          <a:p>
            <a:pPr algn="ctr"/>
            <a:r>
              <a:rPr lang="en-US" dirty="0"/>
              <a:t>Question Presented:  Was a hostile work environment claim pled?</a:t>
            </a:r>
          </a:p>
        </p:txBody>
      </p:sp>
    </p:spTree>
    <p:extLst>
      <p:ext uri="{BB962C8B-B14F-4D97-AF65-F5344CB8AC3E}">
        <p14:creationId xmlns:p14="http://schemas.microsoft.com/office/powerpoint/2010/main" val="2404693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AB36-B766-4496-8C19-9D5B4A3F7FC3}"/>
              </a:ext>
            </a:extLst>
          </p:cNvPr>
          <p:cNvSpPr>
            <a:spLocks noGrp="1"/>
          </p:cNvSpPr>
          <p:nvPr>
            <p:ph type="title"/>
          </p:nvPr>
        </p:nvSpPr>
        <p:spPr/>
        <p:txBody>
          <a:bodyPr>
            <a:normAutofit/>
          </a:bodyPr>
          <a:lstStyle/>
          <a:p>
            <a:r>
              <a:rPr lang="en-US" sz="2800" i="1" dirty="0"/>
              <a:t>Hager v. M &amp; W Welding, Inc., et al.</a:t>
            </a:r>
            <a:r>
              <a:rPr lang="en-US" sz="2800" dirty="0"/>
              <a:t>, 2025 WL 1824301 (Iowa Ct. App. July 2, 2025)</a:t>
            </a:r>
          </a:p>
        </p:txBody>
      </p:sp>
      <p:sp>
        <p:nvSpPr>
          <p:cNvPr id="3" name="Content Placeholder 2">
            <a:extLst>
              <a:ext uri="{FF2B5EF4-FFF2-40B4-BE49-F238E27FC236}">
                <a16:creationId xmlns:a16="http://schemas.microsoft.com/office/drawing/2014/main" id="{30CD9180-0F12-4E5B-A5CC-45152D2590F9}"/>
              </a:ext>
            </a:extLst>
          </p:cNvPr>
          <p:cNvSpPr>
            <a:spLocks noGrp="1"/>
          </p:cNvSpPr>
          <p:nvPr>
            <p:ph idx="1"/>
          </p:nvPr>
        </p:nvSpPr>
        <p:spPr/>
        <p:txBody>
          <a:bodyPr/>
          <a:lstStyle/>
          <a:p>
            <a:pPr algn="just"/>
            <a:r>
              <a:rPr lang="en-US" dirty="0"/>
              <a:t>March 2021: Hager is hired as a painter at M&amp;W Welding, Inc.</a:t>
            </a:r>
          </a:p>
          <a:p>
            <a:pPr algn="just"/>
            <a:r>
              <a:rPr lang="en-US" dirty="0"/>
              <a:t>December 16, 2021: Hager meets with Beals to discuss displeasure with the M&amp;W working environment.</a:t>
            </a:r>
          </a:p>
          <a:p>
            <a:pPr algn="just"/>
            <a:r>
              <a:rPr lang="en-US" dirty="0"/>
              <a:t>December 20, 2021: Beals terminates Hager via voicemail.</a:t>
            </a:r>
          </a:p>
          <a:p>
            <a:pPr algn="just"/>
            <a:r>
              <a:rPr lang="en-US" dirty="0"/>
              <a:t>October 3, 2022: Hager filed civil petition against M&amp;W, Beals, Rhoades and St. Lawrence</a:t>
            </a:r>
          </a:p>
          <a:p>
            <a:pPr algn="just"/>
            <a:endParaRPr lang="en-US" dirty="0"/>
          </a:p>
        </p:txBody>
      </p:sp>
    </p:spTree>
    <p:extLst>
      <p:ext uri="{BB962C8B-B14F-4D97-AF65-F5344CB8AC3E}">
        <p14:creationId xmlns:p14="http://schemas.microsoft.com/office/powerpoint/2010/main" val="856212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392CA-F9E4-48E0-B659-B84B21D64780}"/>
              </a:ext>
            </a:extLst>
          </p:cNvPr>
          <p:cNvSpPr>
            <a:spLocks noGrp="1"/>
          </p:cNvSpPr>
          <p:nvPr>
            <p:ph type="title"/>
          </p:nvPr>
        </p:nvSpPr>
        <p:spPr/>
        <p:txBody>
          <a:bodyPr>
            <a:normAutofit/>
          </a:bodyPr>
          <a:lstStyle/>
          <a:p>
            <a:r>
              <a:rPr lang="en-US" sz="2800" i="1" dirty="0"/>
              <a:t>Hager v. M &amp; W Welding, Inc., et al.</a:t>
            </a:r>
            <a:r>
              <a:rPr lang="en-US" sz="2800" dirty="0"/>
              <a:t>, 2025 WL 1824301 (Iowa Ct. App. July 2, 2025)</a:t>
            </a:r>
          </a:p>
        </p:txBody>
      </p:sp>
      <p:sp>
        <p:nvSpPr>
          <p:cNvPr id="3" name="Content Placeholder 2">
            <a:extLst>
              <a:ext uri="{FF2B5EF4-FFF2-40B4-BE49-F238E27FC236}">
                <a16:creationId xmlns:a16="http://schemas.microsoft.com/office/drawing/2014/main" id="{B77A057E-274E-4E21-B04E-6B67BF066AF8}"/>
              </a:ext>
            </a:extLst>
          </p:cNvPr>
          <p:cNvSpPr>
            <a:spLocks noGrp="1"/>
          </p:cNvSpPr>
          <p:nvPr>
            <p:ph idx="1"/>
          </p:nvPr>
        </p:nvSpPr>
        <p:spPr/>
        <p:txBody>
          <a:bodyPr/>
          <a:lstStyle/>
          <a:p>
            <a:pPr algn="just"/>
            <a:r>
              <a:rPr lang="en-US" dirty="0"/>
              <a:t>Claims asserted within Petition:</a:t>
            </a:r>
          </a:p>
          <a:p>
            <a:pPr lvl="1" algn="just"/>
            <a:r>
              <a:rPr lang="en-US" b="1" dirty="0"/>
              <a:t>All Defendants:</a:t>
            </a:r>
            <a:r>
              <a:rPr lang="en-US" dirty="0"/>
              <a:t> Race discrimination, Disability discrimination, Retaliation (Iowa Code </a:t>
            </a:r>
            <a:r>
              <a:rPr lang="en-US" dirty="0" err="1"/>
              <a:t>ch.</a:t>
            </a:r>
            <a:r>
              <a:rPr lang="en-US" dirty="0"/>
              <a:t> 216), Defamation</a:t>
            </a:r>
          </a:p>
          <a:p>
            <a:pPr lvl="1" algn="just"/>
            <a:r>
              <a:rPr lang="en-US" b="1" dirty="0"/>
              <a:t>M&amp;W and Beals: </a:t>
            </a:r>
            <a:r>
              <a:rPr lang="en-US" dirty="0"/>
              <a:t>Common-law retaliatory discharge</a:t>
            </a:r>
          </a:p>
          <a:p>
            <a:pPr lvl="1" algn="just"/>
            <a:r>
              <a:rPr lang="en-US" b="1" dirty="0"/>
              <a:t>Beals: </a:t>
            </a:r>
            <a:r>
              <a:rPr lang="en-US" dirty="0"/>
              <a:t>Assault</a:t>
            </a:r>
          </a:p>
          <a:p>
            <a:pPr lvl="1" algn="just"/>
            <a:r>
              <a:rPr lang="en-US" b="1" dirty="0"/>
              <a:t>Rhoades/St. Lawrence:</a:t>
            </a:r>
            <a:r>
              <a:rPr lang="en-US" dirty="0"/>
              <a:t> Aiding and abetting a violation of Iowa Code </a:t>
            </a:r>
            <a:r>
              <a:rPr lang="en-US" dirty="0" err="1"/>
              <a:t>ch.</a:t>
            </a:r>
            <a:r>
              <a:rPr lang="en-US" dirty="0"/>
              <a:t> 216.</a:t>
            </a:r>
          </a:p>
          <a:p>
            <a:pPr lvl="1" algn="just"/>
            <a:endParaRPr lang="en-US" dirty="0"/>
          </a:p>
          <a:p>
            <a:pPr algn="just"/>
            <a:r>
              <a:rPr lang="en-US" dirty="0"/>
              <a:t>No explicit count for a hostile work environment claim pled within Petition.</a:t>
            </a:r>
          </a:p>
          <a:p>
            <a:pPr lvl="1" algn="just"/>
            <a:endParaRPr lang="en-US" b="1" dirty="0"/>
          </a:p>
        </p:txBody>
      </p:sp>
    </p:spTree>
    <p:extLst>
      <p:ext uri="{BB962C8B-B14F-4D97-AF65-F5344CB8AC3E}">
        <p14:creationId xmlns:p14="http://schemas.microsoft.com/office/powerpoint/2010/main" val="2789848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B1C44-8B97-432E-8915-DC6EAD5049BA}"/>
              </a:ext>
            </a:extLst>
          </p:cNvPr>
          <p:cNvSpPr>
            <a:spLocks noGrp="1"/>
          </p:cNvSpPr>
          <p:nvPr>
            <p:ph type="title"/>
          </p:nvPr>
        </p:nvSpPr>
        <p:spPr/>
        <p:txBody>
          <a:bodyPr>
            <a:normAutofit/>
          </a:bodyPr>
          <a:lstStyle/>
          <a:p>
            <a:r>
              <a:rPr lang="en-US" sz="2800" i="1" dirty="0"/>
              <a:t>Hager v. M &amp; W Welding, Inc., et al.</a:t>
            </a:r>
            <a:r>
              <a:rPr lang="en-US" sz="2800" dirty="0"/>
              <a:t>, 2025 WL 1824301 (Iowa Ct. App. July 2, 2025)</a:t>
            </a:r>
          </a:p>
        </p:txBody>
      </p:sp>
      <p:sp>
        <p:nvSpPr>
          <p:cNvPr id="3" name="Content Placeholder 2">
            <a:extLst>
              <a:ext uri="{FF2B5EF4-FFF2-40B4-BE49-F238E27FC236}">
                <a16:creationId xmlns:a16="http://schemas.microsoft.com/office/drawing/2014/main" id="{37A91922-B76F-4044-947B-819344B53E0C}"/>
              </a:ext>
            </a:extLst>
          </p:cNvPr>
          <p:cNvSpPr>
            <a:spLocks noGrp="1"/>
          </p:cNvSpPr>
          <p:nvPr>
            <p:ph idx="1"/>
          </p:nvPr>
        </p:nvSpPr>
        <p:spPr>
          <a:xfrm>
            <a:off x="913795" y="2096063"/>
            <a:ext cx="10353762" cy="4249077"/>
          </a:xfrm>
        </p:spPr>
        <p:txBody>
          <a:bodyPr>
            <a:normAutofit/>
          </a:bodyPr>
          <a:lstStyle/>
          <a:p>
            <a:r>
              <a:rPr lang="en-US" dirty="0"/>
              <a:t>Trial Begins: April 9, 2024</a:t>
            </a:r>
          </a:p>
          <a:p>
            <a:endParaRPr lang="en-US" dirty="0"/>
          </a:p>
          <a:p>
            <a:r>
              <a:rPr lang="en-US" b="1" dirty="0"/>
              <a:t>March 29: </a:t>
            </a:r>
            <a:r>
              <a:rPr lang="en-US" dirty="0"/>
              <a:t>Hager files proposed jury instructions, 4 of which related to a hostile work environment claim</a:t>
            </a:r>
          </a:p>
          <a:p>
            <a:r>
              <a:rPr lang="en-US" b="1" dirty="0"/>
              <a:t>April 2:</a:t>
            </a:r>
            <a:r>
              <a:rPr lang="en-US" dirty="0"/>
              <a:t> Defendants resist because Hager did not explicitly plead those claims</a:t>
            </a:r>
          </a:p>
          <a:p>
            <a:r>
              <a:rPr lang="en-US" b="1" dirty="0"/>
              <a:t>April 7:</a:t>
            </a:r>
            <a:r>
              <a:rPr lang="en-US" dirty="0"/>
              <a:t> Hager moves to amend Petition to add a hostile work environment claim. Defendants resist.</a:t>
            </a:r>
          </a:p>
          <a:p>
            <a:r>
              <a:rPr lang="en-US" dirty="0"/>
              <a:t>District court rules for Defendants. Motion to Amend was untimely, would cause prejudice as such claims are “fundamentally different” from what was originally pled.</a:t>
            </a:r>
          </a:p>
        </p:txBody>
      </p:sp>
    </p:spTree>
    <p:extLst>
      <p:ext uri="{BB962C8B-B14F-4D97-AF65-F5344CB8AC3E}">
        <p14:creationId xmlns:p14="http://schemas.microsoft.com/office/powerpoint/2010/main" val="4200250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A878-6EDD-4185-9FFB-A35F05D78C29}"/>
              </a:ext>
            </a:extLst>
          </p:cNvPr>
          <p:cNvSpPr>
            <a:spLocks noGrp="1"/>
          </p:cNvSpPr>
          <p:nvPr>
            <p:ph type="title"/>
          </p:nvPr>
        </p:nvSpPr>
        <p:spPr/>
        <p:txBody>
          <a:bodyPr>
            <a:normAutofit/>
          </a:bodyPr>
          <a:lstStyle/>
          <a:p>
            <a:r>
              <a:rPr lang="en-US" sz="2800" i="1" dirty="0"/>
              <a:t>Hager v. M &amp; W Welding, Inc., et al.</a:t>
            </a:r>
            <a:r>
              <a:rPr lang="en-US" sz="2800" dirty="0"/>
              <a:t>, 2025 WL 1824301 (Iowa Ct. App. July 2, 2025)</a:t>
            </a:r>
          </a:p>
        </p:txBody>
      </p:sp>
      <p:sp>
        <p:nvSpPr>
          <p:cNvPr id="3" name="Content Placeholder 2">
            <a:extLst>
              <a:ext uri="{FF2B5EF4-FFF2-40B4-BE49-F238E27FC236}">
                <a16:creationId xmlns:a16="http://schemas.microsoft.com/office/drawing/2014/main" id="{7E4806F7-5DA2-4ADA-94C6-7576F045C209}"/>
              </a:ext>
            </a:extLst>
          </p:cNvPr>
          <p:cNvSpPr>
            <a:spLocks noGrp="1"/>
          </p:cNvSpPr>
          <p:nvPr>
            <p:ph idx="1"/>
          </p:nvPr>
        </p:nvSpPr>
        <p:spPr>
          <a:xfrm>
            <a:off x="913795" y="2096063"/>
            <a:ext cx="10353762" cy="4096189"/>
          </a:xfrm>
        </p:spPr>
        <p:txBody>
          <a:bodyPr>
            <a:normAutofit lnSpcReduction="10000"/>
          </a:bodyPr>
          <a:lstStyle/>
          <a:p>
            <a:r>
              <a:rPr lang="en-US" dirty="0"/>
              <a:t>Trial</a:t>
            </a:r>
          </a:p>
          <a:p>
            <a:pPr lvl="1" algn="just"/>
            <a:r>
              <a:rPr lang="en-US" dirty="0"/>
              <a:t>Testimony from Hager, Beals, Rhoades, St. Lawrence and several other M&amp;W coworkers</a:t>
            </a:r>
          </a:p>
          <a:p>
            <a:pPr lvl="1" algn="just"/>
            <a:r>
              <a:rPr lang="en-US" dirty="0"/>
              <a:t>Hager again moves to amend his petition to conform to the proof to add a hostile work environment claim at the close of evidence</a:t>
            </a:r>
          </a:p>
          <a:p>
            <a:pPr lvl="1" algn="just"/>
            <a:r>
              <a:rPr lang="en-US" dirty="0"/>
              <a:t>District court again denies Hager’s motion to amend</a:t>
            </a:r>
          </a:p>
          <a:p>
            <a:pPr lvl="1" algn="just"/>
            <a:r>
              <a:rPr lang="en-US" dirty="0"/>
              <a:t>Marshalling instruction for a hostile work environment claim was never presented to the jury</a:t>
            </a:r>
          </a:p>
          <a:p>
            <a:pPr lvl="1" algn="just"/>
            <a:r>
              <a:rPr lang="en-US" dirty="0"/>
              <a:t>Claims submitted to the jury: race discrimination and retaliation against each defendant, aiding and abetting against Rhoades and St. Lawrence, common-law retaliatory discharge against M&amp;W and Beals, and assault against Beals</a:t>
            </a:r>
          </a:p>
          <a:p>
            <a:pPr lvl="1" algn="just"/>
            <a:r>
              <a:rPr lang="en-US" dirty="0"/>
              <a:t>Jury finds for the defendants on all claims</a:t>
            </a:r>
          </a:p>
          <a:p>
            <a:pPr lvl="1"/>
            <a:endParaRPr lang="en-US" dirty="0"/>
          </a:p>
        </p:txBody>
      </p:sp>
    </p:spTree>
    <p:extLst>
      <p:ext uri="{BB962C8B-B14F-4D97-AF65-F5344CB8AC3E}">
        <p14:creationId xmlns:p14="http://schemas.microsoft.com/office/powerpoint/2010/main" val="739165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F520F-FC72-5A8B-193E-26D161C231A0}"/>
              </a:ext>
            </a:extLst>
          </p:cNvPr>
          <p:cNvSpPr>
            <a:spLocks noGrp="1"/>
          </p:cNvSpPr>
          <p:nvPr>
            <p:ph type="title"/>
          </p:nvPr>
        </p:nvSpPr>
        <p:spPr/>
        <p:txBody>
          <a:bodyPr>
            <a:normAutofit fontScale="90000"/>
          </a:bodyPr>
          <a:lstStyle/>
          <a:p>
            <a:r>
              <a:rPr lang="en-US" sz="3600" i="1" dirty="0"/>
              <a:t>Hager v. M &amp; W Welding, Inc., et al.</a:t>
            </a:r>
            <a:r>
              <a:rPr lang="en-US" sz="3600" dirty="0"/>
              <a:t>, 2025 WL 1824301 (Iowa Ct. App. July 2, 2025)</a:t>
            </a:r>
            <a:endParaRPr lang="en-US" dirty="0"/>
          </a:p>
        </p:txBody>
      </p:sp>
      <p:sp>
        <p:nvSpPr>
          <p:cNvPr id="3" name="Content Placeholder 2">
            <a:extLst>
              <a:ext uri="{FF2B5EF4-FFF2-40B4-BE49-F238E27FC236}">
                <a16:creationId xmlns:a16="http://schemas.microsoft.com/office/drawing/2014/main" id="{D4F8BD1A-7955-6867-DBDF-4AD59136B9CC}"/>
              </a:ext>
            </a:extLst>
          </p:cNvPr>
          <p:cNvSpPr>
            <a:spLocks noGrp="1"/>
          </p:cNvSpPr>
          <p:nvPr>
            <p:ph idx="1"/>
          </p:nvPr>
        </p:nvSpPr>
        <p:spPr>
          <a:xfrm>
            <a:off x="913795" y="2096063"/>
            <a:ext cx="10353762" cy="4543275"/>
          </a:xfrm>
        </p:spPr>
        <p:txBody>
          <a:bodyPr>
            <a:normAutofit/>
          </a:bodyPr>
          <a:lstStyle/>
          <a:p>
            <a:r>
              <a:rPr lang="en-US" dirty="0"/>
              <a:t>Analysis: Error Preservation</a:t>
            </a:r>
          </a:p>
          <a:p>
            <a:pPr lvl="1"/>
            <a:r>
              <a:rPr lang="en-US" dirty="0"/>
              <a:t>Defendants acknowledge Hager submitted proposed jury instructions covering hostile work environment claim, but argue Hager never objected to the instructions given at trial.</a:t>
            </a:r>
          </a:p>
          <a:p>
            <a:pPr lvl="1"/>
            <a:r>
              <a:rPr lang="en-US" dirty="0"/>
              <a:t>Hager argued the district court ruled on the proposed instructions, thus making any further objection futile when the court made it clear he would not be entitled to such instructions. Therefore, no additional action is required to preserve error.</a:t>
            </a:r>
          </a:p>
          <a:p>
            <a:pPr lvl="1"/>
            <a:r>
              <a:rPr lang="en-US" dirty="0"/>
              <a:t>Court of Appeals agrees with Hager for slightly different reasons.</a:t>
            </a:r>
          </a:p>
          <a:p>
            <a:pPr lvl="2"/>
            <a:r>
              <a:rPr lang="en-US" dirty="0"/>
              <a:t>Issue is not that Hager did not receive jury instructions for a hostile work environment claim, but that the district court effectively dismissed the claim by not allowing it to move forward.</a:t>
            </a:r>
          </a:p>
          <a:p>
            <a:pPr lvl="2"/>
            <a:r>
              <a:rPr lang="en-US" dirty="0"/>
              <a:t>Because the court believed Hager was arguing the district court improperly determined he never pled a hostile work environment claim, it believed he preserved error on this issue.</a:t>
            </a:r>
          </a:p>
        </p:txBody>
      </p:sp>
    </p:spTree>
    <p:extLst>
      <p:ext uri="{BB962C8B-B14F-4D97-AF65-F5344CB8AC3E}">
        <p14:creationId xmlns:p14="http://schemas.microsoft.com/office/powerpoint/2010/main" val="1260004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CB49-6FAE-CFF5-80B7-F733A3ABC758}"/>
              </a:ext>
            </a:extLst>
          </p:cNvPr>
          <p:cNvSpPr>
            <a:spLocks noGrp="1"/>
          </p:cNvSpPr>
          <p:nvPr>
            <p:ph type="title"/>
          </p:nvPr>
        </p:nvSpPr>
        <p:spPr/>
        <p:txBody>
          <a:bodyPr>
            <a:normAutofit fontScale="90000"/>
          </a:bodyPr>
          <a:lstStyle/>
          <a:p>
            <a:r>
              <a:rPr lang="en-US" sz="3600" i="1" dirty="0"/>
              <a:t>Hager v. M &amp; W Welding, Inc., et al.</a:t>
            </a:r>
            <a:r>
              <a:rPr lang="en-US" sz="3600" dirty="0"/>
              <a:t>, 2025 WL 1824301 (Iowa Ct. App. July 2, 2025)</a:t>
            </a:r>
            <a:endParaRPr lang="en-US" dirty="0"/>
          </a:p>
        </p:txBody>
      </p:sp>
      <p:sp>
        <p:nvSpPr>
          <p:cNvPr id="3" name="Content Placeholder 2">
            <a:extLst>
              <a:ext uri="{FF2B5EF4-FFF2-40B4-BE49-F238E27FC236}">
                <a16:creationId xmlns:a16="http://schemas.microsoft.com/office/drawing/2014/main" id="{99CE71DE-92C6-A36A-B0C4-57FD866DB121}"/>
              </a:ext>
            </a:extLst>
          </p:cNvPr>
          <p:cNvSpPr>
            <a:spLocks noGrp="1"/>
          </p:cNvSpPr>
          <p:nvPr>
            <p:ph idx="1"/>
          </p:nvPr>
        </p:nvSpPr>
        <p:spPr/>
        <p:txBody>
          <a:bodyPr/>
          <a:lstStyle/>
          <a:p>
            <a:r>
              <a:rPr lang="en-US" dirty="0"/>
              <a:t>Analysis: Merits</a:t>
            </a:r>
          </a:p>
          <a:p>
            <a:pPr lvl="1"/>
            <a:r>
              <a:rPr lang="en-US" dirty="0"/>
              <a:t>Hager argued the subparagraphs within the Race Discrimination count of his Petition clearly set forth the basic elements of a hostile work environment claim</a:t>
            </a:r>
          </a:p>
          <a:p>
            <a:pPr lvl="1"/>
            <a:r>
              <a:rPr lang="en-US" dirty="0"/>
              <a:t>Defendants argued Hager only included a race discrimination claim in his Petition, and a hostile work environment claim is a fundamentally different claim</a:t>
            </a:r>
          </a:p>
          <a:p>
            <a:pPr lvl="2"/>
            <a:r>
              <a:rPr lang="en-US" dirty="0"/>
              <a:t>Different claims = different elements</a:t>
            </a:r>
          </a:p>
          <a:p>
            <a:pPr lvl="2"/>
            <a:r>
              <a:rPr lang="en-US" dirty="0"/>
              <a:t>Applicable defenses are different under each claim</a:t>
            </a:r>
          </a:p>
          <a:p>
            <a:pPr lvl="2"/>
            <a:r>
              <a:rPr lang="en-US" dirty="0"/>
              <a:t>Allowing claim to move forward would have unfairly prejudiced the defendants</a:t>
            </a:r>
          </a:p>
        </p:txBody>
      </p:sp>
    </p:spTree>
    <p:extLst>
      <p:ext uri="{BB962C8B-B14F-4D97-AF65-F5344CB8AC3E}">
        <p14:creationId xmlns:p14="http://schemas.microsoft.com/office/powerpoint/2010/main" val="1426670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B4786-0131-64D9-DF22-6A1C2D7CEEDA}"/>
              </a:ext>
            </a:extLst>
          </p:cNvPr>
          <p:cNvSpPr>
            <a:spLocks noGrp="1"/>
          </p:cNvSpPr>
          <p:nvPr>
            <p:ph type="title"/>
          </p:nvPr>
        </p:nvSpPr>
        <p:spPr/>
        <p:txBody>
          <a:bodyPr>
            <a:normAutofit fontScale="90000"/>
          </a:bodyPr>
          <a:lstStyle/>
          <a:p>
            <a:r>
              <a:rPr lang="en-US" sz="3600" i="1" dirty="0"/>
              <a:t>Hager v. M &amp; W Welding, Inc., et al.</a:t>
            </a:r>
            <a:r>
              <a:rPr lang="en-US" sz="3600" dirty="0"/>
              <a:t>, 2025 WL 1824301 (Iowa Ct. App. July 2, 2025)</a:t>
            </a:r>
            <a:endParaRPr lang="en-US" dirty="0"/>
          </a:p>
        </p:txBody>
      </p:sp>
      <p:sp>
        <p:nvSpPr>
          <p:cNvPr id="3" name="Content Placeholder 2">
            <a:extLst>
              <a:ext uri="{FF2B5EF4-FFF2-40B4-BE49-F238E27FC236}">
                <a16:creationId xmlns:a16="http://schemas.microsoft.com/office/drawing/2014/main" id="{2675F711-A53A-D7A2-80D7-AD746BF1DDF3}"/>
              </a:ext>
            </a:extLst>
          </p:cNvPr>
          <p:cNvSpPr>
            <a:spLocks noGrp="1"/>
          </p:cNvSpPr>
          <p:nvPr>
            <p:ph idx="1"/>
          </p:nvPr>
        </p:nvSpPr>
        <p:spPr/>
        <p:txBody>
          <a:bodyPr/>
          <a:lstStyle/>
          <a:p>
            <a:r>
              <a:rPr lang="en-US" b="1" dirty="0"/>
              <a:t>Race Discrimination under the ICRA:</a:t>
            </a:r>
            <a:r>
              <a:rPr lang="en-US" dirty="0"/>
              <a:t> Hager must show (1) he was a member of a protected group; (2) he was qualified to perform the job and was performing satisfactorily; (3) he suffered an adverse employment action; and (4) circumstances permit an inference of discrimination.</a:t>
            </a:r>
          </a:p>
          <a:p>
            <a:endParaRPr lang="en-US" dirty="0"/>
          </a:p>
          <a:p>
            <a:r>
              <a:rPr lang="en-US" b="1" dirty="0"/>
              <a:t>Hostile Work Environment under the ICRA: </a:t>
            </a:r>
            <a:r>
              <a:rPr lang="en-US" dirty="0"/>
              <a:t>Hager must show (1) he belongs to a protected group; (2) he was subjected to unwelcome harassment; (3) the harassment was based on a protected characteristic; and (4) the harassment affected a term, condition, or privilege or employment.</a:t>
            </a:r>
            <a:endParaRPr lang="en-US" b="1" dirty="0"/>
          </a:p>
        </p:txBody>
      </p:sp>
    </p:spTree>
    <p:extLst>
      <p:ext uri="{BB962C8B-B14F-4D97-AF65-F5344CB8AC3E}">
        <p14:creationId xmlns:p14="http://schemas.microsoft.com/office/powerpoint/2010/main" val="932762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11CCB-5781-4383-A565-5FC422CD79CF}"/>
              </a:ext>
            </a:extLst>
          </p:cNvPr>
          <p:cNvSpPr>
            <a:spLocks noGrp="1"/>
          </p:cNvSpPr>
          <p:nvPr>
            <p:ph type="title"/>
          </p:nvPr>
        </p:nvSpPr>
        <p:spPr/>
        <p:txBody>
          <a:bodyPr/>
          <a:lstStyle/>
          <a:p>
            <a:r>
              <a:rPr lang="en-US" dirty="0"/>
              <a:t>Today’s case law updates</a:t>
            </a:r>
          </a:p>
        </p:txBody>
      </p:sp>
      <p:sp>
        <p:nvSpPr>
          <p:cNvPr id="3" name="Content Placeholder 2">
            <a:extLst>
              <a:ext uri="{FF2B5EF4-FFF2-40B4-BE49-F238E27FC236}">
                <a16:creationId xmlns:a16="http://schemas.microsoft.com/office/drawing/2014/main" id="{50728DA9-5630-40D7-9D39-A7EAE9E83ECB}"/>
              </a:ext>
            </a:extLst>
          </p:cNvPr>
          <p:cNvSpPr>
            <a:spLocks noGrp="1"/>
          </p:cNvSpPr>
          <p:nvPr>
            <p:ph idx="1"/>
          </p:nvPr>
        </p:nvSpPr>
        <p:spPr/>
        <p:txBody>
          <a:bodyPr/>
          <a:lstStyle/>
          <a:p>
            <a:r>
              <a:rPr lang="en-US" i="1" dirty="0"/>
              <a:t>Villarini v. Iowa City Community School District</a:t>
            </a:r>
            <a:r>
              <a:rPr lang="en-US" dirty="0"/>
              <a:t>, 21 N.W.3d 129 (Iowa 2025)</a:t>
            </a:r>
          </a:p>
          <a:p>
            <a:endParaRPr lang="en-US" dirty="0"/>
          </a:p>
          <a:p>
            <a:r>
              <a:rPr lang="en-US" i="1" dirty="0"/>
              <a:t>Hager v. M &amp; W Welding, Inc., et al.</a:t>
            </a:r>
            <a:r>
              <a:rPr lang="en-US" dirty="0"/>
              <a:t>, 2025 WL 1824301 (Iowa Ct. App. July 2, 2025)</a:t>
            </a:r>
          </a:p>
          <a:p>
            <a:endParaRPr lang="en-US" dirty="0"/>
          </a:p>
          <a:p>
            <a:r>
              <a:rPr lang="en-US" i="1" dirty="0"/>
              <a:t>Rheeder v. Gray, et al.</a:t>
            </a:r>
            <a:r>
              <a:rPr lang="en-US" dirty="0"/>
              <a:t>, 23 N.W.3d 1 (Iowa 2025)</a:t>
            </a:r>
          </a:p>
          <a:p>
            <a:endParaRPr lang="en-US" dirty="0"/>
          </a:p>
          <a:p>
            <a:endParaRPr lang="en-US" dirty="0"/>
          </a:p>
        </p:txBody>
      </p:sp>
    </p:spTree>
    <p:extLst>
      <p:ext uri="{BB962C8B-B14F-4D97-AF65-F5344CB8AC3E}">
        <p14:creationId xmlns:p14="http://schemas.microsoft.com/office/powerpoint/2010/main" val="235353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C965A-BCC7-BCAC-704B-725C198C4C5B}"/>
              </a:ext>
            </a:extLst>
          </p:cNvPr>
          <p:cNvSpPr>
            <a:spLocks noGrp="1"/>
          </p:cNvSpPr>
          <p:nvPr>
            <p:ph type="title"/>
          </p:nvPr>
        </p:nvSpPr>
        <p:spPr/>
        <p:txBody>
          <a:bodyPr>
            <a:normAutofit fontScale="90000"/>
          </a:bodyPr>
          <a:lstStyle/>
          <a:p>
            <a:r>
              <a:rPr lang="en-US" sz="3600" i="1" dirty="0"/>
              <a:t>Hager v. M &amp; W Welding, Inc., et al.</a:t>
            </a:r>
            <a:r>
              <a:rPr lang="en-US" sz="3600" dirty="0"/>
              <a:t>, 2025 WL 1824301 (Iowa Ct. App. July 2, 2025)</a:t>
            </a:r>
            <a:endParaRPr lang="en-US" dirty="0"/>
          </a:p>
        </p:txBody>
      </p:sp>
      <p:sp>
        <p:nvSpPr>
          <p:cNvPr id="3" name="Content Placeholder 2">
            <a:extLst>
              <a:ext uri="{FF2B5EF4-FFF2-40B4-BE49-F238E27FC236}">
                <a16:creationId xmlns:a16="http://schemas.microsoft.com/office/drawing/2014/main" id="{340D0A4F-C921-018D-1D12-7F9CF02BB4C6}"/>
              </a:ext>
            </a:extLst>
          </p:cNvPr>
          <p:cNvSpPr>
            <a:spLocks noGrp="1"/>
          </p:cNvSpPr>
          <p:nvPr>
            <p:ph idx="1"/>
          </p:nvPr>
        </p:nvSpPr>
        <p:spPr>
          <a:xfrm>
            <a:off x="913795" y="2096064"/>
            <a:ext cx="10353762" cy="4152336"/>
          </a:xfrm>
        </p:spPr>
        <p:txBody>
          <a:bodyPr>
            <a:normAutofit fontScale="92500" lnSpcReduction="10000"/>
          </a:bodyPr>
          <a:lstStyle/>
          <a:p>
            <a:r>
              <a:rPr lang="en-US" dirty="0"/>
              <a:t>Factors Considered by the Court of Appeals:</a:t>
            </a:r>
          </a:p>
          <a:p>
            <a:pPr lvl="1"/>
            <a:r>
              <a:rPr lang="en-US" dirty="0"/>
              <a:t>Iowa is a notice pleading state</a:t>
            </a:r>
          </a:p>
          <a:p>
            <a:pPr lvl="1"/>
            <a:r>
              <a:rPr lang="en-US" dirty="0"/>
              <a:t>“Fair notice” requirement</a:t>
            </a:r>
          </a:p>
          <a:p>
            <a:pPr lvl="1"/>
            <a:r>
              <a:rPr lang="en-US" dirty="0"/>
              <a:t>When the Petition is read in its entirety, it is evident Hager attempted to assert a hostile work environment claim</a:t>
            </a:r>
          </a:p>
          <a:p>
            <a:pPr lvl="2"/>
            <a:r>
              <a:rPr lang="en-US" dirty="0"/>
              <a:t>Hager is African-American;</a:t>
            </a:r>
          </a:p>
          <a:p>
            <a:pPr lvl="2"/>
            <a:r>
              <a:rPr lang="en-US" dirty="0"/>
              <a:t>Subjected to unwelcomed harassment by the defendants;</a:t>
            </a:r>
          </a:p>
          <a:p>
            <a:pPr lvl="2"/>
            <a:r>
              <a:rPr lang="en-US" dirty="0"/>
              <a:t>Harassment was racially-motivated;</a:t>
            </a:r>
          </a:p>
          <a:p>
            <a:pPr lvl="2"/>
            <a:r>
              <a:rPr lang="en-US" dirty="0"/>
              <a:t>Hager was denied pay raises and promotions based on the racial harassment allegedly experienced; and</a:t>
            </a:r>
          </a:p>
          <a:p>
            <a:pPr lvl="2"/>
            <a:r>
              <a:rPr lang="en-US" dirty="0"/>
              <a:t>Defendant could have moved for a more specific statement over the course of the case</a:t>
            </a:r>
          </a:p>
          <a:p>
            <a:r>
              <a:rPr lang="en-US" dirty="0"/>
              <a:t>Hager entitled to a new trial on a hostile work environment claim</a:t>
            </a:r>
          </a:p>
        </p:txBody>
      </p:sp>
    </p:spTree>
    <p:extLst>
      <p:ext uri="{BB962C8B-B14F-4D97-AF65-F5344CB8AC3E}">
        <p14:creationId xmlns:p14="http://schemas.microsoft.com/office/powerpoint/2010/main" val="3726881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53B21-015B-4128-BC60-7408FB987ED7}"/>
              </a:ext>
            </a:extLst>
          </p:cNvPr>
          <p:cNvSpPr>
            <a:spLocks noGrp="1"/>
          </p:cNvSpPr>
          <p:nvPr>
            <p:ph type="ctrTitle"/>
          </p:nvPr>
        </p:nvSpPr>
        <p:spPr/>
        <p:txBody>
          <a:bodyPr>
            <a:normAutofit/>
          </a:bodyPr>
          <a:lstStyle/>
          <a:p>
            <a:r>
              <a:rPr lang="en-US" sz="2800" i="1" dirty="0"/>
              <a:t>Rheeder v. Gray, et al.</a:t>
            </a:r>
            <a:r>
              <a:rPr lang="en-US" sz="2800" dirty="0"/>
              <a:t>, 23 N.W.3d 1 (Iowa 2025)</a:t>
            </a:r>
          </a:p>
        </p:txBody>
      </p:sp>
    </p:spTree>
    <p:extLst>
      <p:ext uri="{BB962C8B-B14F-4D97-AF65-F5344CB8AC3E}">
        <p14:creationId xmlns:p14="http://schemas.microsoft.com/office/powerpoint/2010/main" val="3704163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BBA52-757A-438F-93B4-526ECEBFF064}"/>
              </a:ext>
            </a:extLst>
          </p:cNvPr>
          <p:cNvSpPr>
            <a:spLocks noGrp="1"/>
          </p:cNvSpPr>
          <p:nvPr>
            <p:ph type="title"/>
          </p:nvPr>
        </p:nvSpPr>
        <p:spPr/>
        <p:txBody>
          <a:bodyPr>
            <a:normAutofit/>
          </a:bodyPr>
          <a:lstStyle/>
          <a:p>
            <a:r>
              <a:rPr lang="en-US" sz="2800" i="1" dirty="0"/>
              <a:t>Rheeder v. Gray, et al.</a:t>
            </a:r>
            <a:r>
              <a:rPr lang="en-US" sz="2800" dirty="0"/>
              <a:t>, 23 N.W.3d 1 (Iowa 2025)</a:t>
            </a:r>
          </a:p>
        </p:txBody>
      </p:sp>
      <p:sp>
        <p:nvSpPr>
          <p:cNvPr id="3" name="Content Placeholder 2">
            <a:extLst>
              <a:ext uri="{FF2B5EF4-FFF2-40B4-BE49-F238E27FC236}">
                <a16:creationId xmlns:a16="http://schemas.microsoft.com/office/drawing/2014/main" id="{31A0C7E6-3F5B-4AA6-AD34-2222101B5DBD}"/>
              </a:ext>
            </a:extLst>
          </p:cNvPr>
          <p:cNvSpPr>
            <a:spLocks noGrp="1"/>
          </p:cNvSpPr>
          <p:nvPr>
            <p:ph idx="1"/>
          </p:nvPr>
        </p:nvSpPr>
        <p:spPr/>
        <p:txBody>
          <a:bodyPr/>
          <a:lstStyle/>
          <a:p>
            <a:endParaRPr lang="en-US" dirty="0"/>
          </a:p>
          <a:p>
            <a:endParaRPr lang="en-US" dirty="0"/>
          </a:p>
          <a:p>
            <a:r>
              <a:rPr lang="en-US" dirty="0"/>
              <a:t>2018: Rheeder begins work as a custodian for the Marion Police Department</a:t>
            </a:r>
          </a:p>
          <a:p>
            <a:pPr lvl="1"/>
            <a:r>
              <a:rPr lang="en-US" dirty="0"/>
              <a:t>Rheeder reported to another custodian</a:t>
            </a:r>
          </a:p>
          <a:p>
            <a:pPr lvl="1"/>
            <a:r>
              <a:rPr lang="en-US" dirty="0"/>
              <a:t>Other custodian reported to administrative manager, Shellene Gray</a:t>
            </a:r>
          </a:p>
          <a:p>
            <a:pPr lvl="1"/>
            <a:r>
              <a:rPr lang="en-US" dirty="0"/>
              <a:t>Top of Rheeder’s chain of command: Chief Joseph McHale and Deputy Chief Douglas Slagle</a:t>
            </a:r>
          </a:p>
        </p:txBody>
      </p:sp>
    </p:spTree>
    <p:extLst>
      <p:ext uri="{BB962C8B-B14F-4D97-AF65-F5344CB8AC3E}">
        <p14:creationId xmlns:p14="http://schemas.microsoft.com/office/powerpoint/2010/main" val="1502134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F1C4-AA84-45EA-A70B-351CE57ED7B1}"/>
              </a:ext>
            </a:extLst>
          </p:cNvPr>
          <p:cNvSpPr>
            <a:spLocks noGrp="1"/>
          </p:cNvSpPr>
          <p:nvPr>
            <p:ph type="title"/>
          </p:nvPr>
        </p:nvSpPr>
        <p:spPr/>
        <p:txBody>
          <a:bodyPr>
            <a:normAutofit/>
          </a:bodyPr>
          <a:lstStyle/>
          <a:p>
            <a:r>
              <a:rPr lang="en-US" sz="2800" i="1" dirty="0"/>
              <a:t>Rheeder v. Gray, et al.</a:t>
            </a:r>
            <a:r>
              <a:rPr lang="en-US" sz="2800" dirty="0"/>
              <a:t>, 23 N.W.3d 1 (Iowa 2025)</a:t>
            </a:r>
          </a:p>
        </p:txBody>
      </p:sp>
      <p:sp>
        <p:nvSpPr>
          <p:cNvPr id="3" name="Content Placeholder 2">
            <a:extLst>
              <a:ext uri="{FF2B5EF4-FFF2-40B4-BE49-F238E27FC236}">
                <a16:creationId xmlns:a16="http://schemas.microsoft.com/office/drawing/2014/main" id="{2D9722F1-4412-4FBB-9001-843E720E98D6}"/>
              </a:ext>
            </a:extLst>
          </p:cNvPr>
          <p:cNvSpPr>
            <a:spLocks noGrp="1"/>
          </p:cNvSpPr>
          <p:nvPr>
            <p:ph idx="1"/>
          </p:nvPr>
        </p:nvSpPr>
        <p:spPr/>
        <p:txBody>
          <a:bodyPr/>
          <a:lstStyle/>
          <a:p>
            <a:pPr algn="just"/>
            <a:r>
              <a:rPr lang="en-US" dirty="0"/>
              <a:t>Rheeder’s First Interactions with Slagle</a:t>
            </a:r>
          </a:p>
          <a:p>
            <a:pPr lvl="1" algn="just"/>
            <a:r>
              <a:rPr lang="en-US" dirty="0"/>
              <a:t>Initially friendly</a:t>
            </a:r>
            <a:endParaRPr lang="en-US" dirty="0">
              <a:sym typeface="Wingdings" panose="05000000000000000000" pitchFamily="2" charset="2"/>
            </a:endParaRPr>
          </a:p>
          <a:p>
            <a:pPr lvl="1" algn="just"/>
            <a:r>
              <a:rPr lang="en-US" dirty="0">
                <a:sym typeface="Wingdings" panose="05000000000000000000" pitchFamily="2" charset="2"/>
              </a:rPr>
              <a:t>Slagle asked for Rheeder’s phone number and the two begin texting</a:t>
            </a:r>
          </a:p>
          <a:p>
            <a:pPr algn="just"/>
            <a:r>
              <a:rPr lang="en-US" dirty="0">
                <a:sym typeface="Wingdings" panose="05000000000000000000" pitchFamily="2" charset="2"/>
              </a:rPr>
              <a:t>Rheeder begins to feel uncomfortable with things Slagle begins to say and do</a:t>
            </a:r>
          </a:p>
          <a:p>
            <a:pPr lvl="1" algn="just"/>
            <a:r>
              <a:rPr lang="en-US" dirty="0">
                <a:sym typeface="Wingdings" panose="05000000000000000000" pitchFamily="2" charset="2"/>
              </a:rPr>
              <a:t>Finding opportunities to shake Rheeder’s hand</a:t>
            </a:r>
          </a:p>
          <a:p>
            <a:pPr lvl="1" algn="just"/>
            <a:r>
              <a:rPr lang="en-US" dirty="0">
                <a:sym typeface="Wingdings" panose="05000000000000000000" pitchFamily="2" charset="2"/>
              </a:rPr>
              <a:t>Increased frequency of joking at work</a:t>
            </a:r>
          </a:p>
          <a:p>
            <a:pPr lvl="1" algn="just"/>
            <a:r>
              <a:rPr lang="en-US" dirty="0">
                <a:sym typeface="Wingdings" panose="05000000000000000000" pitchFamily="2" charset="2"/>
              </a:rPr>
              <a:t>Slager mentions thinking about Rheeder over the holidays</a:t>
            </a:r>
          </a:p>
          <a:p>
            <a:pPr algn="just"/>
            <a:endParaRPr lang="en-US" dirty="0"/>
          </a:p>
        </p:txBody>
      </p:sp>
    </p:spTree>
    <p:extLst>
      <p:ext uri="{BB962C8B-B14F-4D97-AF65-F5344CB8AC3E}">
        <p14:creationId xmlns:p14="http://schemas.microsoft.com/office/powerpoint/2010/main" val="1884378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EEF70-55AB-4F54-80B6-48B40F15DBDC}"/>
              </a:ext>
            </a:extLst>
          </p:cNvPr>
          <p:cNvSpPr>
            <a:spLocks noGrp="1"/>
          </p:cNvSpPr>
          <p:nvPr>
            <p:ph type="title"/>
          </p:nvPr>
        </p:nvSpPr>
        <p:spPr/>
        <p:txBody>
          <a:bodyPr>
            <a:normAutofit/>
          </a:bodyPr>
          <a:lstStyle/>
          <a:p>
            <a:r>
              <a:rPr lang="en-US" sz="2800" i="1" dirty="0"/>
              <a:t>Rheeder v. Gray, et al.</a:t>
            </a:r>
            <a:r>
              <a:rPr lang="en-US" sz="2800" dirty="0"/>
              <a:t>, 23 N.W.3d 1 (Iowa 2025)</a:t>
            </a:r>
          </a:p>
        </p:txBody>
      </p:sp>
      <p:sp>
        <p:nvSpPr>
          <p:cNvPr id="3" name="Content Placeholder 2">
            <a:extLst>
              <a:ext uri="{FF2B5EF4-FFF2-40B4-BE49-F238E27FC236}">
                <a16:creationId xmlns:a16="http://schemas.microsoft.com/office/drawing/2014/main" id="{9FF5BB94-57E2-4A47-A966-ABAB8C6C7D04}"/>
              </a:ext>
            </a:extLst>
          </p:cNvPr>
          <p:cNvSpPr>
            <a:spLocks noGrp="1"/>
          </p:cNvSpPr>
          <p:nvPr>
            <p:ph idx="1"/>
          </p:nvPr>
        </p:nvSpPr>
        <p:spPr>
          <a:xfrm>
            <a:off x="913795" y="2096063"/>
            <a:ext cx="10353762" cy="4288833"/>
          </a:xfrm>
        </p:spPr>
        <p:txBody>
          <a:bodyPr>
            <a:normAutofit/>
          </a:bodyPr>
          <a:lstStyle/>
          <a:p>
            <a:pPr algn="just"/>
            <a:r>
              <a:rPr lang="en-US" dirty="0"/>
              <a:t>January 2019: Rheeder speaks with two coworkers about Slagle’s conduct</a:t>
            </a:r>
          </a:p>
          <a:p>
            <a:pPr algn="just"/>
            <a:r>
              <a:rPr lang="en-US" dirty="0"/>
              <a:t>Rheeder tells Slagle his conduct makes her uncomfortable and asks her to stop</a:t>
            </a:r>
          </a:p>
          <a:p>
            <a:pPr algn="just"/>
            <a:r>
              <a:rPr lang="en-US" dirty="0"/>
              <a:t>Texting ceases</a:t>
            </a:r>
          </a:p>
          <a:p>
            <a:pPr algn="just"/>
            <a:r>
              <a:rPr lang="en-US" dirty="0"/>
              <a:t>Interactions between the two end after Rheeder again advises she is uncomfortable with Slagle’s conduct</a:t>
            </a:r>
          </a:p>
          <a:p>
            <a:pPr algn="just"/>
            <a:r>
              <a:rPr lang="en-US" dirty="0"/>
              <a:t>January 18, 2019: Rheeder submits a complaint against Slagle to the department’s office of professional standards</a:t>
            </a:r>
          </a:p>
          <a:p>
            <a:pPr lvl="1" algn="just"/>
            <a:r>
              <a:rPr lang="en-US" dirty="0"/>
              <a:t>OPS and Chief McHale meet with Slagle</a:t>
            </a:r>
          </a:p>
          <a:p>
            <a:pPr lvl="1" algn="just"/>
            <a:r>
              <a:rPr lang="en-US" dirty="0"/>
              <a:t>Informal internal investigation soon follows</a:t>
            </a:r>
          </a:p>
        </p:txBody>
      </p:sp>
    </p:spTree>
    <p:extLst>
      <p:ext uri="{BB962C8B-B14F-4D97-AF65-F5344CB8AC3E}">
        <p14:creationId xmlns:p14="http://schemas.microsoft.com/office/powerpoint/2010/main" val="2742445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3067C-4B00-40D1-B502-E659D64215D6}"/>
              </a:ext>
            </a:extLst>
          </p:cNvPr>
          <p:cNvSpPr>
            <a:spLocks noGrp="1"/>
          </p:cNvSpPr>
          <p:nvPr>
            <p:ph type="title"/>
          </p:nvPr>
        </p:nvSpPr>
        <p:spPr/>
        <p:txBody>
          <a:bodyPr>
            <a:normAutofit/>
          </a:bodyPr>
          <a:lstStyle/>
          <a:p>
            <a:r>
              <a:rPr lang="en-US" sz="2800" i="1" dirty="0"/>
              <a:t>Rheeder v. Gray, et al.</a:t>
            </a:r>
            <a:r>
              <a:rPr lang="en-US" sz="2800" dirty="0"/>
              <a:t>, 23 N.W.3d 1 (Iowa 2025)</a:t>
            </a:r>
          </a:p>
        </p:txBody>
      </p:sp>
      <p:sp>
        <p:nvSpPr>
          <p:cNvPr id="3" name="Content Placeholder 2">
            <a:extLst>
              <a:ext uri="{FF2B5EF4-FFF2-40B4-BE49-F238E27FC236}">
                <a16:creationId xmlns:a16="http://schemas.microsoft.com/office/drawing/2014/main" id="{7800B34C-503B-4898-AE46-3AE878CCE718}"/>
              </a:ext>
            </a:extLst>
          </p:cNvPr>
          <p:cNvSpPr>
            <a:spLocks noGrp="1"/>
          </p:cNvSpPr>
          <p:nvPr>
            <p:ph idx="1"/>
          </p:nvPr>
        </p:nvSpPr>
        <p:spPr/>
        <p:txBody>
          <a:bodyPr>
            <a:normAutofit/>
          </a:bodyPr>
          <a:lstStyle/>
          <a:p>
            <a:pPr marL="0" indent="0">
              <a:buNone/>
            </a:pPr>
            <a:r>
              <a:rPr lang="en-US" b="1" dirty="0"/>
              <a:t>Informal Investigation:</a:t>
            </a:r>
            <a:r>
              <a:rPr lang="en-US" dirty="0"/>
              <a:t> Rheeder’s claims found to be unfounded, no further contact between Rheeder and Slagle outside of official duties should occur</a:t>
            </a:r>
          </a:p>
          <a:p>
            <a:pPr marL="0" indent="0">
              <a:buNone/>
            </a:pPr>
            <a:endParaRPr lang="en-US" b="1" dirty="0"/>
          </a:p>
          <a:p>
            <a:pPr marL="0" indent="0">
              <a:buNone/>
            </a:pPr>
            <a:r>
              <a:rPr lang="en-US" b="1" dirty="0"/>
              <a:t>Rheeder’s Interactions with Administrative Manager Gray:</a:t>
            </a:r>
            <a:endParaRPr lang="en-US" dirty="0"/>
          </a:p>
          <a:p>
            <a:pPr lvl="1"/>
            <a:r>
              <a:rPr lang="en-US" b="1" dirty="0"/>
              <a:t>January 23, 2019:</a:t>
            </a:r>
            <a:r>
              <a:rPr lang="en-US" dirty="0"/>
              <a:t> Gray allegedly speaks to Rheeder about the complaint against Slagle</a:t>
            </a:r>
          </a:p>
          <a:p>
            <a:pPr lvl="1"/>
            <a:r>
              <a:rPr lang="en-US" b="1" dirty="0"/>
              <a:t>January 24, 2019: </a:t>
            </a:r>
            <a:r>
              <a:rPr lang="en-US" dirty="0"/>
              <a:t>Gray allegedly demands Rheeder disclose who within the department she talked to about the sexual harassment complaint</a:t>
            </a:r>
          </a:p>
          <a:p>
            <a:pPr lvl="1"/>
            <a:r>
              <a:rPr lang="en-US" b="1" dirty="0"/>
              <a:t>Mid-May 2019:</a:t>
            </a:r>
            <a:r>
              <a:rPr lang="en-US" dirty="0"/>
              <a:t> Rheeder makes verbal complaint of retaliation and a hostile work environment against Gray to the City of Marion</a:t>
            </a:r>
            <a:endParaRPr lang="en-US" b="1" dirty="0"/>
          </a:p>
        </p:txBody>
      </p:sp>
    </p:spTree>
    <p:extLst>
      <p:ext uri="{BB962C8B-B14F-4D97-AF65-F5344CB8AC3E}">
        <p14:creationId xmlns:p14="http://schemas.microsoft.com/office/powerpoint/2010/main" val="1409455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2E119-8A8C-6CA2-1C8B-C674CC1AB171}"/>
              </a:ext>
            </a:extLst>
          </p:cNvPr>
          <p:cNvSpPr>
            <a:spLocks noGrp="1"/>
          </p:cNvSpPr>
          <p:nvPr>
            <p:ph type="title"/>
          </p:nvPr>
        </p:nvSpPr>
        <p:spPr/>
        <p:txBody>
          <a:bodyPr>
            <a:normAutofit/>
          </a:bodyPr>
          <a:lstStyle/>
          <a:p>
            <a:r>
              <a:rPr lang="en-US" sz="2800" i="1" dirty="0"/>
              <a:t>Rheeder v. Gray, et al.</a:t>
            </a:r>
            <a:r>
              <a:rPr lang="en-US" sz="2800" dirty="0"/>
              <a:t>, 23 N.W.3d 1 (Iowa 2025)</a:t>
            </a:r>
          </a:p>
        </p:txBody>
      </p:sp>
      <p:sp>
        <p:nvSpPr>
          <p:cNvPr id="3" name="Content Placeholder 2">
            <a:extLst>
              <a:ext uri="{FF2B5EF4-FFF2-40B4-BE49-F238E27FC236}">
                <a16:creationId xmlns:a16="http://schemas.microsoft.com/office/drawing/2014/main" id="{C174FBEA-B7F6-4E94-D29A-7A8AF2381419}"/>
              </a:ext>
            </a:extLst>
          </p:cNvPr>
          <p:cNvSpPr>
            <a:spLocks noGrp="1"/>
          </p:cNvSpPr>
          <p:nvPr>
            <p:ph idx="1"/>
          </p:nvPr>
        </p:nvSpPr>
        <p:spPr>
          <a:xfrm>
            <a:off x="913795" y="2096064"/>
            <a:ext cx="10353762" cy="4010538"/>
          </a:xfrm>
        </p:spPr>
        <p:txBody>
          <a:bodyPr>
            <a:normAutofit lnSpcReduction="10000"/>
          </a:bodyPr>
          <a:lstStyle/>
          <a:p>
            <a:r>
              <a:rPr lang="en-US" dirty="0"/>
              <a:t>Investigation of Rheeder’s complaints against Gray determined to be unfounded</a:t>
            </a:r>
          </a:p>
          <a:p>
            <a:r>
              <a:rPr lang="en-US" dirty="0"/>
              <a:t>Rheeder’s counsel informs the City that Rheeder would not return to work</a:t>
            </a:r>
          </a:p>
          <a:p>
            <a:r>
              <a:rPr lang="en-US" dirty="0"/>
              <a:t>Rheeder files employment discrimination and retaliation charges with ICRC against the City of Marion, McHale, Gray and Slagle</a:t>
            </a:r>
          </a:p>
          <a:p>
            <a:r>
              <a:rPr lang="en-US" dirty="0"/>
              <a:t>Rheeder later files present lawsuit for sexual harassment and retaliation in violation of the ICRA. Amended Petition contains 3 counts:</a:t>
            </a:r>
          </a:p>
          <a:p>
            <a:pPr lvl="1"/>
            <a:r>
              <a:rPr lang="en-US" dirty="0"/>
              <a:t>Slagle’s unwelcome sexual harassment violated Iowa Code section 216.6 by creating a hostile work environment</a:t>
            </a:r>
          </a:p>
          <a:p>
            <a:pPr lvl="1"/>
            <a:r>
              <a:rPr lang="en-US" dirty="0"/>
              <a:t>City violated Iowa Code section 216.6 by allowing Slagle’s misconduct</a:t>
            </a:r>
          </a:p>
          <a:p>
            <a:pPr lvl="1"/>
            <a:r>
              <a:rPr lang="en-US" dirty="0"/>
              <a:t>City, McHale and Gray retaliated against Rheeder in violation of section 216.11</a:t>
            </a:r>
          </a:p>
        </p:txBody>
      </p:sp>
    </p:spTree>
    <p:extLst>
      <p:ext uri="{BB962C8B-B14F-4D97-AF65-F5344CB8AC3E}">
        <p14:creationId xmlns:p14="http://schemas.microsoft.com/office/powerpoint/2010/main" val="1131338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F79A3-7EBD-181A-92DA-8598DBA3EA78}"/>
              </a:ext>
            </a:extLst>
          </p:cNvPr>
          <p:cNvSpPr>
            <a:spLocks noGrp="1"/>
          </p:cNvSpPr>
          <p:nvPr>
            <p:ph type="title"/>
          </p:nvPr>
        </p:nvSpPr>
        <p:spPr/>
        <p:txBody>
          <a:bodyPr>
            <a:normAutofit/>
          </a:bodyPr>
          <a:lstStyle/>
          <a:p>
            <a:r>
              <a:rPr lang="en-US" sz="2800" i="1" dirty="0"/>
              <a:t>Rheeder v. Gray, et al.</a:t>
            </a:r>
            <a:r>
              <a:rPr lang="en-US" sz="2800" dirty="0"/>
              <a:t>, 23 N.W.3d 1 (Iowa 2025)</a:t>
            </a:r>
          </a:p>
        </p:txBody>
      </p:sp>
      <p:sp>
        <p:nvSpPr>
          <p:cNvPr id="3" name="Content Placeholder 2">
            <a:extLst>
              <a:ext uri="{FF2B5EF4-FFF2-40B4-BE49-F238E27FC236}">
                <a16:creationId xmlns:a16="http://schemas.microsoft.com/office/drawing/2014/main" id="{A94089F8-B77B-B296-507D-2978C1B1B727}"/>
              </a:ext>
            </a:extLst>
          </p:cNvPr>
          <p:cNvSpPr>
            <a:spLocks noGrp="1"/>
          </p:cNvSpPr>
          <p:nvPr>
            <p:ph idx="1"/>
          </p:nvPr>
        </p:nvSpPr>
        <p:spPr/>
        <p:txBody>
          <a:bodyPr>
            <a:normAutofit fontScale="92500" lnSpcReduction="10000"/>
          </a:bodyPr>
          <a:lstStyle/>
          <a:p>
            <a:r>
              <a:rPr lang="en-US" dirty="0"/>
              <a:t>Defendants move for summary judgment, which the district court denies</a:t>
            </a:r>
          </a:p>
          <a:p>
            <a:r>
              <a:rPr lang="en-US" dirty="0"/>
              <a:t>Defendants sought interlocutory appeal</a:t>
            </a:r>
          </a:p>
          <a:p>
            <a:r>
              <a:rPr lang="en-US" dirty="0"/>
              <a:t>Iowa Supreme Court focuses on underlying conduct of Slagle, McHale and Gray</a:t>
            </a:r>
          </a:p>
          <a:p>
            <a:endParaRPr lang="en-US" dirty="0"/>
          </a:p>
          <a:p>
            <a:r>
              <a:rPr lang="en-US" b="1" dirty="0"/>
              <a:t>Iowa Code section 216.6(1)(a):</a:t>
            </a:r>
            <a:r>
              <a:rPr lang="en-US" dirty="0"/>
              <a:t> prohibits discrimination “in employment against…any employee because of the…sex” of the employee</a:t>
            </a:r>
          </a:p>
          <a:p>
            <a:r>
              <a:rPr lang="en-US" b="1" dirty="0"/>
              <a:t>Iowa Code section 216.11(2):</a:t>
            </a:r>
            <a:r>
              <a:rPr lang="en-US" dirty="0"/>
              <a:t> makes it unlawful to “retaliate against another person in any of the rights protected against discrimination by [the ICRA] because such person has lawfully opposed any practice forbidden under [the ICRA].”</a:t>
            </a:r>
            <a:endParaRPr lang="en-US" b="1" dirty="0"/>
          </a:p>
        </p:txBody>
      </p:sp>
    </p:spTree>
    <p:extLst>
      <p:ext uri="{BB962C8B-B14F-4D97-AF65-F5344CB8AC3E}">
        <p14:creationId xmlns:p14="http://schemas.microsoft.com/office/powerpoint/2010/main" val="2799405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16C24-066D-47FC-163E-49B06D6FB7B5}"/>
              </a:ext>
            </a:extLst>
          </p:cNvPr>
          <p:cNvSpPr>
            <a:spLocks noGrp="1"/>
          </p:cNvSpPr>
          <p:nvPr>
            <p:ph type="title"/>
          </p:nvPr>
        </p:nvSpPr>
        <p:spPr/>
        <p:txBody>
          <a:bodyPr>
            <a:normAutofit/>
          </a:bodyPr>
          <a:lstStyle/>
          <a:p>
            <a:r>
              <a:rPr lang="en-US" sz="2800" i="1" dirty="0"/>
              <a:t>Rheeder v. Gray, et al.</a:t>
            </a:r>
            <a:r>
              <a:rPr lang="en-US" sz="2800" dirty="0"/>
              <a:t>, 23 N.W.3d 1 (Iowa 2025)</a:t>
            </a:r>
          </a:p>
        </p:txBody>
      </p:sp>
      <p:sp>
        <p:nvSpPr>
          <p:cNvPr id="3" name="Content Placeholder 2">
            <a:extLst>
              <a:ext uri="{FF2B5EF4-FFF2-40B4-BE49-F238E27FC236}">
                <a16:creationId xmlns:a16="http://schemas.microsoft.com/office/drawing/2014/main" id="{B09368D4-A1CC-D3F7-4B3C-AD7B9BE4EC9E}"/>
              </a:ext>
            </a:extLst>
          </p:cNvPr>
          <p:cNvSpPr>
            <a:spLocks noGrp="1"/>
          </p:cNvSpPr>
          <p:nvPr>
            <p:ph idx="1"/>
          </p:nvPr>
        </p:nvSpPr>
        <p:spPr/>
        <p:txBody>
          <a:bodyPr/>
          <a:lstStyle/>
          <a:p>
            <a:r>
              <a:rPr lang="en-US" dirty="0"/>
              <a:t>Analysis: Slagle</a:t>
            </a:r>
          </a:p>
          <a:p>
            <a:pPr lvl="1"/>
            <a:r>
              <a:rPr lang="en-US" dirty="0"/>
              <a:t>Slagle’s conduct from an objective reasonable-person perspective was not “so severe or pervasive as to alter the conditions of employment and create an abusive working environment.”</a:t>
            </a:r>
          </a:p>
          <a:p>
            <a:pPr lvl="1"/>
            <a:r>
              <a:rPr lang="en-US" b="1" dirty="0"/>
              <a:t>Frequency of the conduct:</a:t>
            </a:r>
            <a:r>
              <a:rPr lang="en-US" dirty="0"/>
              <a:t> most occurred over a few days in January 2019; isolated events</a:t>
            </a:r>
          </a:p>
          <a:p>
            <a:pPr lvl="1"/>
            <a:r>
              <a:rPr lang="en-US" b="1" dirty="0"/>
              <a:t>Nature of the conduct:</a:t>
            </a:r>
            <a:r>
              <a:rPr lang="en-US" dirty="0"/>
              <a:t> While some conduct was offensive, it involved no physical threats or humiliations</a:t>
            </a:r>
          </a:p>
          <a:p>
            <a:pPr lvl="1"/>
            <a:r>
              <a:rPr lang="en-US" dirty="0"/>
              <a:t>Slagle’s conduct not found to be actionable</a:t>
            </a:r>
          </a:p>
        </p:txBody>
      </p:sp>
    </p:spTree>
    <p:extLst>
      <p:ext uri="{BB962C8B-B14F-4D97-AF65-F5344CB8AC3E}">
        <p14:creationId xmlns:p14="http://schemas.microsoft.com/office/powerpoint/2010/main" val="2953860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C0FFB-AF01-EC5D-4E97-0F4103C86423}"/>
              </a:ext>
            </a:extLst>
          </p:cNvPr>
          <p:cNvSpPr>
            <a:spLocks noGrp="1"/>
          </p:cNvSpPr>
          <p:nvPr>
            <p:ph type="title"/>
          </p:nvPr>
        </p:nvSpPr>
        <p:spPr/>
        <p:txBody>
          <a:bodyPr>
            <a:normAutofit/>
          </a:bodyPr>
          <a:lstStyle/>
          <a:p>
            <a:r>
              <a:rPr lang="en-US" sz="2800" i="1" dirty="0"/>
              <a:t>Rheeder v. Gray, et al.</a:t>
            </a:r>
            <a:r>
              <a:rPr lang="en-US" sz="2800" dirty="0"/>
              <a:t>, 23 N.W.3d 1 (Iowa 2025)</a:t>
            </a:r>
          </a:p>
        </p:txBody>
      </p:sp>
      <p:sp>
        <p:nvSpPr>
          <p:cNvPr id="3" name="Content Placeholder 2">
            <a:extLst>
              <a:ext uri="{FF2B5EF4-FFF2-40B4-BE49-F238E27FC236}">
                <a16:creationId xmlns:a16="http://schemas.microsoft.com/office/drawing/2014/main" id="{8C74DFB1-0D77-3958-DB1C-A1D5BCD75120}"/>
              </a:ext>
            </a:extLst>
          </p:cNvPr>
          <p:cNvSpPr>
            <a:spLocks noGrp="1"/>
          </p:cNvSpPr>
          <p:nvPr>
            <p:ph idx="1"/>
          </p:nvPr>
        </p:nvSpPr>
        <p:spPr/>
        <p:txBody>
          <a:bodyPr/>
          <a:lstStyle/>
          <a:p>
            <a:r>
              <a:rPr lang="en-US" dirty="0"/>
              <a:t>Analysis: McHale</a:t>
            </a:r>
          </a:p>
          <a:p>
            <a:pPr lvl="1"/>
            <a:r>
              <a:rPr lang="en-US" dirty="0"/>
              <a:t>Rheeder’s receipt of the memorandum issued to her and Slagle did not effectively blame her for making a complaint against Slagle and is not an adverse action</a:t>
            </a:r>
          </a:p>
          <a:p>
            <a:pPr lvl="1"/>
            <a:r>
              <a:rPr lang="en-US" dirty="0"/>
              <a:t>Rheeder’s hours, pay, professional advancement, duties or status was not affected</a:t>
            </a:r>
          </a:p>
          <a:p>
            <a:pPr lvl="1"/>
            <a:r>
              <a:rPr lang="en-US" dirty="0"/>
              <a:t>Rheeder’s mere disagreement with the scope and wording of the memorandum is not enough to make it an adverse action</a:t>
            </a:r>
          </a:p>
          <a:p>
            <a:pPr lvl="1"/>
            <a:endParaRPr lang="en-US" dirty="0"/>
          </a:p>
        </p:txBody>
      </p:sp>
    </p:spTree>
    <p:extLst>
      <p:ext uri="{BB962C8B-B14F-4D97-AF65-F5344CB8AC3E}">
        <p14:creationId xmlns:p14="http://schemas.microsoft.com/office/powerpoint/2010/main" val="1783003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768D1-49AF-42E3-992A-2077CA6207E8}"/>
              </a:ext>
            </a:extLst>
          </p:cNvPr>
          <p:cNvSpPr>
            <a:spLocks noGrp="1"/>
          </p:cNvSpPr>
          <p:nvPr>
            <p:ph type="ctrTitle"/>
          </p:nvPr>
        </p:nvSpPr>
        <p:spPr/>
        <p:txBody>
          <a:bodyPr>
            <a:normAutofit/>
          </a:bodyPr>
          <a:lstStyle/>
          <a:p>
            <a:r>
              <a:rPr lang="en-US" sz="2800" i="1" dirty="0"/>
              <a:t>Villarini v. Iowa City Community School District</a:t>
            </a:r>
            <a:r>
              <a:rPr lang="en-US" sz="2800" dirty="0"/>
              <a:t>, 21 N.W.3d 129 (Iowa 2025)</a:t>
            </a:r>
          </a:p>
        </p:txBody>
      </p:sp>
    </p:spTree>
    <p:extLst>
      <p:ext uri="{BB962C8B-B14F-4D97-AF65-F5344CB8AC3E}">
        <p14:creationId xmlns:p14="http://schemas.microsoft.com/office/powerpoint/2010/main" val="40170399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DF0D6-20B8-E324-C43B-5555F8E4F3A7}"/>
              </a:ext>
            </a:extLst>
          </p:cNvPr>
          <p:cNvSpPr>
            <a:spLocks noGrp="1"/>
          </p:cNvSpPr>
          <p:nvPr>
            <p:ph type="title"/>
          </p:nvPr>
        </p:nvSpPr>
        <p:spPr/>
        <p:txBody>
          <a:bodyPr>
            <a:normAutofit/>
          </a:bodyPr>
          <a:lstStyle/>
          <a:p>
            <a:r>
              <a:rPr lang="en-US" sz="2800" i="1" dirty="0"/>
              <a:t>Rheeder v. Gray, et al.</a:t>
            </a:r>
            <a:r>
              <a:rPr lang="en-US" sz="2800" dirty="0"/>
              <a:t>, 23 N.W.3d 1 (Iowa 2025)</a:t>
            </a:r>
          </a:p>
        </p:txBody>
      </p:sp>
      <p:sp>
        <p:nvSpPr>
          <p:cNvPr id="3" name="Content Placeholder 2">
            <a:extLst>
              <a:ext uri="{FF2B5EF4-FFF2-40B4-BE49-F238E27FC236}">
                <a16:creationId xmlns:a16="http://schemas.microsoft.com/office/drawing/2014/main" id="{779733A1-4E99-4E1E-DC48-8864DC660A67}"/>
              </a:ext>
            </a:extLst>
          </p:cNvPr>
          <p:cNvSpPr>
            <a:spLocks noGrp="1"/>
          </p:cNvSpPr>
          <p:nvPr>
            <p:ph idx="1"/>
          </p:nvPr>
        </p:nvSpPr>
        <p:spPr/>
        <p:txBody>
          <a:bodyPr/>
          <a:lstStyle/>
          <a:p>
            <a:r>
              <a:rPr lang="en-US" dirty="0"/>
              <a:t>Analysis: Gray</a:t>
            </a:r>
          </a:p>
          <a:p>
            <a:pPr lvl="1"/>
            <a:r>
              <a:rPr lang="en-US" dirty="0"/>
              <a:t>Gray’s actions viewed individually or collectively did not constitute a materially adverse action</a:t>
            </a:r>
          </a:p>
          <a:p>
            <a:pPr lvl="1"/>
            <a:r>
              <a:rPr lang="en-US" dirty="0"/>
              <a:t>Rheeder’s subjective response to Gray’s conduct does not necessarily transform such conduct into something objectively injurious or harmful</a:t>
            </a:r>
          </a:p>
          <a:p>
            <a:pPr lvl="1"/>
            <a:r>
              <a:rPr lang="en-US" dirty="0"/>
              <a:t>Gray did not change any of Rheeder’s employment conditions</a:t>
            </a:r>
          </a:p>
          <a:p>
            <a:pPr lvl="1"/>
            <a:endParaRPr lang="en-US" dirty="0"/>
          </a:p>
          <a:p>
            <a:pPr lvl="1"/>
            <a:endParaRPr lang="en-US" dirty="0"/>
          </a:p>
          <a:p>
            <a:r>
              <a:rPr lang="en-US" dirty="0"/>
              <a:t>District Court erred in denying defendants’ motion for </a:t>
            </a:r>
            <a:r>
              <a:rPr lang="en-US"/>
              <a:t>summary judgmen</a:t>
            </a:r>
            <a:r>
              <a:rPr lang="en-US" dirty="0"/>
              <a:t>t</a:t>
            </a:r>
          </a:p>
          <a:p>
            <a:pPr lvl="1"/>
            <a:endParaRPr lang="en-US" dirty="0"/>
          </a:p>
        </p:txBody>
      </p:sp>
    </p:spTree>
    <p:extLst>
      <p:ext uri="{BB962C8B-B14F-4D97-AF65-F5344CB8AC3E}">
        <p14:creationId xmlns:p14="http://schemas.microsoft.com/office/powerpoint/2010/main" val="1345921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1AA4E-94FB-4D3E-AAAD-53DFA2F0F2AE}"/>
              </a:ext>
            </a:extLst>
          </p:cNvPr>
          <p:cNvSpPr>
            <a:spLocks noGrp="1"/>
          </p:cNvSpPr>
          <p:nvPr>
            <p:ph type="title"/>
          </p:nvPr>
        </p:nvSpPr>
        <p:spPr/>
        <p:txBody>
          <a:bodyPr/>
          <a:lstStyle/>
          <a:p>
            <a:r>
              <a:rPr lang="en-US" dirty="0"/>
              <a:t>Thank you</a:t>
            </a:r>
          </a:p>
        </p:txBody>
      </p:sp>
      <p:pic>
        <p:nvPicPr>
          <p:cNvPr id="7" name="Content Placeholder 6">
            <a:extLst>
              <a:ext uri="{FF2B5EF4-FFF2-40B4-BE49-F238E27FC236}">
                <a16:creationId xmlns:a16="http://schemas.microsoft.com/office/drawing/2014/main" id="{E12E72D5-618A-4791-AE54-B0D93851B354}"/>
              </a:ext>
            </a:extLst>
          </p:cNvPr>
          <p:cNvPicPr>
            <a:picLocks noGrp="1" noChangeAspect="1"/>
          </p:cNvPicPr>
          <p:nvPr>
            <p:ph sz="half" idx="1"/>
          </p:nvPr>
        </p:nvPicPr>
        <p:blipFill>
          <a:blip r:embed="rId2"/>
          <a:stretch>
            <a:fillRect/>
          </a:stretch>
        </p:blipFill>
        <p:spPr>
          <a:xfrm>
            <a:off x="913795" y="2575688"/>
            <a:ext cx="3850845" cy="1706624"/>
          </a:xfrm>
        </p:spPr>
      </p:pic>
      <p:pic>
        <p:nvPicPr>
          <p:cNvPr id="9" name="Content Placeholder 8">
            <a:extLst>
              <a:ext uri="{FF2B5EF4-FFF2-40B4-BE49-F238E27FC236}">
                <a16:creationId xmlns:a16="http://schemas.microsoft.com/office/drawing/2014/main" id="{F271385A-B3F5-44A4-9C08-A9D7BC38D93F}"/>
              </a:ext>
            </a:extLst>
          </p:cNvPr>
          <p:cNvPicPr>
            <a:picLocks noGrp="1" noChangeAspect="1"/>
          </p:cNvPicPr>
          <p:nvPr>
            <p:ph sz="half" idx="2"/>
          </p:nvPr>
        </p:nvPicPr>
        <p:blipFill>
          <a:blip r:embed="rId3"/>
          <a:stretch>
            <a:fillRect/>
          </a:stretch>
        </p:blipFill>
        <p:spPr>
          <a:xfrm>
            <a:off x="6393871" y="2765839"/>
            <a:ext cx="4994169" cy="1326321"/>
          </a:xfrm>
        </p:spPr>
      </p:pic>
    </p:spTree>
    <p:extLst>
      <p:ext uri="{BB962C8B-B14F-4D97-AF65-F5344CB8AC3E}">
        <p14:creationId xmlns:p14="http://schemas.microsoft.com/office/powerpoint/2010/main" val="1395118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F3A7D-0585-43AD-A6B3-183265A7022C}"/>
              </a:ext>
            </a:extLst>
          </p:cNvPr>
          <p:cNvSpPr>
            <a:spLocks noGrp="1"/>
          </p:cNvSpPr>
          <p:nvPr>
            <p:ph type="title"/>
          </p:nvPr>
        </p:nvSpPr>
        <p:spPr/>
        <p:txBody>
          <a:bodyPr>
            <a:normAutofit/>
          </a:bodyPr>
          <a:lstStyle/>
          <a:p>
            <a:r>
              <a:rPr lang="en-US" sz="2800" i="1" dirty="0"/>
              <a:t>Villarini v. Iowa City Community School District</a:t>
            </a:r>
            <a:r>
              <a:rPr lang="en-US" sz="2800" dirty="0"/>
              <a:t>, 21 N.W.3d 129 (Iowa 2025)</a:t>
            </a:r>
          </a:p>
        </p:txBody>
      </p:sp>
      <p:sp>
        <p:nvSpPr>
          <p:cNvPr id="3" name="Content Placeholder 2">
            <a:extLst>
              <a:ext uri="{FF2B5EF4-FFF2-40B4-BE49-F238E27FC236}">
                <a16:creationId xmlns:a16="http://schemas.microsoft.com/office/drawing/2014/main" id="{F425011D-4484-4C40-A653-210679C06B51}"/>
              </a:ext>
            </a:extLst>
          </p:cNvPr>
          <p:cNvSpPr>
            <a:spLocks noGrp="1"/>
          </p:cNvSpPr>
          <p:nvPr>
            <p:ph idx="1"/>
          </p:nvPr>
        </p:nvSpPr>
        <p:spPr/>
        <p:txBody>
          <a:bodyPr/>
          <a:lstStyle/>
          <a:p>
            <a:pPr marL="0" indent="0" algn="ctr">
              <a:buNone/>
            </a:pPr>
            <a:r>
              <a:rPr lang="en-US" sz="2400" dirty="0"/>
              <a:t>Defamation Analysis</a:t>
            </a:r>
          </a:p>
          <a:p>
            <a:pPr marL="0" indent="0" algn="ctr">
              <a:buNone/>
            </a:pPr>
            <a:endParaRPr lang="en-US" dirty="0"/>
          </a:p>
          <a:p>
            <a:pPr algn="ctr"/>
            <a:r>
              <a:rPr lang="en-US" dirty="0"/>
              <a:t>Question Presented:  Whether ICCSD’s republication of the statements was protected by a privilege that allowed the district court to grant summary judgment in its favor.</a:t>
            </a:r>
          </a:p>
        </p:txBody>
      </p:sp>
    </p:spTree>
    <p:extLst>
      <p:ext uri="{BB962C8B-B14F-4D97-AF65-F5344CB8AC3E}">
        <p14:creationId xmlns:p14="http://schemas.microsoft.com/office/powerpoint/2010/main" val="552349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9907D-342D-4394-9224-4A07289E88A3}"/>
              </a:ext>
            </a:extLst>
          </p:cNvPr>
          <p:cNvSpPr>
            <a:spLocks noGrp="1"/>
          </p:cNvSpPr>
          <p:nvPr>
            <p:ph type="title"/>
          </p:nvPr>
        </p:nvSpPr>
        <p:spPr/>
        <p:txBody>
          <a:bodyPr>
            <a:normAutofit/>
          </a:bodyPr>
          <a:lstStyle/>
          <a:p>
            <a:r>
              <a:rPr lang="en-US" sz="2800" i="1" dirty="0"/>
              <a:t>Villarini v. Iowa City Community School District</a:t>
            </a:r>
            <a:r>
              <a:rPr lang="en-US" sz="2800" dirty="0"/>
              <a:t>, 21 N.W.3d 129 (Iowa 2025)</a:t>
            </a:r>
          </a:p>
        </p:txBody>
      </p:sp>
      <p:sp>
        <p:nvSpPr>
          <p:cNvPr id="3" name="Content Placeholder 2">
            <a:extLst>
              <a:ext uri="{FF2B5EF4-FFF2-40B4-BE49-F238E27FC236}">
                <a16:creationId xmlns:a16="http://schemas.microsoft.com/office/drawing/2014/main" id="{01F84954-DD16-40B0-92F1-B15EBCD91A7D}"/>
              </a:ext>
            </a:extLst>
          </p:cNvPr>
          <p:cNvSpPr>
            <a:spLocks noGrp="1"/>
          </p:cNvSpPr>
          <p:nvPr>
            <p:ph idx="1"/>
          </p:nvPr>
        </p:nvSpPr>
        <p:spPr/>
        <p:txBody>
          <a:bodyPr>
            <a:normAutofit fontScale="92500" lnSpcReduction="20000"/>
          </a:bodyPr>
          <a:lstStyle/>
          <a:p>
            <a:r>
              <a:rPr lang="en-US" dirty="0"/>
              <a:t>Defamation:  A plaintiff must prove that the defendant (1) published a statement that was (2) defamatory (3) of and concerning the plaintiff.</a:t>
            </a:r>
          </a:p>
          <a:p>
            <a:r>
              <a:rPr lang="en-US" dirty="0"/>
              <a:t>Slander Per Se: Words are [slanderous] per se if they are of such a nature, whether true or not, that the court can presume as a matter of law that their publication will have a [slanderous] effect.</a:t>
            </a:r>
          </a:p>
          <a:p>
            <a:pPr lvl="1" algn="just"/>
            <a:r>
              <a:rPr lang="en-US" dirty="0"/>
              <a:t>Do not have to prove malice, falsity, or special harm when statements are slanderous per se.</a:t>
            </a:r>
          </a:p>
          <a:p>
            <a:pPr lvl="1" algn="just"/>
            <a:r>
              <a:rPr lang="en-US" dirty="0"/>
              <a:t>“Slanderous imputations affecting a person in his or her business, trade, profession, or office are also actionable without proof of actual harm.”</a:t>
            </a:r>
          </a:p>
          <a:p>
            <a:pPr lvl="1" algn="just"/>
            <a:r>
              <a:rPr lang="en-US" dirty="0"/>
              <a:t>Parties can be liable for republishing defamatory statements</a:t>
            </a:r>
          </a:p>
          <a:p>
            <a:pPr lvl="1" algn="just"/>
            <a:r>
              <a:rPr lang="en-US" dirty="0"/>
              <a:t>ICCSD = Nonmedia defendant; does not receive the same protection that media defendants receive</a:t>
            </a:r>
          </a:p>
        </p:txBody>
      </p:sp>
    </p:spTree>
    <p:extLst>
      <p:ext uri="{BB962C8B-B14F-4D97-AF65-F5344CB8AC3E}">
        <p14:creationId xmlns:p14="http://schemas.microsoft.com/office/powerpoint/2010/main" val="287161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064FB-6CD1-4CB6-AF4D-BE59D32013D2}"/>
              </a:ext>
            </a:extLst>
          </p:cNvPr>
          <p:cNvSpPr>
            <a:spLocks noGrp="1"/>
          </p:cNvSpPr>
          <p:nvPr>
            <p:ph type="title"/>
          </p:nvPr>
        </p:nvSpPr>
        <p:spPr/>
        <p:txBody>
          <a:bodyPr>
            <a:normAutofit/>
          </a:bodyPr>
          <a:lstStyle/>
          <a:p>
            <a:r>
              <a:rPr lang="en-US" sz="2800" i="1" dirty="0"/>
              <a:t>Villarini v. Iowa City Community School District</a:t>
            </a:r>
            <a:r>
              <a:rPr lang="en-US" sz="2800" dirty="0"/>
              <a:t>, 21 N.W.3d 129 (Iowa 2025)</a:t>
            </a:r>
          </a:p>
        </p:txBody>
      </p:sp>
      <p:sp>
        <p:nvSpPr>
          <p:cNvPr id="3" name="Content Placeholder 2">
            <a:extLst>
              <a:ext uri="{FF2B5EF4-FFF2-40B4-BE49-F238E27FC236}">
                <a16:creationId xmlns:a16="http://schemas.microsoft.com/office/drawing/2014/main" id="{59AF0393-E09C-4A74-BB70-9AF4D1315B86}"/>
              </a:ext>
            </a:extLst>
          </p:cNvPr>
          <p:cNvSpPr>
            <a:spLocks noGrp="1"/>
          </p:cNvSpPr>
          <p:nvPr>
            <p:ph idx="1"/>
          </p:nvPr>
        </p:nvSpPr>
        <p:spPr/>
        <p:txBody>
          <a:bodyPr>
            <a:normAutofit fontScale="92500" lnSpcReduction="10000"/>
          </a:bodyPr>
          <a:lstStyle/>
          <a:p>
            <a:r>
              <a:rPr lang="en-US" dirty="0"/>
              <a:t>The “Fair-Report” Privilege:</a:t>
            </a:r>
          </a:p>
          <a:p>
            <a:pPr lvl="1" algn="just"/>
            <a:r>
              <a:rPr lang="en-US" dirty="0"/>
              <a:t>Applied by the district court, challenged by Villarini on appeal</a:t>
            </a:r>
          </a:p>
          <a:p>
            <a:pPr lvl="1" algn="just"/>
            <a:r>
              <a:rPr lang="en-US" dirty="0"/>
              <a:t>Well-documented and long-standing privilege</a:t>
            </a:r>
          </a:p>
          <a:p>
            <a:pPr lvl="1" algn="just"/>
            <a:r>
              <a:rPr lang="en-US" dirty="0"/>
              <a:t>Covers the report of official proceedings or actions conducted by any level of government, including judicial proceedings</a:t>
            </a:r>
          </a:p>
          <a:p>
            <a:pPr lvl="1" algn="just"/>
            <a:r>
              <a:rPr lang="en-US" dirty="0"/>
              <a:t>Most commonly exercised by news outlets, but may be exercised by other defendants (i.e., authors and political candidates)</a:t>
            </a:r>
          </a:p>
          <a:p>
            <a:pPr lvl="1" algn="just"/>
            <a:r>
              <a:rPr lang="en-US" dirty="0"/>
              <a:t>Qualified privilege, but is not defeated by a showing of actual malice</a:t>
            </a:r>
          </a:p>
          <a:p>
            <a:pPr lvl="1" algn="just"/>
            <a:r>
              <a:rPr lang="en-US" dirty="0"/>
              <a:t>Defeated by a showing that the report of the proceedings or action was not a “substantially correct account” or was edited or altered in a way that is misleading or “convey[s] an erroneous impression to those who hear or read it.”</a:t>
            </a:r>
          </a:p>
        </p:txBody>
      </p:sp>
    </p:spTree>
    <p:extLst>
      <p:ext uri="{BB962C8B-B14F-4D97-AF65-F5344CB8AC3E}">
        <p14:creationId xmlns:p14="http://schemas.microsoft.com/office/powerpoint/2010/main" val="136900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8B844-9494-463E-AD66-7EF558192F0D}"/>
              </a:ext>
            </a:extLst>
          </p:cNvPr>
          <p:cNvSpPr>
            <a:spLocks noGrp="1"/>
          </p:cNvSpPr>
          <p:nvPr>
            <p:ph type="title"/>
          </p:nvPr>
        </p:nvSpPr>
        <p:spPr/>
        <p:txBody>
          <a:bodyPr>
            <a:normAutofit/>
          </a:bodyPr>
          <a:lstStyle/>
          <a:p>
            <a:r>
              <a:rPr lang="en-US" sz="2800" i="1" dirty="0"/>
              <a:t>Villarini v. Iowa City Community School District</a:t>
            </a:r>
            <a:r>
              <a:rPr lang="en-US" sz="2800" dirty="0"/>
              <a:t>, 21 N.W.3d 129 (Iowa 2025)</a:t>
            </a:r>
          </a:p>
        </p:txBody>
      </p:sp>
      <p:sp>
        <p:nvSpPr>
          <p:cNvPr id="3" name="Content Placeholder 2">
            <a:extLst>
              <a:ext uri="{FF2B5EF4-FFF2-40B4-BE49-F238E27FC236}">
                <a16:creationId xmlns:a16="http://schemas.microsoft.com/office/drawing/2014/main" id="{6E6D38B8-D210-49F3-9AE9-E93D7344C8D3}"/>
              </a:ext>
            </a:extLst>
          </p:cNvPr>
          <p:cNvSpPr>
            <a:spLocks noGrp="1"/>
          </p:cNvSpPr>
          <p:nvPr>
            <p:ph idx="1"/>
          </p:nvPr>
        </p:nvSpPr>
        <p:spPr>
          <a:xfrm>
            <a:off x="913795" y="2096063"/>
            <a:ext cx="10353762" cy="3975873"/>
          </a:xfrm>
        </p:spPr>
        <p:txBody>
          <a:bodyPr>
            <a:normAutofit fontScale="92500"/>
          </a:bodyPr>
          <a:lstStyle/>
          <a:p>
            <a:r>
              <a:rPr lang="en-US" dirty="0"/>
              <a:t>Iowa Supreme Court adopts 3 Restatement (Second) section 611:</a:t>
            </a:r>
          </a:p>
          <a:p>
            <a:pPr lvl="1"/>
            <a:r>
              <a:rPr lang="en-US" dirty="0"/>
              <a:t>“The fair-report privilege protects </a:t>
            </a:r>
          </a:p>
          <a:p>
            <a:pPr marL="457200" lvl="1" indent="0">
              <a:buNone/>
            </a:pPr>
            <a:r>
              <a:rPr lang="en-US" dirty="0"/>
              <a:t>	[t]he publication of defamatory matter concerning another in a report of an official 	action or 	proceeding or of a meeting open to the public that deals with a matter of public concern…if 	the report is accurate and complete or a fair abridgement of the occurrence reported.”</a:t>
            </a:r>
          </a:p>
          <a:p>
            <a:r>
              <a:rPr lang="en-US" dirty="0"/>
              <a:t>Inaccuracy is the measure for this privilege</a:t>
            </a:r>
          </a:p>
          <a:p>
            <a:r>
              <a:rPr lang="en-US" dirty="0"/>
              <a:t>Recognized under Iowa law since the early 1900s in the context of judicial proceedings and </a:t>
            </a:r>
            <a:r>
              <a:rPr lang="en-US" u="sng" dirty="0"/>
              <a:t>could</a:t>
            </a:r>
            <a:r>
              <a:rPr lang="en-US" dirty="0"/>
              <a:t> be defeated by a showing of malice.</a:t>
            </a:r>
          </a:p>
          <a:p>
            <a:r>
              <a:rPr lang="en-US" dirty="0"/>
              <a:t>Expansion of privilege in light with other jurisdictions to cover additional proceedings</a:t>
            </a:r>
          </a:p>
          <a:p>
            <a:endParaRPr lang="en-US" dirty="0"/>
          </a:p>
        </p:txBody>
      </p:sp>
    </p:spTree>
    <p:extLst>
      <p:ext uri="{BB962C8B-B14F-4D97-AF65-F5344CB8AC3E}">
        <p14:creationId xmlns:p14="http://schemas.microsoft.com/office/powerpoint/2010/main" val="2885722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D8DCB-320E-40BC-A286-7BEC6CC1795F}"/>
              </a:ext>
            </a:extLst>
          </p:cNvPr>
          <p:cNvSpPr>
            <a:spLocks noGrp="1"/>
          </p:cNvSpPr>
          <p:nvPr>
            <p:ph type="title"/>
          </p:nvPr>
        </p:nvSpPr>
        <p:spPr/>
        <p:txBody>
          <a:bodyPr>
            <a:normAutofit/>
          </a:bodyPr>
          <a:lstStyle/>
          <a:p>
            <a:r>
              <a:rPr lang="en-US" sz="2800" i="1" dirty="0"/>
              <a:t>Villarini v. Iowa City Community School District</a:t>
            </a:r>
            <a:r>
              <a:rPr lang="en-US" sz="2800" dirty="0"/>
              <a:t>, 21 N.W.3d 129 (Iowa 2025)</a:t>
            </a:r>
          </a:p>
        </p:txBody>
      </p:sp>
      <p:sp>
        <p:nvSpPr>
          <p:cNvPr id="3" name="Content Placeholder 2">
            <a:extLst>
              <a:ext uri="{FF2B5EF4-FFF2-40B4-BE49-F238E27FC236}">
                <a16:creationId xmlns:a16="http://schemas.microsoft.com/office/drawing/2014/main" id="{CEA6672A-6DF7-414A-BA13-CA0233F8AF39}"/>
              </a:ext>
            </a:extLst>
          </p:cNvPr>
          <p:cNvSpPr>
            <a:spLocks noGrp="1"/>
          </p:cNvSpPr>
          <p:nvPr>
            <p:ph idx="1"/>
          </p:nvPr>
        </p:nvSpPr>
        <p:spPr/>
        <p:txBody>
          <a:bodyPr>
            <a:normAutofit/>
          </a:bodyPr>
          <a:lstStyle/>
          <a:p>
            <a:r>
              <a:rPr lang="en-US" dirty="0"/>
              <a:t>Analysis </a:t>
            </a:r>
          </a:p>
          <a:p>
            <a:pPr lvl="1" algn="just"/>
            <a:r>
              <a:rPr lang="en-US" dirty="0"/>
              <a:t>Fair-report privilege protects ICCSD’s republication of the students’ statements.</a:t>
            </a:r>
          </a:p>
          <a:p>
            <a:pPr lvl="1" algn="just"/>
            <a:r>
              <a:rPr lang="en-US" dirty="0"/>
              <a:t>The video at issue was an accurate report of an official proceeding, not just a meeting open to the public.</a:t>
            </a:r>
          </a:p>
          <a:p>
            <a:pPr lvl="1" algn="just"/>
            <a:r>
              <a:rPr lang="en-US" dirty="0"/>
              <a:t>Parties agreed statements were slanderous per se, but the republication was in an accurate and completely unabridged report of an official proceeding of the ICCSD board of directors.</a:t>
            </a:r>
          </a:p>
          <a:p>
            <a:pPr lvl="1" algn="just"/>
            <a:r>
              <a:rPr lang="en-US" dirty="0"/>
              <a:t>Application of the fair-report privilege to this case furthers Iowa’s open meeting laws.</a:t>
            </a:r>
          </a:p>
          <a:p>
            <a:pPr lvl="1" algn="just"/>
            <a:r>
              <a:rPr lang="en-US" dirty="0"/>
              <a:t>District court did not err in dismissing Villarini’s defamation claim.</a:t>
            </a:r>
          </a:p>
        </p:txBody>
      </p:sp>
    </p:spTree>
    <p:extLst>
      <p:ext uri="{BB962C8B-B14F-4D97-AF65-F5344CB8AC3E}">
        <p14:creationId xmlns:p14="http://schemas.microsoft.com/office/powerpoint/2010/main" val="1978347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EE7CF-45D7-E471-0434-EEEA452B2F54}"/>
              </a:ext>
            </a:extLst>
          </p:cNvPr>
          <p:cNvSpPr>
            <a:spLocks noGrp="1"/>
          </p:cNvSpPr>
          <p:nvPr>
            <p:ph type="title"/>
          </p:nvPr>
        </p:nvSpPr>
        <p:spPr/>
        <p:txBody>
          <a:bodyPr>
            <a:normAutofit fontScale="90000"/>
          </a:bodyPr>
          <a:lstStyle/>
          <a:p>
            <a:r>
              <a:rPr lang="en-US" sz="3600" i="1" dirty="0"/>
              <a:t>Villarini v. Iowa City Community School District</a:t>
            </a:r>
            <a:r>
              <a:rPr lang="en-US" sz="3600" dirty="0"/>
              <a:t>, 21 N.W.3d 129 (Iowa 2025)</a:t>
            </a:r>
            <a:endParaRPr lang="en-US" dirty="0"/>
          </a:p>
        </p:txBody>
      </p:sp>
      <p:sp>
        <p:nvSpPr>
          <p:cNvPr id="3" name="Content Placeholder 2">
            <a:extLst>
              <a:ext uri="{FF2B5EF4-FFF2-40B4-BE49-F238E27FC236}">
                <a16:creationId xmlns:a16="http://schemas.microsoft.com/office/drawing/2014/main" id="{B02D8DF5-D2B8-DCB7-3D5E-4FD71D7663EA}"/>
              </a:ext>
            </a:extLst>
          </p:cNvPr>
          <p:cNvSpPr>
            <a:spLocks noGrp="1"/>
          </p:cNvSpPr>
          <p:nvPr>
            <p:ph idx="1"/>
          </p:nvPr>
        </p:nvSpPr>
        <p:spPr>
          <a:xfrm>
            <a:off x="913795" y="2096063"/>
            <a:ext cx="10353762" cy="4479665"/>
          </a:xfrm>
        </p:spPr>
        <p:txBody>
          <a:bodyPr/>
          <a:lstStyle/>
          <a:p>
            <a:r>
              <a:rPr lang="en-US" dirty="0"/>
              <a:t>Wrongful Termination in Violation of Public Policy:</a:t>
            </a:r>
          </a:p>
          <a:p>
            <a:pPr lvl="1"/>
            <a:r>
              <a:rPr lang="en-US" dirty="0"/>
              <a:t>(1) the existence of a clearly defined and well-recognized public policy that protects the employee’s activity; (2) this public policy would be undermined by the employee’s discharge from employment; (3) the employee engaged in the protected activity, and this conduct was the reason the employer discharged the employee; and (4) the employer had no overriding business justification for the discharge.</a:t>
            </a:r>
          </a:p>
          <a:p>
            <a:r>
              <a:rPr lang="en-US" dirty="0"/>
              <a:t>First two elements are questions of law for the district court to decide.</a:t>
            </a:r>
          </a:p>
          <a:p>
            <a:r>
              <a:rPr lang="en-US" dirty="0"/>
              <a:t>Recognized in 3 circumstances</a:t>
            </a:r>
          </a:p>
          <a:p>
            <a:pPr lvl="1"/>
            <a:r>
              <a:rPr lang="en-US" dirty="0"/>
              <a:t>Employee is discharged in retaliation for enforcing a statutory right;</a:t>
            </a:r>
          </a:p>
          <a:p>
            <a:pPr lvl="1"/>
            <a:r>
              <a:rPr lang="en-US" dirty="0"/>
              <a:t>Employee is discharged for refusing to participate in illegal activity; and</a:t>
            </a:r>
          </a:p>
          <a:p>
            <a:pPr lvl="1"/>
            <a:r>
              <a:rPr lang="en-US" dirty="0"/>
              <a:t>Employee is discharged for whistleblowing by reporting illegalities in the workplace.</a:t>
            </a:r>
          </a:p>
          <a:p>
            <a:pPr lvl="1"/>
            <a:endParaRPr lang="en-US" dirty="0"/>
          </a:p>
          <a:p>
            <a:pPr lvl="1"/>
            <a:endParaRPr lang="en-US" dirty="0"/>
          </a:p>
        </p:txBody>
      </p:sp>
    </p:spTree>
    <p:extLst>
      <p:ext uri="{BB962C8B-B14F-4D97-AF65-F5344CB8AC3E}">
        <p14:creationId xmlns:p14="http://schemas.microsoft.com/office/powerpoint/2010/main" val="8912162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400</TotalTime>
  <Words>2855</Words>
  <Application>Microsoft Office PowerPoint</Application>
  <PresentationFormat>Widescreen</PresentationFormat>
  <Paragraphs>187</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Bookman Old Style</vt:lpstr>
      <vt:lpstr>Rockwell</vt:lpstr>
      <vt:lpstr>Wingdings</vt:lpstr>
      <vt:lpstr>Damask</vt:lpstr>
      <vt:lpstr>Case law update: employment and civil procedure</vt:lpstr>
      <vt:lpstr>Today’s case law updates</vt:lpstr>
      <vt:lpstr>Villarini v. Iowa City Community School District, 21 N.W.3d 129 (Iowa 2025)</vt:lpstr>
      <vt:lpstr>Villarini v. Iowa City Community School District, 21 N.W.3d 129 (Iowa 2025)</vt:lpstr>
      <vt:lpstr>Villarini v. Iowa City Community School District, 21 N.W.3d 129 (Iowa 2025)</vt:lpstr>
      <vt:lpstr>Villarini v. Iowa City Community School District, 21 N.W.3d 129 (Iowa 2025)</vt:lpstr>
      <vt:lpstr>Villarini v. Iowa City Community School District, 21 N.W.3d 129 (Iowa 2025)</vt:lpstr>
      <vt:lpstr>Villarini v. Iowa City Community School District, 21 N.W.3d 129 (Iowa 2025)</vt:lpstr>
      <vt:lpstr>Villarini v. Iowa City Community School District, 21 N.W.3d 129 (Iowa 2025)</vt:lpstr>
      <vt:lpstr>Villarini v. Iowa City Community School District, 21 N.W.3d 129 (Iowa 2025)</vt:lpstr>
      <vt:lpstr>Hager v. M &amp; W Welding, Inc., et al., 2025 WL 1824301 (Iowa Ct. App. July 2, 2025)</vt:lpstr>
      <vt:lpstr>Hager v. M &amp; W Welding, Inc., et al., 2025 WL 1824301 (Iowa Ct. App. July 2, 2025)</vt:lpstr>
      <vt:lpstr>Hager v. M &amp; W Welding, Inc., et al., 2025 WL 1824301 (Iowa Ct. App. July 2, 2025)</vt:lpstr>
      <vt:lpstr>Hager v. M &amp; W Welding, Inc., et al., 2025 WL 1824301 (Iowa Ct. App. July 2, 2025)</vt:lpstr>
      <vt:lpstr>Hager v. M &amp; W Welding, Inc., et al., 2025 WL 1824301 (Iowa Ct. App. July 2, 2025)</vt:lpstr>
      <vt:lpstr>Hager v. M &amp; W Welding, Inc., et al., 2025 WL 1824301 (Iowa Ct. App. July 2, 2025)</vt:lpstr>
      <vt:lpstr>Hager v. M &amp; W Welding, Inc., et al., 2025 WL 1824301 (Iowa Ct. App. July 2, 2025)</vt:lpstr>
      <vt:lpstr>Hager v. M &amp; W Welding, Inc., et al., 2025 WL 1824301 (Iowa Ct. App. July 2, 2025)</vt:lpstr>
      <vt:lpstr>Hager v. M &amp; W Welding, Inc., et al., 2025 WL 1824301 (Iowa Ct. App. July 2, 2025)</vt:lpstr>
      <vt:lpstr>Hager v. M &amp; W Welding, Inc., et al., 2025 WL 1824301 (Iowa Ct. App. July 2, 2025)</vt:lpstr>
      <vt:lpstr>Rheeder v. Gray, et al., 23 N.W.3d 1 (Iowa 2025)</vt:lpstr>
      <vt:lpstr>Rheeder v. Gray, et al., 23 N.W.3d 1 (Iowa 2025)</vt:lpstr>
      <vt:lpstr>Rheeder v. Gray, et al., 23 N.W.3d 1 (Iowa 2025)</vt:lpstr>
      <vt:lpstr>Rheeder v. Gray, et al., 23 N.W.3d 1 (Iowa 2025)</vt:lpstr>
      <vt:lpstr>Rheeder v. Gray, et al., 23 N.W.3d 1 (Iowa 2025)</vt:lpstr>
      <vt:lpstr>Rheeder v. Gray, et al., 23 N.W.3d 1 (Iowa 2025)</vt:lpstr>
      <vt:lpstr>Rheeder v. Gray, et al., 23 N.W.3d 1 (Iowa 2025)</vt:lpstr>
      <vt:lpstr>Rheeder v. Gray, et al., 23 N.W.3d 1 (Iowa 2025)</vt:lpstr>
      <vt:lpstr>Rheeder v. Gray, et al., 23 N.W.3d 1 (Iowa 2025)</vt:lpstr>
      <vt:lpstr>Rheeder v. Gray, et al., 23 N.W.3d 1 (Iowa 2025)</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law update: torts and negligence</dc:title>
  <dc:creator>Brendan P. McGuire</dc:creator>
  <cp:lastModifiedBy>Brendan P. McGuire</cp:lastModifiedBy>
  <cp:revision>17</cp:revision>
  <dcterms:created xsi:type="dcterms:W3CDTF">2024-08-30T19:30:14Z</dcterms:created>
  <dcterms:modified xsi:type="dcterms:W3CDTF">2025-09-17T01:33:28Z</dcterms:modified>
</cp:coreProperties>
</file>