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24" r:id="rId2"/>
    <p:sldId id="2596" r:id="rId3"/>
    <p:sldId id="2597" r:id="rId4"/>
    <p:sldId id="2593" r:id="rId5"/>
    <p:sldId id="2594" r:id="rId6"/>
    <p:sldId id="2598" r:id="rId7"/>
    <p:sldId id="2599" r:id="rId8"/>
    <p:sldId id="2610" r:id="rId9"/>
    <p:sldId id="2611" r:id="rId10"/>
    <p:sldId id="2604" r:id="rId11"/>
    <p:sldId id="2606" r:id="rId12"/>
    <p:sldId id="2605" r:id="rId13"/>
    <p:sldId id="2602" r:id="rId14"/>
    <p:sldId id="2603" r:id="rId15"/>
    <p:sldId id="2590" r:id="rId16"/>
    <p:sldId id="2591" r:id="rId17"/>
    <p:sldId id="2592" r:id="rId18"/>
    <p:sldId id="2584" r:id="rId19"/>
    <p:sldId id="2587" r:id="rId20"/>
    <p:sldId id="2589" r:id="rId21"/>
    <p:sldId id="2588" r:id="rId22"/>
    <p:sldId id="2600" r:id="rId23"/>
    <p:sldId id="2601" r:id="rId24"/>
    <p:sldId id="2607" r:id="rId25"/>
    <p:sldId id="2609" r:id="rId26"/>
    <p:sldId id="2608" r:id="rId27"/>
    <p:sldId id="2612" r:id="rId28"/>
    <p:sldId id="2613" r:id="rId29"/>
    <p:sldId id="25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F9F810-F0D0-4E13-A98F-5829D8B9B642}" v="1" dt="2025-09-15T23:03:24.762"/>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42" autoAdjust="0"/>
    <p:restoredTop sz="96247" autoAdjust="0"/>
  </p:normalViewPr>
  <p:slideViewPr>
    <p:cSldViewPr snapToGrid="0" snapToObjects="1" showGuides="1">
      <p:cViewPr varScale="1">
        <p:scale>
          <a:sx n="69" d="100"/>
          <a:sy n="69" d="100"/>
        </p:scale>
        <p:origin x="604" y="32"/>
      </p:cViewPr>
      <p:guideLst>
        <p:guide pos="3840"/>
        <p:guide orient="horz" pos="2160"/>
      </p:guideLst>
    </p:cSldViewPr>
  </p:slideViewPr>
  <p:outlineViewPr>
    <p:cViewPr>
      <p:scale>
        <a:sx n="33" d="100"/>
        <a:sy n="33" d="100"/>
      </p:scale>
      <p:origin x="0" y="-15090"/>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84" d="100"/>
          <a:sy n="84" d="100"/>
        </p:scale>
        <p:origin x="308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9/18/2025</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9/18/2025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3BB74-947E-EF5F-7D3F-51803743A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82673-996E-0DB3-043C-4392CD8DB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D9968-DDB7-614D-C1B6-7AE64E0661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BCB807-4974-1095-5399-BCD3DE06BA0D}"/>
              </a:ext>
            </a:extLst>
          </p:cNvPr>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58469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DB067-6E50-365A-C4A2-F0939430B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AA7A3-EE79-31AF-27B0-3BC1DA886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8CCA1-67B7-19AB-E29B-C4F2602D7D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31513C-74D7-25A8-3D10-691539B9A285}"/>
              </a:ext>
            </a:extLst>
          </p:cNvPr>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392845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22D04-B191-EF3C-1B09-7F28EA10B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F4804-E90E-CEFC-56BE-DA7EC92423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4165C-598E-801E-1D17-D90EEA39D7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6EA56E-81EC-65DA-821E-D1D09C569B80}"/>
              </a:ext>
            </a:extLst>
          </p:cNvPr>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160659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5588A-9F09-24AD-9C84-6595BCC88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AD0CA-5B23-7E09-D661-C4C602D14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872F0-770F-5872-FA07-B621B31B1D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B76436-4207-DCA3-C7BF-42637CDB68D4}"/>
              </a:ext>
            </a:extLst>
          </p:cNvPr>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1152422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Grahams walk away with $16,000 on their breach of contract claim. </a:t>
            </a:r>
          </a:p>
        </p:txBody>
      </p:sp>
      <p:sp>
        <p:nvSpPr>
          <p:cNvPr id="4" name="Slide Number Placeholder 3"/>
          <p:cNvSpPr>
            <a:spLocks noGrp="1"/>
          </p:cNvSpPr>
          <p:nvPr>
            <p:ph type="sldNum" sz="quarter" idx="5"/>
          </p:nvPr>
        </p:nvSpPr>
        <p:spPr/>
        <p:txBody>
          <a:bodyPr/>
          <a:lstStyle/>
          <a:p>
            <a:fld id="{3CFA0038-7055-434C-B6C4-B8C69565C600}" type="slidenum">
              <a:rPr lang="en-US" smtClean="0"/>
              <a:t>23</a:t>
            </a:fld>
            <a:endParaRPr lang="en-US" dirty="0"/>
          </a:p>
        </p:txBody>
      </p:sp>
    </p:spTree>
    <p:extLst>
      <p:ext uri="{BB962C8B-B14F-4D97-AF65-F5344CB8AC3E}">
        <p14:creationId xmlns:p14="http://schemas.microsoft.com/office/powerpoint/2010/main" val="323058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EAB9B-B828-8361-28EC-834CC9DF5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11A2B-1EBB-EAB5-B467-C7D4902C2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896EE-2BBB-2A2C-7B8B-F4AA79608E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B99494-FE89-3292-44A3-A40B824A86C5}"/>
              </a:ext>
            </a:extLst>
          </p:cNvPr>
          <p:cNvSpPr>
            <a:spLocks noGrp="1"/>
          </p:cNvSpPr>
          <p:nvPr>
            <p:ph type="sldNum" sz="quarter" idx="5"/>
          </p:nvPr>
        </p:nvSpPr>
        <p:spPr/>
        <p:txBody>
          <a:bodyPr/>
          <a:lstStyle/>
          <a:p>
            <a:fld id="{3CFA0038-7055-434C-B6C4-B8C69565C600}" type="slidenum">
              <a:rPr lang="en-US" smtClean="0"/>
              <a:t>25</a:t>
            </a:fld>
            <a:endParaRPr lang="en-US" dirty="0"/>
          </a:p>
        </p:txBody>
      </p:sp>
    </p:spTree>
    <p:extLst>
      <p:ext uri="{BB962C8B-B14F-4D97-AF65-F5344CB8AC3E}">
        <p14:creationId xmlns:p14="http://schemas.microsoft.com/office/powerpoint/2010/main" val="388699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DD391-39A9-D3EC-8256-87EDC3240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8CEEE-1F16-B7BB-00EA-7742B744E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D2217-FC97-3AB4-B152-8222040B09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9FF80C-7BD9-C74D-AF0D-12D67546D5D5}"/>
              </a:ext>
            </a:extLst>
          </p:cNvPr>
          <p:cNvSpPr>
            <a:spLocks noGrp="1"/>
          </p:cNvSpPr>
          <p:nvPr>
            <p:ph type="sldNum" sz="quarter" idx="5"/>
          </p:nvPr>
        </p:nvSpPr>
        <p:spPr/>
        <p:txBody>
          <a:bodyPr/>
          <a:lstStyle/>
          <a:p>
            <a:fld id="{3CFA0038-7055-434C-B6C4-B8C69565C600}" type="slidenum">
              <a:rPr lang="en-US" smtClean="0"/>
              <a:t>26</a:t>
            </a:fld>
            <a:endParaRPr lang="en-US" dirty="0"/>
          </a:p>
        </p:txBody>
      </p:sp>
    </p:spTree>
    <p:extLst>
      <p:ext uri="{BB962C8B-B14F-4D97-AF65-F5344CB8AC3E}">
        <p14:creationId xmlns:p14="http://schemas.microsoft.com/office/powerpoint/2010/main" val="872210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6728-9DD6-E229-7706-8E66A5EE5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6BA59-7FC2-6045-3248-ECDF0F1F5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56EF2-3B15-63D9-709C-8691BC09A2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019956-58FA-C89F-02BD-599AECC6D300}"/>
              </a:ext>
            </a:extLst>
          </p:cNvPr>
          <p:cNvSpPr>
            <a:spLocks noGrp="1"/>
          </p:cNvSpPr>
          <p:nvPr>
            <p:ph type="sldNum" sz="quarter" idx="5"/>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3318233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283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84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dirty="0"/>
              <a:t>Click icon to add picture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41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dirty="0"/>
              <a:t>Click icon to add picture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dirty="0"/>
              <a:t>Click icon to add picture</a:t>
            </a:r>
          </a:p>
        </p:txBody>
      </p:sp>
    </p:spTree>
    <p:extLst>
      <p:ext uri="{BB962C8B-B14F-4D97-AF65-F5344CB8AC3E}">
        <p14:creationId xmlns:p14="http://schemas.microsoft.com/office/powerpoint/2010/main" val="100721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dirty="0"/>
              <a:t>Click icon to add picture</a:t>
            </a:r>
          </a:p>
        </p:txBody>
      </p:sp>
    </p:spTree>
    <p:extLst>
      <p:ext uri="{BB962C8B-B14F-4D97-AF65-F5344CB8AC3E}">
        <p14:creationId xmlns:p14="http://schemas.microsoft.com/office/powerpoint/2010/main" val="9972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09165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dirty="0"/>
              <a:t>Click icon to add picture</a:t>
            </a:r>
          </a:p>
        </p:txBody>
      </p:sp>
    </p:spTree>
    <p:extLst>
      <p:ext uri="{BB962C8B-B14F-4D97-AF65-F5344CB8AC3E}">
        <p14:creationId xmlns:p14="http://schemas.microsoft.com/office/powerpoint/2010/main" val="58312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dirty="0"/>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dirty="0"/>
              <a:t>Click icon to add picture</a:t>
            </a:r>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5974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295594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dirty="0"/>
              <a:t>Click icon to add picture</a:t>
            </a:r>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dirty="0"/>
              <a:t>Click icon to add picture</a:t>
            </a:r>
          </a:p>
        </p:txBody>
      </p:sp>
    </p:spTree>
    <p:extLst>
      <p:ext uri="{BB962C8B-B14F-4D97-AF65-F5344CB8AC3E}">
        <p14:creationId xmlns:p14="http://schemas.microsoft.com/office/powerpoint/2010/main" val="390898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dirty="0"/>
              <a:t>Click icon to add picture</a:t>
            </a:r>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2346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dirty="0"/>
              <a:t>Click icon to add picture</a:t>
            </a:r>
          </a:p>
        </p:txBody>
      </p:sp>
    </p:spTree>
    <p:extLst>
      <p:ext uri="{BB962C8B-B14F-4D97-AF65-F5344CB8AC3E}">
        <p14:creationId xmlns:p14="http://schemas.microsoft.com/office/powerpoint/2010/main" val="256226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2948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424968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37630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dirty="0"/>
              <a:t>Click icon to add picture</a:t>
            </a:r>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dirty="0"/>
              <a:t>Click icon to add picture</a:t>
            </a: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dirty="0"/>
              <a:t>Click icon to add picture</a:t>
            </a: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dirty="0"/>
              <a:t>Click icon to add picture</a:t>
            </a:r>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dirty="0"/>
              <a:t>Click icon to add picture</a:t>
            </a:r>
          </a:p>
        </p:txBody>
      </p:sp>
    </p:spTree>
    <p:extLst>
      <p:ext uri="{BB962C8B-B14F-4D97-AF65-F5344CB8AC3E}">
        <p14:creationId xmlns:p14="http://schemas.microsoft.com/office/powerpoint/2010/main" val="853328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dirty="0"/>
              <a:t>Click icon to add picture</a:t>
            </a:r>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dirty="0"/>
              <a:t>Click icon to add picture</a:t>
            </a:r>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dirty="0"/>
              <a:t>Click icon to add picture</a:t>
            </a:r>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dirty="0"/>
              <a:t>Click icon to add picture</a:t>
            </a:r>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dirty="0"/>
              <a:t>Click icon to add picture</a:t>
            </a:r>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dirty="0"/>
              <a:t>Click icon to add picture</a:t>
            </a:r>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dirty="0"/>
              <a:t>Click icon to add picture</a:t>
            </a:r>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dirty="0"/>
              <a:t>Click icon to add picture</a:t>
            </a:r>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dirty="0"/>
              <a:t>Click icon to add picture</a:t>
            </a:r>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dirty="0"/>
              <a:t>Click icon to add picture</a:t>
            </a:r>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dirty="0"/>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dirty="0"/>
              <a:t>Click icon to add picture</a:t>
            </a:r>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dirty="0"/>
              <a:t>Click icon to add picture</a:t>
            </a:r>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dirty="0"/>
              <a:t>Click icon to add picture</a:t>
            </a:r>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dirty="0"/>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dirty="0"/>
              <a:t>Click icon to add chart</a:t>
            </a:r>
          </a:p>
        </p:txBody>
      </p:sp>
    </p:spTree>
    <p:extLst>
      <p:ext uri="{BB962C8B-B14F-4D97-AF65-F5344CB8AC3E}">
        <p14:creationId xmlns:p14="http://schemas.microsoft.com/office/powerpoint/2010/main" val="744560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dirty="0"/>
              <a:t>Click icon to add chart</a:t>
            </a:r>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dirty="0"/>
              <a:t>Click icon to add picture</a:t>
            </a:r>
          </a:p>
        </p:txBody>
      </p:sp>
    </p:spTree>
    <p:extLst>
      <p:ext uri="{BB962C8B-B14F-4D97-AF65-F5344CB8AC3E}">
        <p14:creationId xmlns:p14="http://schemas.microsoft.com/office/powerpoint/2010/main" val="698514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dirty="0"/>
              <a:t>Click icon to add table</a:t>
            </a:r>
          </a:p>
        </p:txBody>
      </p:sp>
    </p:spTree>
    <p:extLst>
      <p:ext uri="{BB962C8B-B14F-4D97-AF65-F5344CB8AC3E}">
        <p14:creationId xmlns:p14="http://schemas.microsoft.com/office/powerpoint/2010/main" val="850829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anchor="t">
            <a:normAutofit/>
          </a:bodyPr>
          <a:lstStyle>
            <a:lvl1pPr algn="l">
              <a:defRPr sz="4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dirty="0"/>
              <a:t>Click icon to add picture</a:t>
            </a:r>
          </a:p>
        </p:txBody>
      </p:sp>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dirty="0"/>
              <a:t>Click icon to add picture</a:t>
            </a:r>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dirty="0"/>
              <a:t>Click icon to add picture</a:t>
            </a:r>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dirty="0"/>
              <a:t>Click icon to add picture</a:t>
            </a:r>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dirty="0"/>
              <a:t>Click icon to add picture</a:t>
            </a:r>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043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9" r:id="rId3"/>
    <p:sldLayoutId id="2147483684" r:id="rId4"/>
    <p:sldLayoutId id="2147483651" r:id="rId5"/>
    <p:sldLayoutId id="2147483685" r:id="rId6"/>
    <p:sldLayoutId id="2147483674" r:id="rId7"/>
    <p:sldLayoutId id="2147483690" r:id="rId8"/>
    <p:sldLayoutId id="2147483694" r:id="rId9"/>
    <p:sldLayoutId id="2147483693" r:id="rId10"/>
    <p:sldLayoutId id="2147483686" r:id="rId11"/>
    <p:sldLayoutId id="2147483703" r:id="rId12"/>
    <p:sldLayoutId id="2147483709" r:id="rId13"/>
    <p:sldLayoutId id="2147483710" r:id="rId14"/>
    <p:sldLayoutId id="2147483711" r:id="rId15"/>
    <p:sldLayoutId id="2147483712" r:id="rId16"/>
    <p:sldLayoutId id="2147483704" r:id="rId17"/>
    <p:sldLayoutId id="2147483702" r:id="rId18"/>
    <p:sldLayoutId id="2147483713" r:id="rId19"/>
    <p:sldLayoutId id="2147483714" r:id="rId20"/>
    <p:sldLayoutId id="2147483715" r:id="rId21"/>
    <p:sldLayoutId id="2147483695" r:id="rId22"/>
    <p:sldLayoutId id="2147483730" r:id="rId23"/>
    <p:sldLayoutId id="2147483698" r:id="rId24"/>
    <p:sldLayoutId id="2147483731" r:id="rId25"/>
    <p:sldLayoutId id="2147483699" r:id="rId26"/>
    <p:sldLayoutId id="2147483732" r:id="rId27"/>
    <p:sldLayoutId id="2147483700" r:id="rId28"/>
    <p:sldLayoutId id="2147483733" r:id="rId29"/>
    <p:sldLayoutId id="2147483701" r:id="rId30"/>
    <p:sldLayoutId id="2147483734" r:id="rId31"/>
    <p:sldLayoutId id="2147483696" r:id="rId32"/>
    <p:sldLayoutId id="2147483705" r:id="rId33"/>
    <p:sldLayoutId id="2147483706" r:id="rId34"/>
    <p:sldLayoutId id="2147483707" r:id="rId35"/>
    <p:sldLayoutId id="2147483708"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25" r:id="rId45"/>
    <p:sldLayoutId id="2147483726" r:id="rId46"/>
    <p:sldLayoutId id="2147483675" r:id="rId47"/>
    <p:sldLayoutId id="2147483677" r:id="rId48"/>
    <p:sldLayoutId id="2147483729" r:id="rId49"/>
    <p:sldLayoutId id="2147483728" r:id="rId50"/>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homoempresarius.com/2016/12/bitcoin-consejos-para-comenzar.html" TargetMode="External"/><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www.bitcoin-gr.org/ups-%CF%84%CE%BF-bitcoin-%CE%BC%CF%80%CE%BF%CF%81%CE%B5%CE%AF-%CE%BD%CE%B1-%CE%B1%CE%BD%CE%BF%CE%AF%CE%BE%CE%B5%CE%B9-%CE%BD%CE%AD%CE%B5%CF%82-%CE%B1%CE%B3%CE%BF%CF%81%CE%AD%CF%82-%CF%83%CF%84%CE%B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bitcoin-gr.org/ups-%CF%84%CE%BF-bitcoin-%CE%BC%CF%80%CE%BF%CF%81%CE%B5%CE%AF-%CE%BD%CE%B1-%CE%B1%CE%BD%CE%BF%CE%AF%CE%BE%CE%B5%CE%B9-%CE%BD%CE%AD%CE%B5%CF%82-%CE%B1%CE%B3%CE%BF%CF%81%CE%AD%CF%82-%CF%83%CF%84%CE%B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180136" TargetMode="Externa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pxhere.com/en/photo/411818" TargetMode="External"/><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411818" TargetMode="External"/><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justinsomnia.org/2007/02/hail-attacks-san-francisco/" TargetMode="External"/><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justinsomnia.org/2007/02/hail-attacks-san-francisco/" TargetMode="External"/><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homedesigner8.blogspot.com/2015/07/building-house.html" TargetMode="External"/><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homedesigner8.blogspot.com/2015/07/building-house.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geograph.org.uk/photo/5037736" TargetMode="External"/><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pxhere.com/en/photo/1521615"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Silo" TargetMode="External"/><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pikist.com/free-photo-iiwlc"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0" y="3899645"/>
            <a:ext cx="8861612" cy="1449903"/>
          </a:xfrm>
        </p:spPr>
        <p:txBody>
          <a:bodyPr/>
          <a:lstStyle/>
          <a:p>
            <a:pPr algn="ctr"/>
            <a:r>
              <a:rPr lang="en-US" sz="3800" cap="small" dirty="0">
                <a:latin typeface="Book Antiqua" panose="02040602050305030304" pitchFamily="18" charset="0"/>
              </a:rPr>
              <a:t>Case Law Update: </a:t>
            </a:r>
            <a:br>
              <a:rPr lang="en-US" sz="3800" cap="small" dirty="0">
                <a:latin typeface="Book Antiqua" panose="02040602050305030304" pitchFamily="18" charset="0"/>
              </a:rPr>
            </a:br>
            <a:r>
              <a:rPr lang="en-US" sz="3800" cap="small" dirty="0">
                <a:latin typeface="Book Antiqua" panose="02040602050305030304" pitchFamily="18" charset="0"/>
              </a:rPr>
              <a:t>Contracts and Commercial Law</a:t>
            </a:r>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0" y="1857477"/>
            <a:ext cx="8122024" cy="1100279"/>
          </a:xfrm>
        </p:spPr>
        <p:txBody>
          <a:bodyPr>
            <a:normAutofit/>
          </a:bodyPr>
          <a:lstStyle/>
          <a:p>
            <a:pPr>
              <a:spcBef>
                <a:spcPts val="800"/>
              </a:spcBef>
            </a:pPr>
            <a:r>
              <a:rPr lang="en-US" sz="2000" b="1" cap="small" spc="0" dirty="0">
                <a:latin typeface="Californian FB" panose="0207040306080B030204" pitchFamily="18" charset="0"/>
              </a:rPr>
              <a:t>2025 Iowa Defense Counsel Association</a:t>
            </a:r>
          </a:p>
          <a:p>
            <a:pPr>
              <a:spcBef>
                <a:spcPts val="800"/>
              </a:spcBef>
            </a:pPr>
            <a:r>
              <a:rPr lang="en-US" sz="2000" b="1" cap="small" spc="0" dirty="0">
                <a:latin typeface="Californian FB" panose="0207040306080B030204" pitchFamily="18" charset="0"/>
              </a:rPr>
              <a:t>61st Annual Meeting and Seminar</a:t>
            </a:r>
          </a:p>
          <a:p>
            <a:endParaRPr lang="en-US" dirty="0"/>
          </a:p>
        </p:txBody>
      </p:sp>
      <p:pic>
        <p:nvPicPr>
          <p:cNvPr id="13" name="Picture Placeholder 5" descr="Buildings">
            <a:extLst>
              <a:ext uri="{FF2B5EF4-FFF2-40B4-BE49-F238E27FC236}">
                <a16:creationId xmlns:a16="http://schemas.microsoft.com/office/drawing/2014/main" id="{002497D9-8F14-40C3-90A2-8264564E1F97}"/>
              </a:ext>
              <a:ext uri="{C183D7F6-B498-43B3-948B-1728B52AA6E4}">
                <adec:decorative xmlns:adec="http://schemas.microsoft.com/office/drawing/2017/decorative" val="0"/>
              </a:ext>
            </a:extLst>
          </p:cNvPr>
          <p:cNvPicPr>
            <a:picLocks noGrp="1" noChangeAspect="1"/>
          </p:cNvPicPr>
          <p:nvPr>
            <p:ph type="pic" sz="quarter" idx="15"/>
          </p:nvPr>
        </p:nvPicPr>
        <p:blipFill>
          <a:blip r:embed="rId3" cstate="screen">
            <a:grayscl/>
            <a:extLst>
              <a:ext uri="{28A0092B-C50C-407E-A947-70E740481C1C}">
                <a14:useLocalDpi xmlns:a14="http://schemas.microsoft.com/office/drawing/2010/main"/>
              </a:ext>
            </a:extLst>
          </a:blip>
          <a:srcRect t="7813" b="7813"/>
          <a:stretch>
            <a:fillRect/>
          </a:stretch>
        </p:blipFill>
        <p:spPr>
          <a:xfrm>
            <a:off x="0" y="0"/>
            <a:ext cx="12192000" cy="6858000"/>
          </a:xfrm>
        </p:spPr>
      </p:pic>
      <p:sp>
        <p:nvSpPr>
          <p:cNvPr id="3" name="Title 1">
            <a:extLst>
              <a:ext uri="{FF2B5EF4-FFF2-40B4-BE49-F238E27FC236}">
                <a16:creationId xmlns:a16="http://schemas.microsoft.com/office/drawing/2014/main" id="{08EEEF71-6BD8-5D72-F651-7E09F7F875CA}"/>
              </a:ext>
            </a:extLst>
          </p:cNvPr>
          <p:cNvSpPr txBox="1">
            <a:spLocks/>
          </p:cNvSpPr>
          <p:nvPr/>
        </p:nvSpPr>
        <p:spPr>
          <a:xfrm>
            <a:off x="0" y="6133048"/>
            <a:ext cx="8861612" cy="14499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algn="ctr"/>
            <a:r>
              <a:rPr lang="en-US" sz="2400" dirty="0">
                <a:latin typeface="Vivaldi" panose="03020602050506090804" pitchFamily="66" charset="0"/>
              </a:rPr>
              <a:t>Jaquilyn Waddell Boie</a:t>
            </a:r>
            <a:br>
              <a:rPr lang="en-US" sz="3600" dirty="0">
                <a:latin typeface="Book Antiqua" panose="02040602050305030304" pitchFamily="18" charset="0"/>
              </a:rPr>
            </a:br>
            <a:r>
              <a:rPr lang="en-US" sz="2400" cap="small" dirty="0">
                <a:latin typeface="Book Antiqua" panose="02040602050305030304" pitchFamily="18" charset="0"/>
              </a:rPr>
              <a:t>Heidman Law</a:t>
            </a:r>
          </a:p>
        </p:txBody>
      </p:sp>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F2F8-7154-BE28-5B0B-1B19CF324B78}"/>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99B3DE3-1B0B-FF84-C61C-9E0EFF502B98}"/>
              </a:ext>
            </a:extLst>
          </p:cNvPr>
          <p:cNvPicPr>
            <a:picLocks noGrp="1" noChangeAspect="1"/>
          </p:cNvPicPr>
          <p:nvPr>
            <p:ph type="pic" sz="quarter" idx="15"/>
          </p:nvPr>
        </p:nvPicPr>
        <p:blipFill>
          <a:blip r:embed="rId2">
            <a:extLst>
              <a:ext uri="{837473B0-CC2E-450A-ABE3-18F120FF3D39}">
                <a1611:picAttrSrcUrl xmlns:a1611="http://schemas.microsoft.com/office/drawing/2016/11/main" r:id="rId3"/>
              </a:ext>
            </a:extLst>
          </a:blip>
          <a:srcRect/>
          <a:stretch/>
        </p:blipFill>
        <p:spPr/>
      </p:pic>
      <p:sp>
        <p:nvSpPr>
          <p:cNvPr id="3" name="Title 2">
            <a:extLst>
              <a:ext uri="{FF2B5EF4-FFF2-40B4-BE49-F238E27FC236}">
                <a16:creationId xmlns:a16="http://schemas.microsoft.com/office/drawing/2014/main" id="{C8C6C282-84CE-3B81-4462-2DC6FECE3545}"/>
              </a:ext>
            </a:extLst>
          </p:cNvPr>
          <p:cNvSpPr>
            <a:spLocks noGrp="1"/>
          </p:cNvSpPr>
          <p:nvPr>
            <p:ph type="title"/>
          </p:nvPr>
        </p:nvSpPr>
        <p:spPr>
          <a:xfrm>
            <a:off x="0" y="1842004"/>
            <a:ext cx="8876714" cy="1178577"/>
          </a:xfrm>
        </p:spPr>
        <p:txBody>
          <a:bodyPr/>
          <a:lstStyle/>
          <a:p>
            <a:r>
              <a:rPr lang="en-US" sz="2500" i="1" dirty="0">
                <a:latin typeface="Book Antiqua" panose="02040602050305030304" pitchFamily="18" charset="0"/>
              </a:rPr>
              <a:t>Matter of Bitcoin Depot Operating, LLC</a:t>
            </a:r>
            <a:r>
              <a:rPr lang="en-US" sz="2500" dirty="0">
                <a:latin typeface="Book Antiqua" panose="02040602050305030304" pitchFamily="18" charset="0"/>
              </a:rPr>
              <a:t>, 21 N.W.3d 157 (Iowa 2025)</a:t>
            </a:r>
            <a:br>
              <a:rPr lang="en-US" sz="2500" dirty="0">
                <a:latin typeface="Book Antiqua" panose="02040602050305030304" pitchFamily="18" charset="0"/>
              </a:rPr>
            </a:br>
            <a:r>
              <a:rPr lang="en-US" sz="2500" i="1" dirty="0">
                <a:latin typeface="Book Antiqua" panose="02040602050305030304" pitchFamily="18" charset="0"/>
              </a:rPr>
              <a:t>Matter of Cason</a:t>
            </a:r>
            <a:r>
              <a:rPr lang="en-US" sz="2500" dirty="0">
                <a:latin typeface="Book Antiqua" panose="02040602050305030304" pitchFamily="18" charset="0"/>
              </a:rPr>
              <a:t>, 21 N.W.3d 165 (Iowa 2025)</a:t>
            </a:r>
          </a:p>
        </p:txBody>
      </p:sp>
      <p:sp>
        <p:nvSpPr>
          <p:cNvPr id="4" name="Text Placeholder 3">
            <a:extLst>
              <a:ext uri="{FF2B5EF4-FFF2-40B4-BE49-F238E27FC236}">
                <a16:creationId xmlns:a16="http://schemas.microsoft.com/office/drawing/2014/main" id="{972CB08E-435D-93CF-1795-64748D1FAA96}"/>
              </a:ext>
            </a:extLst>
          </p:cNvPr>
          <p:cNvSpPr>
            <a:spLocks noGrp="1"/>
          </p:cNvSpPr>
          <p:nvPr>
            <p:ph type="body" sz="quarter" idx="14"/>
          </p:nvPr>
        </p:nvSpPr>
        <p:spPr>
          <a:xfrm>
            <a:off x="0" y="2878249"/>
            <a:ext cx="9029700" cy="4122626"/>
          </a:xfrm>
        </p:spPr>
        <p:txBody>
          <a:bodyPr>
            <a:normAutofit/>
          </a:bodyPr>
          <a:lstStyle/>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Carlson: contacted by “Geek Squad” and told her accounts had been compromised. Directed to purchased Bitcoins and have them deposited into specified wallet ~ $14,100</a:t>
            </a:r>
          </a:p>
          <a:p>
            <a:pPr marL="285750" indent="-285750">
              <a:buFont typeface="Arial" panose="020B0604020202020204" pitchFamily="34" charset="0"/>
              <a:buChar char="•"/>
            </a:pPr>
            <a:r>
              <a:rPr lang="en-US" sz="2200" spc="0" dirty="0">
                <a:latin typeface="Book Antiqua" panose="02040602050305030304" pitchFamily="18" charset="0"/>
              </a:rPr>
              <a:t>Cason: contacted by message on computer, threatening to contact FBI for child pornography on the computer. Directed to deposit $15,000 into Bitcoin machine in Marion at Hawks Smoke Shop to a specified wallet ~ $14,800</a:t>
            </a:r>
          </a:p>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Following investigation by Linn County Sheriff’s Office, both sought return of funds, with competing claims by Bitcoin</a:t>
            </a:r>
          </a:p>
          <a:p>
            <a:pPr marL="971550" lvl="1" indent="-285750"/>
            <a:r>
              <a:rPr lang="en-US" sz="2400" dirty="0">
                <a:solidFill>
                  <a:schemeClr val="bg1"/>
                </a:solidFill>
                <a:latin typeface="Book Antiqua" panose="02040602050305030304" pitchFamily="18" charset="0"/>
              </a:rPr>
              <a:t>Restatement (Second) of Contracts </a:t>
            </a:r>
            <a:r>
              <a:rPr lang="en-US" sz="2400" dirty="0">
                <a:solidFill>
                  <a:schemeClr val="bg1"/>
                </a:solidFill>
                <a:latin typeface="Times New Roman" panose="02020603050405020304" pitchFamily="18" charset="0"/>
                <a:cs typeface="Times New Roman" panose="02020603050405020304" pitchFamily="18" charset="0"/>
              </a:rPr>
              <a:t>§</a:t>
            </a:r>
            <a:r>
              <a:rPr lang="en-US" sz="2400" dirty="0">
                <a:solidFill>
                  <a:schemeClr val="bg1"/>
                </a:solidFill>
                <a:latin typeface="Book Antiqua" panose="02040602050305030304" pitchFamily="18" charset="0"/>
              </a:rPr>
              <a:t> 175</a:t>
            </a:r>
          </a:p>
          <a:p>
            <a:pPr marL="971550" lvl="1" indent="-285750"/>
            <a:r>
              <a:rPr lang="en-US" sz="2400" spc="0" dirty="0">
                <a:solidFill>
                  <a:schemeClr val="bg1"/>
                </a:solidFill>
                <a:latin typeface="Book Antiqua" panose="02040602050305030304" pitchFamily="18" charset="0"/>
              </a:rPr>
              <a:t>Third-Party Duress and Smart Contract</a:t>
            </a:r>
          </a:p>
        </p:txBody>
      </p:sp>
      <p:sp>
        <p:nvSpPr>
          <p:cNvPr id="2" name="TextBox 1">
            <a:extLst>
              <a:ext uri="{FF2B5EF4-FFF2-40B4-BE49-F238E27FC236}">
                <a16:creationId xmlns:a16="http://schemas.microsoft.com/office/drawing/2014/main" id="{4E4ABEE2-843D-C64E-703D-BA8DBBAE9FE0}"/>
              </a:ext>
            </a:extLst>
          </p:cNvPr>
          <p:cNvSpPr txBox="1"/>
          <p:nvPr/>
        </p:nvSpPr>
        <p:spPr>
          <a:xfrm>
            <a:off x="0" y="6857999"/>
            <a:ext cx="12191995" cy="230832"/>
          </a:xfrm>
          <a:prstGeom prst="rect">
            <a:avLst/>
          </a:prstGeom>
          <a:noFill/>
        </p:spPr>
        <p:txBody>
          <a:bodyPr wrap="square" rtlCol="0">
            <a:spAutoFit/>
          </a:bodyPr>
          <a:lstStyle/>
          <a:p>
            <a:r>
              <a:rPr lang="en-US" sz="900" dirty="0">
                <a:hlinkClick r:id="rId3" tooltip="http://www.homoempresarius.com/2016/12/bitcoin-consejos-para-comenzar.html"/>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820004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3A4A-3282-C6FA-4FF7-57887ECBEF76}"/>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EC64B39-2C12-1151-7D10-8D455B356F35}"/>
              </a:ext>
            </a:extLst>
          </p:cNvPr>
          <p:cNvPicPr preferRelativeResize="0">
            <a:picLocks noGrp="1"/>
          </p:cNvPicPr>
          <p:nvPr>
            <p:ph type="pic" sz="quarter" idx="10"/>
          </p:nvPr>
        </p:nvPicPr>
        <p:blipFill>
          <a:blip r:embed="rId3">
            <a:extLst>
              <a:ext uri="{837473B0-CC2E-450A-ABE3-18F120FF3D39}">
                <a1611:picAttrSrcUrl xmlns:a1611="http://schemas.microsoft.com/office/drawing/2016/11/main" r:id="rId4"/>
              </a:ext>
            </a:extLst>
          </a:blip>
          <a:srcRect l="35832" r="35832"/>
          <a:stretch/>
        </p:blipFill>
        <p:spPr>
          <a:xfrm>
            <a:off x="8961120" y="11269"/>
            <a:ext cx="3291840" cy="6858000"/>
          </a:xfrm>
        </p:spPr>
      </p:pic>
      <p:sp>
        <p:nvSpPr>
          <p:cNvPr id="6" name="Title 2">
            <a:extLst>
              <a:ext uri="{FF2B5EF4-FFF2-40B4-BE49-F238E27FC236}">
                <a16:creationId xmlns:a16="http://schemas.microsoft.com/office/drawing/2014/main" id="{6F9E481A-F625-CAB0-E14B-BEE0242169B4}"/>
              </a:ext>
            </a:extLst>
          </p:cNvPr>
          <p:cNvSpPr>
            <a:spLocks noGrp="1"/>
          </p:cNvSpPr>
          <p:nvPr>
            <p:ph type="title"/>
          </p:nvPr>
        </p:nvSpPr>
        <p:spPr>
          <a:xfrm>
            <a:off x="-1" y="310403"/>
            <a:ext cx="8866207" cy="1277470"/>
          </a:xfrm>
        </p:spPr>
        <p:txBody>
          <a:bodyPr/>
          <a:lstStyle/>
          <a:p>
            <a:r>
              <a:rPr lang="en-US" sz="2500" i="1" dirty="0">
                <a:latin typeface="Book Antiqua" panose="02040602050305030304" pitchFamily="18" charset="0"/>
              </a:rPr>
              <a:t>Matter of Bitcoin Depot Operating, LLC</a:t>
            </a:r>
            <a:r>
              <a:rPr lang="en-US" sz="2500" dirty="0">
                <a:latin typeface="Book Antiqua" panose="02040602050305030304" pitchFamily="18" charset="0"/>
              </a:rPr>
              <a:t>, 21 N.W.3d 157 (Iowa 2025)</a:t>
            </a:r>
            <a:br>
              <a:rPr lang="en-US" sz="2500" dirty="0">
                <a:latin typeface="Book Antiqua" panose="02040602050305030304" pitchFamily="18" charset="0"/>
              </a:rPr>
            </a:br>
            <a:r>
              <a:rPr lang="en-US" sz="2500" i="1" dirty="0">
                <a:latin typeface="Book Antiqua" panose="02040602050305030304" pitchFamily="18" charset="0"/>
              </a:rPr>
              <a:t>Matter of Cason</a:t>
            </a:r>
            <a:r>
              <a:rPr lang="en-US" sz="2500" dirty="0">
                <a:latin typeface="Book Antiqua" panose="02040602050305030304" pitchFamily="18" charset="0"/>
              </a:rPr>
              <a:t>, 21 N.W.3d 165 (Iowa 2025)</a:t>
            </a:r>
          </a:p>
        </p:txBody>
      </p:sp>
      <p:sp>
        <p:nvSpPr>
          <p:cNvPr id="7" name="Text Placeholder 3">
            <a:extLst>
              <a:ext uri="{FF2B5EF4-FFF2-40B4-BE49-F238E27FC236}">
                <a16:creationId xmlns:a16="http://schemas.microsoft.com/office/drawing/2014/main" id="{FA7C5E96-746F-AB2B-600A-B8715F4B01C2}"/>
              </a:ext>
            </a:extLst>
          </p:cNvPr>
          <p:cNvSpPr>
            <a:spLocks noGrp="1"/>
          </p:cNvSpPr>
          <p:nvPr>
            <p:ph type="body" sz="quarter" idx="14"/>
          </p:nvPr>
        </p:nvSpPr>
        <p:spPr>
          <a:xfrm>
            <a:off x="-2" y="1482431"/>
            <a:ext cx="8961122" cy="5547020"/>
          </a:xfrm>
        </p:spPr>
        <p:txBody>
          <a:bodyPr>
            <a:normAutofit/>
          </a:bodyPr>
          <a:lstStyle/>
          <a:p>
            <a:pPr marL="285750" indent="-285750">
              <a:buFont typeface="Arial" panose="020B0604020202020204" pitchFamily="34" charset="0"/>
              <a:buChar char="•"/>
            </a:pPr>
            <a:endParaRPr lang="en-US" sz="2400" spc="0" dirty="0">
              <a:solidFill>
                <a:schemeClr val="bg1"/>
              </a:solidFill>
              <a:latin typeface="Book Antiqua" panose="02040602050305030304" pitchFamily="18" charset="0"/>
            </a:endParaRPr>
          </a:p>
        </p:txBody>
      </p:sp>
      <p:pic>
        <p:nvPicPr>
          <p:cNvPr id="4" name="Picture 3" descr="A screenshot of a warning&#10;&#10;AI-generated content may be incorrect.">
            <a:extLst>
              <a:ext uri="{FF2B5EF4-FFF2-40B4-BE49-F238E27FC236}">
                <a16:creationId xmlns:a16="http://schemas.microsoft.com/office/drawing/2014/main" id="{24EDCBD2-A49E-00D7-F71E-7551640C559D}"/>
              </a:ext>
            </a:extLst>
          </p:cNvPr>
          <p:cNvPicPr>
            <a:picLocks noChangeAspect="1"/>
          </p:cNvPicPr>
          <p:nvPr/>
        </p:nvPicPr>
        <p:blipFill>
          <a:blip r:embed="rId5"/>
          <a:stretch>
            <a:fillRect/>
          </a:stretch>
        </p:blipFill>
        <p:spPr>
          <a:xfrm>
            <a:off x="1784817" y="1560650"/>
            <a:ext cx="5546509" cy="5297350"/>
          </a:xfrm>
          <a:prstGeom prst="rect">
            <a:avLst/>
          </a:prstGeom>
        </p:spPr>
      </p:pic>
    </p:spTree>
    <p:extLst>
      <p:ext uri="{BB962C8B-B14F-4D97-AF65-F5344CB8AC3E}">
        <p14:creationId xmlns:p14="http://schemas.microsoft.com/office/powerpoint/2010/main" val="319392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3678E-BA6D-08BB-05EA-440660804F87}"/>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C074D1D-ABDD-ED37-9205-3A76BC3BC962}"/>
              </a:ext>
            </a:extLst>
          </p:cNvPr>
          <p:cNvPicPr preferRelativeResize="0">
            <a:picLocks noGrp="1"/>
          </p:cNvPicPr>
          <p:nvPr>
            <p:ph type="pic" sz="quarter" idx="10"/>
          </p:nvPr>
        </p:nvPicPr>
        <p:blipFill>
          <a:blip r:embed="rId3">
            <a:extLst>
              <a:ext uri="{837473B0-CC2E-450A-ABE3-18F120FF3D39}">
                <a1611:picAttrSrcUrl xmlns:a1611="http://schemas.microsoft.com/office/drawing/2016/11/main" r:id="rId4"/>
              </a:ext>
            </a:extLst>
          </a:blip>
          <a:srcRect l="35832" r="35832"/>
          <a:stretch/>
        </p:blipFill>
        <p:spPr>
          <a:xfrm>
            <a:off x="8961120" y="11269"/>
            <a:ext cx="3291840" cy="6858000"/>
          </a:xfrm>
        </p:spPr>
      </p:pic>
      <p:sp>
        <p:nvSpPr>
          <p:cNvPr id="6" name="Title 2">
            <a:extLst>
              <a:ext uri="{FF2B5EF4-FFF2-40B4-BE49-F238E27FC236}">
                <a16:creationId xmlns:a16="http://schemas.microsoft.com/office/drawing/2014/main" id="{9FF4608E-7C05-4831-3DE6-9293A4337731}"/>
              </a:ext>
            </a:extLst>
          </p:cNvPr>
          <p:cNvSpPr>
            <a:spLocks noGrp="1"/>
          </p:cNvSpPr>
          <p:nvPr>
            <p:ph type="title"/>
          </p:nvPr>
        </p:nvSpPr>
        <p:spPr>
          <a:xfrm>
            <a:off x="-1" y="310403"/>
            <a:ext cx="8866207" cy="1277470"/>
          </a:xfrm>
        </p:spPr>
        <p:txBody>
          <a:bodyPr/>
          <a:lstStyle/>
          <a:p>
            <a:r>
              <a:rPr lang="en-US" sz="2500" i="1" dirty="0"/>
              <a:t>Matter of Bitcoin Depot Operating, LLC</a:t>
            </a:r>
            <a:r>
              <a:rPr lang="en-US" sz="2500" dirty="0"/>
              <a:t>, 21 N.W.3d 157 (Iowa 2025)</a:t>
            </a:r>
            <a:br>
              <a:rPr lang="en-US" sz="2500" dirty="0"/>
            </a:br>
            <a:r>
              <a:rPr lang="en-US" sz="2500" i="1" dirty="0"/>
              <a:t>Matter of Cason</a:t>
            </a:r>
            <a:r>
              <a:rPr lang="en-US" sz="2500" dirty="0"/>
              <a:t>, 21 N.W.3d 165 (Iowa 2025)</a:t>
            </a:r>
            <a:endParaRPr lang="en-US" sz="2500" dirty="0">
              <a:latin typeface="Book Antiqua" panose="02040602050305030304" pitchFamily="18" charset="0"/>
            </a:endParaRPr>
          </a:p>
        </p:txBody>
      </p:sp>
      <p:sp>
        <p:nvSpPr>
          <p:cNvPr id="7" name="Text Placeholder 3">
            <a:extLst>
              <a:ext uri="{FF2B5EF4-FFF2-40B4-BE49-F238E27FC236}">
                <a16:creationId xmlns:a16="http://schemas.microsoft.com/office/drawing/2014/main" id="{88DDE994-90EB-19AD-350D-CC8438FB5DE7}"/>
              </a:ext>
            </a:extLst>
          </p:cNvPr>
          <p:cNvSpPr>
            <a:spLocks noGrp="1"/>
          </p:cNvSpPr>
          <p:nvPr>
            <p:ph type="body" sz="quarter" idx="14"/>
          </p:nvPr>
        </p:nvSpPr>
        <p:spPr>
          <a:xfrm>
            <a:off x="0" y="1925343"/>
            <a:ext cx="8961122" cy="5547020"/>
          </a:xfrm>
        </p:spPr>
        <p:txBody>
          <a:bodyPr>
            <a:normAutofit/>
          </a:bodyPr>
          <a:lstStyle/>
          <a:p>
            <a:pPr marL="285750" indent="-285750">
              <a:buFont typeface="Arial" panose="020B0604020202020204" pitchFamily="34" charset="0"/>
              <a:buChar char="•"/>
            </a:pPr>
            <a:r>
              <a:rPr lang="en-US" sz="2400" spc="0" dirty="0">
                <a:solidFill>
                  <a:schemeClr val="bg1"/>
                </a:solidFill>
                <a:latin typeface="Book Antiqua" panose="02040602050305030304" pitchFamily="18" charset="0"/>
              </a:rPr>
              <a:t>Trial Court: Smart Contract and analogous to recovery from pawnbroker</a:t>
            </a:r>
          </a:p>
          <a:p>
            <a:pPr marL="285750" indent="-285750">
              <a:buFont typeface="Arial" panose="020B0604020202020204" pitchFamily="34" charset="0"/>
              <a:buChar char="•"/>
            </a:pPr>
            <a:r>
              <a:rPr lang="en-US" sz="2400" spc="0" dirty="0">
                <a:latin typeface="Book Antiqua" panose="02040602050305030304" pitchFamily="18" charset="0"/>
              </a:rPr>
              <a:t>Supreme Court: Pawnbroker</a:t>
            </a:r>
          </a:p>
          <a:p>
            <a:pPr marL="971550" lvl="1" indent="-285750"/>
            <a:r>
              <a:rPr lang="en-US" sz="2400" dirty="0">
                <a:solidFill>
                  <a:schemeClr val="bg1"/>
                </a:solidFill>
                <a:latin typeface="Book Antiqua" panose="02040602050305030304" pitchFamily="18" charset="0"/>
              </a:rPr>
              <a:t>Not analogous: pawnbrokers are regulated by statute, and the property here was not stolen</a:t>
            </a:r>
            <a:endParaRPr lang="en-US" sz="2400" spc="0" dirty="0">
              <a:solidFill>
                <a:schemeClr val="bg1"/>
              </a:solidFill>
              <a:latin typeface="Book Antiqua" panose="02040602050305030304" pitchFamily="18" charset="0"/>
            </a:endParaRPr>
          </a:p>
          <a:p>
            <a:pPr marL="285750" indent="-285750">
              <a:buFont typeface="Arial" panose="020B0604020202020204" pitchFamily="34" charset="0"/>
              <a:buChar char="•"/>
            </a:pPr>
            <a:r>
              <a:rPr lang="en-US" sz="2400" spc="0" dirty="0">
                <a:solidFill>
                  <a:schemeClr val="bg1"/>
                </a:solidFill>
                <a:latin typeface="Book Antiqua" panose="02040602050305030304" pitchFamily="18" charset="0"/>
              </a:rPr>
              <a:t>Supreme Court: Smart Contract (Reason to Know of Duress)</a:t>
            </a:r>
          </a:p>
          <a:p>
            <a:pPr marL="971550" lvl="1" indent="-285750"/>
            <a:r>
              <a:rPr lang="en-US" sz="2400" dirty="0">
                <a:solidFill>
                  <a:schemeClr val="bg1"/>
                </a:solidFill>
                <a:latin typeface="Book Antiqua" panose="02040602050305030304" pitchFamily="18" charset="0"/>
              </a:rPr>
              <a:t>Not every Bitcoin transaction is a smart contract, and smart contracts are subject to law and ordinary judicial processes</a:t>
            </a:r>
          </a:p>
          <a:p>
            <a:pPr marL="971550" lvl="1" indent="-285750"/>
            <a:r>
              <a:rPr lang="en-US" sz="2400" spc="0" dirty="0">
                <a:solidFill>
                  <a:schemeClr val="bg1"/>
                </a:solidFill>
                <a:latin typeface="Book Antiqua" panose="02040602050305030304" pitchFamily="18" charset="0"/>
              </a:rPr>
              <a:t>Bitcoin’s knowledge was generalized knowledge of industry risks ~ no evidence of knowledge that either Carlson or Cason were subject to third-party duress</a:t>
            </a:r>
          </a:p>
        </p:txBody>
      </p:sp>
    </p:spTree>
    <p:extLst>
      <p:ext uri="{BB962C8B-B14F-4D97-AF65-F5344CB8AC3E}">
        <p14:creationId xmlns:p14="http://schemas.microsoft.com/office/powerpoint/2010/main" val="2407449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39413-287A-6A7C-D2A4-CD7DC2660C20}"/>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607FEF0-2158-ADE7-5EAC-4A9284AC81D8}"/>
              </a:ext>
            </a:extLst>
          </p:cNvPr>
          <p:cNvPicPr>
            <a:picLocks noGrp="1" noChangeAspect="1"/>
          </p:cNvPicPr>
          <p:nvPr>
            <p:ph type="pic" sz="quarter" idx="15"/>
          </p:nvPr>
        </p:nvPicPr>
        <p:blipFill>
          <a:blip r:embed="rId2"/>
          <a:srcRect/>
          <a:stretch/>
        </p:blipFill>
        <p:spPr/>
      </p:pic>
      <p:sp>
        <p:nvSpPr>
          <p:cNvPr id="3" name="Title 2">
            <a:extLst>
              <a:ext uri="{FF2B5EF4-FFF2-40B4-BE49-F238E27FC236}">
                <a16:creationId xmlns:a16="http://schemas.microsoft.com/office/drawing/2014/main" id="{1AB83EA1-2F1A-F4F9-E74C-77BA280576B8}"/>
              </a:ext>
            </a:extLst>
          </p:cNvPr>
          <p:cNvSpPr>
            <a:spLocks noGrp="1"/>
          </p:cNvSpPr>
          <p:nvPr>
            <p:ph type="title"/>
          </p:nvPr>
        </p:nvSpPr>
        <p:spPr>
          <a:xfrm>
            <a:off x="0" y="1732287"/>
            <a:ext cx="8876714" cy="1302816"/>
          </a:xfrm>
        </p:spPr>
        <p:txBody>
          <a:bodyPr/>
          <a:lstStyle/>
          <a:p>
            <a:r>
              <a:rPr lang="en-US" sz="3600" i="1" dirty="0">
                <a:latin typeface="Book Antiqua" panose="02040602050305030304" pitchFamily="18" charset="0"/>
              </a:rPr>
              <a:t>County Bank v. Shalla</a:t>
            </a:r>
            <a:br>
              <a:rPr lang="en-US" sz="3600" i="1" dirty="0">
                <a:latin typeface="Book Antiqua" panose="02040602050305030304" pitchFamily="18" charset="0"/>
              </a:rPr>
            </a:br>
            <a:r>
              <a:rPr lang="en-US" sz="3000" b="0" dirty="0">
                <a:latin typeface="Book Antiqua" panose="02040602050305030304" pitchFamily="18" charset="0"/>
              </a:rPr>
              <a:t>20 N.W.3d 812 (Iowa 2025)</a:t>
            </a:r>
          </a:p>
        </p:txBody>
      </p:sp>
      <p:sp>
        <p:nvSpPr>
          <p:cNvPr id="4" name="Text Placeholder 3">
            <a:extLst>
              <a:ext uri="{FF2B5EF4-FFF2-40B4-BE49-F238E27FC236}">
                <a16:creationId xmlns:a16="http://schemas.microsoft.com/office/drawing/2014/main" id="{505AAAB7-3643-58F4-033B-292331C0517F}"/>
              </a:ext>
            </a:extLst>
          </p:cNvPr>
          <p:cNvSpPr>
            <a:spLocks noGrp="1"/>
          </p:cNvSpPr>
          <p:nvPr>
            <p:ph type="body" sz="quarter" idx="14"/>
          </p:nvPr>
        </p:nvSpPr>
        <p:spPr>
          <a:xfrm>
            <a:off x="0" y="2878249"/>
            <a:ext cx="9029700" cy="4122626"/>
          </a:xfrm>
        </p:spPr>
        <p:txBody>
          <a:bodyPr>
            <a:normAutofit/>
          </a:bodyPr>
          <a:lstStyle/>
          <a:p>
            <a:pPr marL="285750" indent="-285750">
              <a:buFont typeface="Arial" panose="020B0604020202020204" pitchFamily="34" charset="0"/>
              <a:buChar char="•"/>
            </a:pPr>
            <a:r>
              <a:rPr lang="en-US" sz="2400" spc="0" dirty="0">
                <a:latin typeface="Book Antiqua" panose="02040602050305030304" pitchFamily="18" charset="0"/>
              </a:rPr>
              <a:t>In 2014, a lender foreclosed on Clint Shalla’s farm. Shalla entered into a written debt settlement agreement with Greg and Heather Koch, under which the Kochs purchased the farm for $497,000 with a repurchase option for Shalla</a:t>
            </a:r>
          </a:p>
          <a:p>
            <a:pPr marL="971550" lvl="1" indent="-285750"/>
            <a:r>
              <a:rPr lang="en-US" sz="2200" dirty="0">
                <a:solidFill>
                  <a:schemeClr val="bg1"/>
                </a:solidFill>
                <a:latin typeface="Book Antiqua" panose="02040602050305030304" pitchFamily="18" charset="0"/>
              </a:rPr>
              <a:t>Option expired August 15, 2015</a:t>
            </a:r>
            <a:endParaRPr lang="en-US" sz="2200" spc="0" dirty="0">
              <a:solidFill>
                <a:schemeClr val="bg1"/>
              </a:solidFill>
              <a:latin typeface="Book Antiqua" panose="02040602050305030304" pitchFamily="18" charset="0"/>
            </a:endParaRPr>
          </a:p>
          <a:p>
            <a:pPr marL="285750" indent="-285750">
              <a:buFont typeface="Arial" panose="020B0604020202020204" pitchFamily="34" charset="0"/>
              <a:buChar char="•"/>
            </a:pPr>
            <a:r>
              <a:rPr lang="en-US" sz="2400" spc="0" dirty="0">
                <a:latin typeface="Book Antiqua" panose="02040602050305030304" pitchFamily="18" charset="0"/>
              </a:rPr>
              <a:t>Shalla approached Chris Goerdt, president of People’s Bank, to secure financing – timeframe was contested</a:t>
            </a:r>
          </a:p>
          <a:p>
            <a:pPr marL="285750" indent="-285750">
              <a:buFont typeface="Arial" panose="020B0604020202020204" pitchFamily="34" charset="0"/>
              <a:buChar char="•"/>
            </a:pPr>
            <a:r>
              <a:rPr lang="en-US" sz="2400" spc="0" dirty="0">
                <a:latin typeface="Book Antiqua" panose="02040602050305030304" pitchFamily="18" charset="0"/>
              </a:rPr>
              <a:t>Shalla failed to timely exercise the option, and in early December, the Kochs demanded $1.25M</a:t>
            </a:r>
          </a:p>
          <a:p>
            <a:pPr marL="971550" lvl="1" indent="-285750"/>
            <a:r>
              <a:rPr lang="en-US" sz="2200" spc="0" dirty="0">
                <a:solidFill>
                  <a:schemeClr val="bg1"/>
                </a:solidFill>
                <a:latin typeface="Book Antiqua" panose="02040602050305030304" pitchFamily="18" charset="0"/>
              </a:rPr>
              <a:t>Late December, Goerdt’s employment with People’s Bank ended. He began employment with County Bank January 2016</a:t>
            </a:r>
          </a:p>
        </p:txBody>
      </p:sp>
    </p:spTree>
    <p:extLst>
      <p:ext uri="{BB962C8B-B14F-4D97-AF65-F5344CB8AC3E}">
        <p14:creationId xmlns:p14="http://schemas.microsoft.com/office/powerpoint/2010/main" val="2887504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A340A-007B-A978-7C5D-C2916FC7D6DF}"/>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E26CC91-2A46-C919-62F4-F89EC9FE3EB1}"/>
              </a:ext>
            </a:extLst>
          </p:cNvPr>
          <p:cNvPicPr preferRelativeResize="0">
            <a:picLocks noGrp="1"/>
          </p:cNvPicPr>
          <p:nvPr>
            <p:ph type="pic" sz="quarter" idx="10"/>
          </p:nvPr>
        </p:nvPicPr>
        <p:blipFill>
          <a:blip r:embed="rId3"/>
          <a:srcRect l="44917" r="37611"/>
          <a:stretch>
            <a:fillRect/>
          </a:stretch>
        </p:blipFill>
        <p:spPr>
          <a:xfrm>
            <a:off x="8961120" y="11269"/>
            <a:ext cx="3291840" cy="6858000"/>
          </a:xfrm>
        </p:spPr>
      </p:pic>
      <p:sp>
        <p:nvSpPr>
          <p:cNvPr id="6" name="Title 2">
            <a:extLst>
              <a:ext uri="{FF2B5EF4-FFF2-40B4-BE49-F238E27FC236}">
                <a16:creationId xmlns:a16="http://schemas.microsoft.com/office/drawing/2014/main" id="{3EE66564-9012-82B0-5B60-AE07AEB6D3C2}"/>
              </a:ext>
            </a:extLst>
          </p:cNvPr>
          <p:cNvSpPr>
            <a:spLocks noGrp="1"/>
          </p:cNvSpPr>
          <p:nvPr>
            <p:ph type="title"/>
          </p:nvPr>
        </p:nvSpPr>
        <p:spPr>
          <a:xfrm>
            <a:off x="-1" y="310403"/>
            <a:ext cx="8866207" cy="1277470"/>
          </a:xfrm>
        </p:spPr>
        <p:txBody>
          <a:bodyPr/>
          <a:lstStyle/>
          <a:p>
            <a:r>
              <a:rPr lang="en-US" sz="3600" i="1">
                <a:latin typeface="Book Antiqua" panose="02040602050305030304" pitchFamily="18" charset="0"/>
              </a:rPr>
              <a:t>County Bank v. Shalla</a:t>
            </a:r>
            <a:br>
              <a:rPr lang="en-US" sz="3600" i="1">
                <a:latin typeface="Book Antiqua" panose="02040602050305030304" pitchFamily="18" charset="0"/>
              </a:rPr>
            </a:br>
            <a:r>
              <a:rPr lang="en-US" sz="3000" b="0">
                <a:latin typeface="Book Antiqua" panose="02040602050305030304" pitchFamily="18" charset="0"/>
              </a:rPr>
              <a:t>20 N.W.3d 812 (Iowa 2025)</a:t>
            </a:r>
            <a:endParaRPr lang="en-US" sz="3000" dirty="0">
              <a:latin typeface="Book Antiqua" panose="02040602050305030304" pitchFamily="18" charset="0"/>
            </a:endParaRPr>
          </a:p>
        </p:txBody>
      </p:sp>
      <p:sp>
        <p:nvSpPr>
          <p:cNvPr id="7" name="Text Placeholder 3">
            <a:extLst>
              <a:ext uri="{FF2B5EF4-FFF2-40B4-BE49-F238E27FC236}">
                <a16:creationId xmlns:a16="http://schemas.microsoft.com/office/drawing/2014/main" id="{080E0119-502B-52FB-D8CC-4FDBEF18E39B}"/>
              </a:ext>
            </a:extLst>
          </p:cNvPr>
          <p:cNvSpPr>
            <a:spLocks noGrp="1"/>
          </p:cNvSpPr>
          <p:nvPr>
            <p:ph type="body" sz="quarter" idx="14"/>
          </p:nvPr>
        </p:nvSpPr>
        <p:spPr>
          <a:xfrm>
            <a:off x="-2" y="1482431"/>
            <a:ext cx="8961122" cy="5547020"/>
          </a:xfrm>
        </p:spPr>
        <p:txBody>
          <a:bodyPr>
            <a:normAutofit/>
          </a:bodyPr>
          <a:lstStyle/>
          <a:p>
            <a:pPr marL="285750" indent="-285750">
              <a:buFont typeface="Arial" panose="020B0604020202020204" pitchFamily="34" charset="0"/>
              <a:buChar char="•"/>
            </a:pPr>
            <a:r>
              <a:rPr lang="en-US" sz="2400" spc="0">
                <a:latin typeface="Book Antiqua" panose="02040602050305030304" pitchFamily="18" charset="0"/>
              </a:rPr>
              <a:t>Shallas signed a note to borrow $1.3M from County Bank</a:t>
            </a:r>
          </a:p>
          <a:p>
            <a:pPr marL="971550" lvl="1" indent="-285750"/>
            <a:r>
              <a:rPr lang="en-US" sz="2200">
                <a:solidFill>
                  <a:schemeClr val="bg1"/>
                </a:solidFill>
                <a:latin typeface="Book Antiqua" panose="02040602050305030304" pitchFamily="18" charset="0"/>
              </a:rPr>
              <a:t>Goerdt brought a cashier’s check for $30,405.80 payable to </a:t>
            </a:r>
            <a:r>
              <a:rPr lang="en-US" sz="2200" i="1">
                <a:solidFill>
                  <a:schemeClr val="bg1"/>
                </a:solidFill>
                <a:latin typeface="Book Antiqua" panose="02040602050305030304" pitchFamily="18" charset="0"/>
              </a:rPr>
              <a:t>People’s Bank</a:t>
            </a:r>
            <a:r>
              <a:rPr lang="en-US" sz="2200">
                <a:solidFill>
                  <a:schemeClr val="bg1"/>
                </a:solidFill>
                <a:latin typeface="Book Antiqua" panose="02040602050305030304" pitchFamily="18" charset="0"/>
              </a:rPr>
              <a:t>. Goerdt instructed Shalla to cash the check with a specific teller at People’s Bank and deliver $25,000 to Goerdt in the parking lot of a Subway. Goerdt was later fired and indicted on 11 counts of fraud, identity theft, and other counts</a:t>
            </a:r>
            <a:endParaRPr lang="en-US" sz="2200" spc="0">
              <a:solidFill>
                <a:schemeClr val="bg1"/>
              </a:solidFill>
              <a:latin typeface="Book Antiqua" panose="02040602050305030304" pitchFamily="18" charset="0"/>
            </a:endParaRPr>
          </a:p>
          <a:p>
            <a:pPr marL="285750" indent="-285750">
              <a:buFont typeface="Arial" panose="020B0604020202020204" pitchFamily="34" charset="0"/>
              <a:buChar char="•"/>
            </a:pPr>
            <a:r>
              <a:rPr lang="en-US" sz="2400" spc="0">
                <a:solidFill>
                  <a:schemeClr val="bg1"/>
                </a:solidFill>
                <a:latin typeface="Book Antiqua" panose="02040602050305030304" pitchFamily="18" charset="0"/>
              </a:rPr>
              <a:t>Issue: Whether Iowa Code </a:t>
            </a:r>
            <a:r>
              <a:rPr lang="en-US" sz="2400" spc="0">
                <a:latin typeface="Times New Roman" panose="02020603050405020304" pitchFamily="18" charset="0"/>
                <a:cs typeface="Times New Roman" panose="02020603050405020304" pitchFamily="18" charset="0"/>
              </a:rPr>
              <a:t>§</a:t>
            </a:r>
            <a:r>
              <a:rPr lang="en-US" sz="2400" spc="0">
                <a:solidFill>
                  <a:schemeClr val="bg1"/>
                </a:solidFill>
                <a:latin typeface="Book Antiqua" panose="02040602050305030304" pitchFamily="18" charset="0"/>
              </a:rPr>
              <a:t> 535.17 (credit agreement statute of frauds) bars negligence and fraudulent misrepresentation claims</a:t>
            </a:r>
          </a:p>
          <a:p>
            <a:pPr marL="285750" indent="-285750">
              <a:buFont typeface="Arial" panose="020B0604020202020204" pitchFamily="34" charset="0"/>
              <a:buChar char="•"/>
            </a:pPr>
            <a:r>
              <a:rPr lang="en-US" sz="2400" spc="0">
                <a:solidFill>
                  <a:schemeClr val="bg1"/>
                </a:solidFill>
                <a:latin typeface="Book Antiqua" panose="02040602050305030304" pitchFamily="18" charset="0"/>
              </a:rPr>
              <a:t>Trial Court and Court of Appeals: Yes</a:t>
            </a:r>
          </a:p>
          <a:p>
            <a:pPr marL="285750" indent="-285750">
              <a:buFont typeface="Arial" panose="020B0604020202020204" pitchFamily="34" charset="0"/>
              <a:buChar char="•"/>
            </a:pPr>
            <a:r>
              <a:rPr lang="en-US" sz="2400" spc="0">
                <a:latin typeface="Book Antiqua" panose="02040602050305030304" pitchFamily="18" charset="0"/>
              </a:rPr>
              <a:t>Supreme Court: Yes – (1) promises and representations arising in connection with a credit agreement are part of the agreement, (2) the statute is interpreted and applied purposefully to ensure written proof of terms, and (3) the statute displaces exceptions under common law/equity</a:t>
            </a:r>
            <a:endParaRPr lang="en-US" sz="2400" spc="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379406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E71A5-B259-C6B5-16C2-8F224483F03B}"/>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927B72C-5FE5-029A-4D77-17706A96394B}"/>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3433"/>
          <a:stretch>
            <a:fillRect/>
          </a:stretch>
        </p:blipFill>
        <p:spPr>
          <a:xfrm>
            <a:off x="20" y="10"/>
            <a:ext cx="12191979" cy="6857990"/>
          </a:xfrm>
          <a:noFill/>
        </p:spPr>
      </p:pic>
      <p:sp>
        <p:nvSpPr>
          <p:cNvPr id="3" name="Title 2">
            <a:extLst>
              <a:ext uri="{FF2B5EF4-FFF2-40B4-BE49-F238E27FC236}">
                <a16:creationId xmlns:a16="http://schemas.microsoft.com/office/drawing/2014/main" id="{394BE48E-F7EE-66BE-CCA6-295E756D8487}"/>
              </a:ext>
            </a:extLst>
          </p:cNvPr>
          <p:cNvSpPr>
            <a:spLocks noGrp="1"/>
          </p:cNvSpPr>
          <p:nvPr>
            <p:ph type="title"/>
          </p:nvPr>
        </p:nvSpPr>
        <p:spPr>
          <a:xfrm>
            <a:off x="734389" y="3294085"/>
            <a:ext cx="7252505" cy="891250"/>
          </a:xfrm>
        </p:spPr>
        <p:txBody>
          <a:bodyPr anchor="t">
            <a:normAutofit/>
          </a:bodyPr>
          <a:lstStyle/>
          <a:p>
            <a:r>
              <a:rPr lang="en-US" sz="2800" i="1" dirty="0">
                <a:latin typeface="Book Antiqua" panose="02040602050305030304" pitchFamily="18" charset="0"/>
              </a:rPr>
              <a:t>Hunter Three Farms, LLC v. Richard Hunter</a:t>
            </a:r>
            <a:br>
              <a:rPr lang="en-US" sz="2800" i="1" dirty="0">
                <a:latin typeface="Book Antiqua" panose="02040602050305030304" pitchFamily="18" charset="0"/>
              </a:rPr>
            </a:br>
            <a:r>
              <a:rPr lang="en-US" sz="2600" b="0" dirty="0">
                <a:latin typeface="Book Antiqua" panose="02040602050305030304" pitchFamily="18" charset="0"/>
              </a:rPr>
              <a:t>18 N.W.3d 1 (Iowa 2025)</a:t>
            </a:r>
          </a:p>
        </p:txBody>
      </p:sp>
      <p:sp>
        <p:nvSpPr>
          <p:cNvPr id="2" name="Text Placeholder 3">
            <a:extLst>
              <a:ext uri="{FF2B5EF4-FFF2-40B4-BE49-F238E27FC236}">
                <a16:creationId xmlns:a16="http://schemas.microsoft.com/office/drawing/2014/main" id="{056400FF-72A9-9483-61B7-2FDEE73E41D7}"/>
              </a:ext>
            </a:extLst>
          </p:cNvPr>
          <p:cNvSpPr>
            <a:spLocks noGrp="1"/>
          </p:cNvSpPr>
          <p:nvPr>
            <p:ph type="body" sz="quarter" idx="14"/>
          </p:nvPr>
        </p:nvSpPr>
        <p:spPr>
          <a:xfrm>
            <a:off x="734389" y="4333876"/>
            <a:ext cx="8352461" cy="2524114"/>
          </a:xfrm>
        </p:spPr>
        <p:txBody>
          <a:bodyPr>
            <a:normAutofit fontScale="92500" lnSpcReduction="10000"/>
          </a:bodyPr>
          <a:lstStyle/>
          <a:p>
            <a:pPr marL="285750" indent="-285750">
              <a:buFont typeface="Arial" panose="020B0604020202020204" pitchFamily="34" charset="0"/>
              <a:buChar char="•"/>
            </a:pPr>
            <a:r>
              <a:rPr lang="en-US" sz="2400" spc="0" dirty="0">
                <a:latin typeface="Book Antiqua" panose="02040602050305030304" pitchFamily="18" charset="0"/>
              </a:rPr>
              <a:t>Farming brothers Robert, Gary, and Richard formed an LLC</a:t>
            </a:r>
          </a:p>
          <a:p>
            <a:pPr marL="285750" indent="-285750">
              <a:buFont typeface="Arial" panose="020B0604020202020204" pitchFamily="34" charset="0"/>
              <a:buChar char="•"/>
            </a:pPr>
            <a:r>
              <a:rPr lang="en-US" sz="2400" spc="0" dirty="0">
                <a:latin typeface="Book Antiqua" panose="02040602050305030304" pitchFamily="18" charset="0"/>
              </a:rPr>
              <a:t>Richard quietly submitted claim to Syngenta Corn Seed Settlement Program and received a $62,467.91 settlement </a:t>
            </a:r>
          </a:p>
          <a:p>
            <a:pPr marL="285750" indent="-285750">
              <a:buFont typeface="Arial" panose="020B0604020202020204" pitchFamily="34" charset="0"/>
              <a:buChar char="•"/>
            </a:pPr>
            <a:r>
              <a:rPr lang="en-US" sz="2400" spc="0" dirty="0">
                <a:latin typeface="Book Antiqua" panose="02040602050305030304" pitchFamily="18" charset="0"/>
              </a:rPr>
              <a:t>Richard deposited the settlement in bank account for “Hunter Iowa Farms, Inc.” </a:t>
            </a:r>
          </a:p>
          <a:p>
            <a:pPr marL="285750" indent="-285750">
              <a:buFont typeface="Arial" panose="020B0604020202020204" pitchFamily="34" charset="0"/>
              <a:buChar char="•"/>
            </a:pPr>
            <a:r>
              <a:rPr lang="en-US" sz="2400" spc="0" dirty="0">
                <a:latin typeface="Book Antiqua" panose="02040602050305030304" pitchFamily="18" charset="0"/>
              </a:rPr>
              <a:t>Robert and Gary learned on the settlement when Syngenta issued a Form 1099-MISC to the LLC</a:t>
            </a:r>
          </a:p>
        </p:txBody>
      </p:sp>
    </p:spTree>
    <p:extLst>
      <p:ext uri="{BB962C8B-B14F-4D97-AF65-F5344CB8AC3E}">
        <p14:creationId xmlns:p14="http://schemas.microsoft.com/office/powerpoint/2010/main" val="3126688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5701E-FB45-6591-1E45-D6190466E7B9}"/>
            </a:ext>
          </a:extLst>
        </p:cNvPr>
        <p:cNvGrpSpPr/>
        <p:nvPr/>
      </p:nvGrpSpPr>
      <p:grpSpPr>
        <a:xfrm>
          <a:off x="0" y="0"/>
          <a:ext cx="0" cy="0"/>
          <a:chOff x="0" y="0"/>
          <a:chExt cx="0" cy="0"/>
        </a:xfrm>
      </p:grpSpPr>
      <p:pic>
        <p:nvPicPr>
          <p:cNvPr id="3" name="Picture Placeholder 2" descr="A red tractor with a green metal object&#10;&#10;AI-generated content may be incorrect.">
            <a:extLst>
              <a:ext uri="{FF2B5EF4-FFF2-40B4-BE49-F238E27FC236}">
                <a16:creationId xmlns:a16="http://schemas.microsoft.com/office/drawing/2014/main" id="{9A448D32-3CE3-256D-7657-CFF711818E9E}"/>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36351" r="36351"/>
          <a:stretch>
            <a:fillRect/>
          </a:stretch>
        </p:blipFill>
        <p:spPr/>
      </p:pic>
      <p:sp>
        <p:nvSpPr>
          <p:cNvPr id="6" name="Title 2">
            <a:extLst>
              <a:ext uri="{FF2B5EF4-FFF2-40B4-BE49-F238E27FC236}">
                <a16:creationId xmlns:a16="http://schemas.microsoft.com/office/drawing/2014/main" id="{C44343BE-3BCB-8239-1EFC-6458493F5C14}"/>
              </a:ext>
            </a:extLst>
          </p:cNvPr>
          <p:cNvSpPr>
            <a:spLocks noGrp="1"/>
          </p:cNvSpPr>
          <p:nvPr>
            <p:ph type="title"/>
          </p:nvPr>
        </p:nvSpPr>
        <p:spPr>
          <a:xfrm>
            <a:off x="0" y="258755"/>
            <a:ext cx="8866207" cy="1277470"/>
          </a:xfrm>
        </p:spPr>
        <p:txBody>
          <a:bodyPr/>
          <a:lstStyle/>
          <a:p>
            <a:r>
              <a:rPr lang="en-US" sz="3600" i="1" dirty="0">
                <a:latin typeface="Book Antiqua" panose="02040602050305030304" pitchFamily="18" charset="0"/>
              </a:rPr>
              <a:t>Hunter Three Farms, LLC v. Richard Hunter</a:t>
            </a:r>
            <a:br>
              <a:rPr lang="en-US" sz="3600" i="1" dirty="0">
                <a:latin typeface="Book Antiqua" panose="02040602050305030304" pitchFamily="18" charset="0"/>
              </a:rPr>
            </a:br>
            <a:r>
              <a:rPr lang="en-US" sz="3400" b="0" dirty="0">
                <a:latin typeface="Book Antiqua" panose="02040602050305030304" pitchFamily="18" charset="0"/>
              </a:rPr>
              <a:t>18 N.W.3d 1 (Iowa 2025)</a:t>
            </a:r>
          </a:p>
        </p:txBody>
      </p:sp>
      <p:sp>
        <p:nvSpPr>
          <p:cNvPr id="7" name="Text Placeholder 3">
            <a:extLst>
              <a:ext uri="{FF2B5EF4-FFF2-40B4-BE49-F238E27FC236}">
                <a16:creationId xmlns:a16="http://schemas.microsoft.com/office/drawing/2014/main" id="{B0D2F1E2-43CA-00FD-5DDF-F79066FE29FC}"/>
              </a:ext>
            </a:extLst>
          </p:cNvPr>
          <p:cNvSpPr>
            <a:spLocks noGrp="1"/>
          </p:cNvSpPr>
          <p:nvPr>
            <p:ph type="body" sz="quarter" idx="14"/>
          </p:nvPr>
        </p:nvSpPr>
        <p:spPr>
          <a:xfrm>
            <a:off x="0" y="1619080"/>
            <a:ext cx="8767482" cy="5238919"/>
          </a:xfrm>
        </p:spPr>
        <p:txBody>
          <a:bodyPr>
            <a:normAutofit lnSpcReduction="10000"/>
          </a:bodyPr>
          <a:lstStyle/>
          <a:p>
            <a:pPr marL="285750" indent="-285750">
              <a:buFont typeface="Arial" panose="020B0604020202020204" pitchFamily="34" charset="0"/>
              <a:buChar char="•"/>
            </a:pPr>
            <a:r>
              <a:rPr lang="en-US" sz="2400" spc="0" dirty="0">
                <a:latin typeface="Book Antiqua" panose="02040602050305030304" pitchFamily="18" charset="0"/>
              </a:rPr>
              <a:t>At issue: Whether a majority of the voting members of an LLC can authorize the company to file a suit against another voting member, without that member’s consent</a:t>
            </a:r>
          </a:p>
          <a:p>
            <a:pPr marL="285750" indent="-285750">
              <a:buFont typeface="Arial" panose="020B0604020202020204" pitchFamily="34" charset="0"/>
              <a:buChar char="•"/>
            </a:pPr>
            <a:r>
              <a:rPr lang="en-US" sz="2400" spc="0" dirty="0">
                <a:latin typeface="Book Antiqua" panose="02040602050305030304" pitchFamily="18" charset="0"/>
              </a:rPr>
              <a:t>Filed Statement of Authority: “A majority of the voting membership interests are authorized to make ordinary business decisions. All other decisions, including any change to this Statement of Authority, will require the consent of all members.”</a:t>
            </a:r>
          </a:p>
          <a:p>
            <a:pPr marL="971550" lvl="1" indent="-285750"/>
            <a:r>
              <a:rPr lang="en-US" sz="2200" dirty="0">
                <a:solidFill>
                  <a:schemeClr val="bg1"/>
                </a:solidFill>
                <a:latin typeface="Book Antiqua" panose="02040602050305030304" pitchFamily="18" charset="0"/>
              </a:rPr>
              <a:t>Immaterial: Statement of Authority affects only the power of a person to bind an LLC to persons that are not members</a:t>
            </a:r>
            <a:endParaRPr lang="en-US" sz="2200" spc="0" dirty="0">
              <a:solidFill>
                <a:schemeClr val="bg1"/>
              </a:solidFill>
              <a:latin typeface="Book Antiqua" panose="02040602050305030304" pitchFamily="18" charset="0"/>
            </a:endParaRPr>
          </a:p>
          <a:p>
            <a:pPr marL="285750" indent="-285750">
              <a:buFont typeface="Arial" panose="020B0604020202020204" pitchFamily="34" charset="0"/>
              <a:buChar char="•"/>
            </a:pPr>
            <a:r>
              <a:rPr lang="en-US" sz="2400" spc="0" dirty="0">
                <a:latin typeface="Book Antiqua" panose="02040602050305030304" pitchFamily="18" charset="0"/>
              </a:rPr>
              <a:t>In the absence of an operating agreement, Iowa Code </a:t>
            </a:r>
            <a:br>
              <a:rPr lang="en-US" sz="2400" spc="0" dirty="0">
                <a:latin typeface="Book Antiqua" panose="02040602050305030304" pitchFamily="18" charset="0"/>
              </a:rPr>
            </a:br>
            <a:r>
              <a:rPr lang="en-US" sz="2400" spc="0" dirty="0">
                <a:latin typeface="Times New Roman" panose="02020603050405020304" pitchFamily="18" charset="0"/>
                <a:cs typeface="Times New Roman" panose="02020603050405020304" pitchFamily="18" charset="0"/>
              </a:rPr>
              <a:t>§</a:t>
            </a:r>
            <a:r>
              <a:rPr lang="en-US" sz="2400" spc="0" dirty="0">
                <a:latin typeface="Book Antiqua" panose="02040602050305030304" pitchFamily="18" charset="0"/>
              </a:rPr>
              <a:t> 489.407(2)(d) requires consent of all members for actions outside “the ordinary course of the activities of the company” </a:t>
            </a:r>
          </a:p>
          <a:p>
            <a:pPr marL="971550" lvl="1" indent="-285750"/>
            <a:r>
              <a:rPr lang="en-US" sz="2200" i="1" spc="0" dirty="0">
                <a:solidFill>
                  <a:schemeClr val="bg1"/>
                </a:solidFill>
                <a:latin typeface="Book Antiqua" panose="02040602050305030304" pitchFamily="18" charset="0"/>
              </a:rPr>
              <a:t>What constitutes ordinary course of activities?</a:t>
            </a:r>
          </a:p>
          <a:p>
            <a:pPr marL="285750" indent="-285750">
              <a:buFont typeface="Arial" panose="020B0604020202020204" pitchFamily="34" charset="0"/>
              <a:buChar char="•"/>
            </a:pPr>
            <a:endParaRPr lang="en-US" sz="2600" spc="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982591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8619D-674A-ED60-B06F-1B7555A0A38B}"/>
            </a:ext>
          </a:extLst>
        </p:cNvPr>
        <p:cNvGrpSpPr/>
        <p:nvPr/>
      </p:nvGrpSpPr>
      <p:grpSpPr>
        <a:xfrm>
          <a:off x="0" y="0"/>
          <a:ext cx="0" cy="0"/>
          <a:chOff x="0" y="0"/>
          <a:chExt cx="0" cy="0"/>
        </a:xfrm>
      </p:grpSpPr>
      <p:pic>
        <p:nvPicPr>
          <p:cNvPr id="3" name="Picture Placeholder 2" descr="A red tractor with a green metal object&#10;&#10;AI-generated content may be incorrect.">
            <a:extLst>
              <a:ext uri="{FF2B5EF4-FFF2-40B4-BE49-F238E27FC236}">
                <a16:creationId xmlns:a16="http://schemas.microsoft.com/office/drawing/2014/main" id="{3D845F5F-CC6C-2327-27C1-3E17FFA82FA7}"/>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36351" r="36351"/>
          <a:stretch>
            <a:fillRect/>
          </a:stretch>
        </p:blipFill>
        <p:spPr/>
      </p:pic>
      <p:sp>
        <p:nvSpPr>
          <p:cNvPr id="7" name="Text Placeholder 3">
            <a:extLst>
              <a:ext uri="{FF2B5EF4-FFF2-40B4-BE49-F238E27FC236}">
                <a16:creationId xmlns:a16="http://schemas.microsoft.com/office/drawing/2014/main" id="{907C507D-98D8-8BB2-3107-4006B42CE99B}"/>
              </a:ext>
            </a:extLst>
          </p:cNvPr>
          <p:cNvSpPr>
            <a:spLocks noGrp="1"/>
          </p:cNvSpPr>
          <p:nvPr>
            <p:ph type="body" sz="quarter" idx="14"/>
          </p:nvPr>
        </p:nvSpPr>
        <p:spPr>
          <a:xfrm>
            <a:off x="0" y="2390605"/>
            <a:ext cx="8866207" cy="5238919"/>
          </a:xfrm>
        </p:spPr>
        <p:txBody>
          <a:bodyPr>
            <a:normAutofit/>
          </a:bodyPr>
          <a:lstStyle/>
          <a:p>
            <a:pPr marL="285750" indent="-285750">
              <a:buFont typeface="Arial" panose="020B0604020202020204" pitchFamily="34" charset="0"/>
              <a:buChar char="•"/>
            </a:pPr>
            <a:r>
              <a:rPr lang="en-US" sz="2400" spc="0" dirty="0">
                <a:latin typeface="Book Antiqua" panose="02040602050305030304" pitchFamily="18" charset="0"/>
              </a:rPr>
              <a:t>Matters that fall </a:t>
            </a:r>
            <a:r>
              <a:rPr lang="en-US" sz="2400" i="1" spc="0" dirty="0">
                <a:latin typeface="Book Antiqua" panose="02040602050305030304" pitchFamily="18" charset="0"/>
              </a:rPr>
              <a:t>outside</a:t>
            </a:r>
            <a:r>
              <a:rPr lang="en-US" sz="2400" spc="0" dirty="0">
                <a:latin typeface="Book Antiqua" panose="02040602050305030304" pitchFamily="18" charset="0"/>
              </a:rPr>
              <a:t> of ordinary course of activities:</a:t>
            </a:r>
          </a:p>
          <a:p>
            <a:pPr marL="971550" lvl="1" indent="-285750"/>
            <a:r>
              <a:rPr lang="en-US" sz="2200" dirty="0">
                <a:solidFill>
                  <a:schemeClr val="bg1"/>
                </a:solidFill>
                <a:latin typeface="Book Antiqua" panose="02040602050305030304" pitchFamily="18" charset="0"/>
              </a:rPr>
              <a:t>Selling, leasing, exchanging, or otherwise disposing of all, or substantially all, of the company’s property. </a:t>
            </a:r>
            <a:br>
              <a:rPr lang="en-US" sz="2200" dirty="0">
                <a:solidFill>
                  <a:schemeClr val="bg1"/>
                </a:solidFill>
                <a:latin typeface="Book Antiqua" panose="02040602050305030304" pitchFamily="18" charset="0"/>
              </a:rPr>
            </a:br>
            <a:r>
              <a:rPr lang="en-US" sz="2200" dirty="0">
                <a:solidFill>
                  <a:schemeClr val="bg1"/>
                </a:solidFill>
                <a:latin typeface="Book Antiqua" panose="02040602050305030304" pitchFamily="18" charset="0"/>
              </a:rPr>
              <a:t>Iowa Code </a:t>
            </a:r>
            <a:r>
              <a:rPr lang="en-US" sz="2200" dirty="0">
                <a:solidFill>
                  <a:schemeClr val="bg1"/>
                </a:solidFill>
                <a:latin typeface="Times New Roman" panose="02020603050405020304" pitchFamily="18" charset="0"/>
                <a:cs typeface="Times New Roman" panose="02020603050405020304" pitchFamily="18" charset="0"/>
              </a:rPr>
              <a:t>§</a:t>
            </a:r>
            <a:r>
              <a:rPr lang="en-US" sz="2200" dirty="0">
                <a:solidFill>
                  <a:schemeClr val="bg1"/>
                </a:solidFill>
                <a:latin typeface="Book Antiqua" panose="02040602050305030304" pitchFamily="18" charset="0"/>
              </a:rPr>
              <a:t> 489.207(2)(d)</a:t>
            </a:r>
            <a:endParaRPr lang="en-US" sz="2200" spc="0" dirty="0">
              <a:solidFill>
                <a:schemeClr val="bg1"/>
              </a:solidFill>
              <a:latin typeface="Book Antiqua" panose="02040602050305030304" pitchFamily="18" charset="0"/>
            </a:endParaRPr>
          </a:p>
          <a:p>
            <a:pPr marL="285750" indent="-285750">
              <a:buFont typeface="Arial" panose="020B0604020202020204" pitchFamily="34" charset="0"/>
              <a:buChar char="•"/>
            </a:pPr>
            <a:r>
              <a:rPr lang="en-US" sz="2400" spc="0" dirty="0">
                <a:latin typeface="Book Antiqua" panose="02040602050305030304" pitchFamily="18" charset="0"/>
              </a:rPr>
              <a:t>Held: Acts that require unanimity are those material to the ongoing operation of the company and thus material to the members’ respective interests in the company.</a:t>
            </a:r>
          </a:p>
          <a:p>
            <a:pPr marL="971550" lvl="1" indent="-285750"/>
            <a:r>
              <a:rPr lang="en-US" sz="2200" dirty="0">
                <a:solidFill>
                  <a:schemeClr val="bg1"/>
                </a:solidFill>
                <a:latin typeface="Book Antiqua" panose="02040602050305030304" pitchFamily="18" charset="0"/>
              </a:rPr>
              <a:t>Robert and Gary commenced an ordinary debt collection suit, which falls under ordinary course of activities</a:t>
            </a:r>
            <a:endParaRPr lang="en-US" sz="2200" spc="0" dirty="0">
              <a:latin typeface="Book Antiqua" panose="02040602050305030304" pitchFamily="18" charset="0"/>
            </a:endParaRPr>
          </a:p>
        </p:txBody>
      </p:sp>
      <p:sp>
        <p:nvSpPr>
          <p:cNvPr id="6" name="Title 2">
            <a:extLst>
              <a:ext uri="{FF2B5EF4-FFF2-40B4-BE49-F238E27FC236}">
                <a16:creationId xmlns:a16="http://schemas.microsoft.com/office/drawing/2014/main" id="{6A4DCB17-8E26-AF83-0398-1493F4922B6E}"/>
              </a:ext>
            </a:extLst>
          </p:cNvPr>
          <p:cNvSpPr>
            <a:spLocks noGrp="1"/>
          </p:cNvSpPr>
          <p:nvPr>
            <p:ph type="title"/>
          </p:nvPr>
        </p:nvSpPr>
        <p:spPr>
          <a:xfrm>
            <a:off x="-1" y="258754"/>
            <a:ext cx="8866207" cy="1277470"/>
          </a:xfrm>
        </p:spPr>
        <p:txBody>
          <a:bodyPr/>
          <a:lstStyle/>
          <a:p>
            <a:r>
              <a:rPr lang="en-US" sz="3600" i="1" dirty="0">
                <a:latin typeface="Book Antiqua" panose="02040602050305030304" pitchFamily="18" charset="0"/>
              </a:rPr>
              <a:t>Hunter Three Farms, LLC v. Richard Hunter</a:t>
            </a:r>
            <a:br>
              <a:rPr lang="en-US" sz="3600" i="1" dirty="0">
                <a:latin typeface="Book Antiqua" panose="02040602050305030304" pitchFamily="18" charset="0"/>
              </a:rPr>
            </a:br>
            <a:r>
              <a:rPr lang="en-US" sz="3400" b="0" dirty="0">
                <a:latin typeface="Book Antiqua" panose="02040602050305030304" pitchFamily="18" charset="0"/>
              </a:rPr>
              <a:t>18 N.W.3d 1 (Iowa 2025)</a:t>
            </a:r>
          </a:p>
        </p:txBody>
      </p:sp>
    </p:spTree>
    <p:extLst>
      <p:ext uri="{BB962C8B-B14F-4D97-AF65-F5344CB8AC3E}">
        <p14:creationId xmlns:p14="http://schemas.microsoft.com/office/powerpoint/2010/main" val="2297226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ail hailstones on the ground&#10;&#10;AI-generated content may be incorrect.">
            <a:extLst>
              <a:ext uri="{FF2B5EF4-FFF2-40B4-BE49-F238E27FC236}">
                <a16:creationId xmlns:a16="http://schemas.microsoft.com/office/drawing/2014/main" id="{3A3F4C14-44FE-419E-AACD-F02A93B42434}"/>
              </a:ext>
            </a:extLst>
          </p:cNvPr>
          <p:cNvPicPr>
            <a:picLocks noGrp="1" noChangeAspect="1"/>
          </p:cNvPicPr>
          <p:nvPr>
            <p:ph type="pic" sz="quarter" idx="15"/>
          </p:nvPr>
        </p:nvPicPr>
        <p:blipFill>
          <a:blip r:embed="rId2">
            <a:extLst>
              <a:ext uri="{837473B0-CC2E-450A-ABE3-18F120FF3D39}">
                <a1611:picAttrSrcUrl xmlns:a1611="http://schemas.microsoft.com/office/drawing/2016/11/main" r:id="rId3"/>
              </a:ext>
            </a:extLst>
          </a:blip>
          <a:srcRect t="7786" b="7786"/>
          <a:stretch>
            <a:fillRect/>
          </a:stretch>
        </p:blipFill>
        <p:spPr/>
      </p:pic>
      <p:sp>
        <p:nvSpPr>
          <p:cNvPr id="3" name="Title 2">
            <a:extLst>
              <a:ext uri="{FF2B5EF4-FFF2-40B4-BE49-F238E27FC236}">
                <a16:creationId xmlns:a16="http://schemas.microsoft.com/office/drawing/2014/main" id="{F6D97519-F11B-1C0B-C0C1-91EF3DA72A05}"/>
              </a:ext>
            </a:extLst>
          </p:cNvPr>
          <p:cNvSpPr>
            <a:spLocks noGrp="1"/>
          </p:cNvSpPr>
          <p:nvPr>
            <p:ph type="title"/>
          </p:nvPr>
        </p:nvSpPr>
        <p:spPr>
          <a:xfrm>
            <a:off x="11137" y="1787635"/>
            <a:ext cx="8876714" cy="1302816"/>
          </a:xfrm>
        </p:spPr>
        <p:txBody>
          <a:bodyPr/>
          <a:lstStyle/>
          <a:p>
            <a:r>
              <a:rPr lang="en-US" sz="3600" i="1" dirty="0">
                <a:latin typeface="Book Antiqua" panose="02040602050305030304" pitchFamily="18" charset="0"/>
              </a:rPr>
              <a:t>Degeneffe v. Home Pride Contractors, Inc.</a:t>
            </a:r>
            <a:br>
              <a:rPr lang="en-US" sz="3600" i="1" dirty="0">
                <a:latin typeface="Book Antiqua" panose="02040602050305030304" pitchFamily="18" charset="0"/>
              </a:rPr>
            </a:br>
            <a:r>
              <a:rPr lang="en-US" sz="3000" b="0" dirty="0">
                <a:latin typeface="Book Antiqua" panose="02040602050305030304" pitchFamily="18" charset="0"/>
              </a:rPr>
              <a:t>16 N.W.3d 501 (Iowa 2025)</a:t>
            </a:r>
          </a:p>
        </p:txBody>
      </p:sp>
      <p:sp>
        <p:nvSpPr>
          <p:cNvPr id="4" name="Text Placeholder 3">
            <a:extLst>
              <a:ext uri="{FF2B5EF4-FFF2-40B4-BE49-F238E27FC236}">
                <a16:creationId xmlns:a16="http://schemas.microsoft.com/office/drawing/2014/main" id="{B524D7DD-F070-7D3B-DE13-3BFE15279E67}"/>
              </a:ext>
            </a:extLst>
          </p:cNvPr>
          <p:cNvSpPr>
            <a:spLocks noGrp="1"/>
          </p:cNvSpPr>
          <p:nvPr>
            <p:ph type="body" sz="quarter" idx="14"/>
          </p:nvPr>
        </p:nvSpPr>
        <p:spPr>
          <a:xfrm>
            <a:off x="120748" y="3090451"/>
            <a:ext cx="8657492" cy="3619838"/>
          </a:xfrm>
        </p:spPr>
        <p:txBody>
          <a:bodyPr>
            <a:normAutofit fontScale="92500" lnSpcReduction="10000"/>
          </a:bodyPr>
          <a:lstStyle/>
          <a:p>
            <a:pPr marL="285750" indent="-285750">
              <a:buFont typeface="Arial" panose="020B0604020202020204" pitchFamily="34" charset="0"/>
              <a:buChar char="•"/>
            </a:pPr>
            <a:r>
              <a:rPr lang="en-US" sz="2400" spc="0" dirty="0">
                <a:latin typeface="Book Antiqua" panose="02040602050305030304" pitchFamily="18" charset="0"/>
              </a:rPr>
              <a:t>Degeneffes refused to pay Home Pride Contractors, Inc. for repairs from a hail storm, contending that the general contractor was a “storm chaser” because a sub completed the repairs</a:t>
            </a:r>
          </a:p>
          <a:p>
            <a:pPr marL="285750" indent="-285750">
              <a:buFont typeface="Arial" panose="020B0604020202020204" pitchFamily="34" charset="0"/>
              <a:buChar char="•"/>
            </a:pPr>
            <a:r>
              <a:rPr lang="en-US" sz="2400" spc="0" dirty="0">
                <a:latin typeface="Book Antiqua" panose="02040602050305030304" pitchFamily="18" charset="0"/>
              </a:rPr>
              <a:t>Home Pride commenced a collection action</a:t>
            </a:r>
          </a:p>
          <a:p>
            <a:pPr marL="285750" indent="-285750">
              <a:buFont typeface="Arial" panose="020B0604020202020204" pitchFamily="34" charset="0"/>
              <a:buChar char="•"/>
            </a:pPr>
            <a:r>
              <a:rPr lang="en-US" sz="2400" spc="0" dirty="0">
                <a:latin typeface="Book Antiqua" panose="02040602050305030304" pitchFamily="18" charset="0"/>
              </a:rPr>
              <a:t>Degeneffes filed a separate suit, alleging harassing and abusive collection efforts in violation of the Iowa Consumer Credit Code (Iowa Code </a:t>
            </a:r>
            <a:r>
              <a:rPr lang="en-US" sz="2400" spc="0" dirty="0">
                <a:latin typeface="Times New Roman" panose="02020603050405020304" pitchFamily="18" charset="0"/>
                <a:cs typeface="Times New Roman" panose="02020603050405020304" pitchFamily="18" charset="0"/>
              </a:rPr>
              <a:t>§</a:t>
            </a:r>
            <a:r>
              <a:rPr lang="en-US" sz="2400" spc="0" dirty="0">
                <a:latin typeface="Book Antiqua" panose="02040602050305030304" pitchFamily="18" charset="0"/>
              </a:rPr>
              <a:t> 537.7103(2)</a:t>
            </a:r>
          </a:p>
          <a:p>
            <a:pPr marL="971550" lvl="1" indent="-285750"/>
            <a:r>
              <a:rPr lang="en-US" sz="2200" dirty="0">
                <a:solidFill>
                  <a:schemeClr val="bg1"/>
                </a:solidFill>
                <a:latin typeface="Book Antiqua" panose="02040602050305030304" pitchFamily="18" charset="0"/>
              </a:rPr>
              <a:t>Dragging Degeneffes into Nebraska Court</a:t>
            </a:r>
          </a:p>
          <a:p>
            <a:pPr marL="971550" lvl="1" indent="-285750"/>
            <a:r>
              <a:rPr lang="en-US" sz="2200" dirty="0">
                <a:solidFill>
                  <a:schemeClr val="bg1"/>
                </a:solidFill>
                <a:latin typeface="Book Antiqua" panose="02040602050305030304" pitchFamily="18" charset="0"/>
              </a:rPr>
              <a:t>Calling Lance Degeneffe a criminal</a:t>
            </a:r>
          </a:p>
          <a:p>
            <a:pPr marL="971550" lvl="1" indent="-285750"/>
            <a:r>
              <a:rPr lang="en-US" sz="2200" dirty="0">
                <a:solidFill>
                  <a:schemeClr val="bg1"/>
                </a:solidFill>
                <a:latin typeface="Book Antiqua" panose="02040602050305030304" pitchFamily="18" charset="0"/>
              </a:rPr>
              <a:t>Accusing the Degeneffes of stealing from Home Pride</a:t>
            </a:r>
          </a:p>
          <a:p>
            <a:pPr marL="971550" lvl="1" indent="-285750"/>
            <a:r>
              <a:rPr lang="en-US" sz="2200" dirty="0">
                <a:solidFill>
                  <a:schemeClr val="bg1"/>
                </a:solidFill>
                <a:latin typeface="Book Antiqua" panose="02040602050305030304" pitchFamily="18" charset="0"/>
              </a:rPr>
              <a:t>Demanding attorney fees</a:t>
            </a:r>
          </a:p>
          <a:p>
            <a:pPr marL="285750" indent="-285750">
              <a:buFont typeface="Arial" panose="020B0604020202020204" pitchFamily="34" charset="0"/>
              <a:buChar char="•"/>
            </a:pPr>
            <a:endParaRPr lang="en-US" sz="2400" spc="0" dirty="0">
              <a:latin typeface="Book Antiqua" panose="02040602050305030304" pitchFamily="18" charset="0"/>
            </a:endParaRPr>
          </a:p>
        </p:txBody>
      </p:sp>
      <p:sp>
        <p:nvSpPr>
          <p:cNvPr id="7" name="TextBox 6">
            <a:extLst>
              <a:ext uri="{FF2B5EF4-FFF2-40B4-BE49-F238E27FC236}">
                <a16:creationId xmlns:a16="http://schemas.microsoft.com/office/drawing/2014/main" id="{B269EFFF-9B1B-CB92-375D-75042F122136}"/>
              </a:ext>
            </a:extLst>
          </p:cNvPr>
          <p:cNvSpPr txBox="1"/>
          <p:nvPr/>
        </p:nvSpPr>
        <p:spPr>
          <a:xfrm>
            <a:off x="0" y="6857999"/>
            <a:ext cx="12191995" cy="230832"/>
          </a:xfrm>
          <a:prstGeom prst="rect">
            <a:avLst/>
          </a:prstGeom>
          <a:noFill/>
        </p:spPr>
        <p:txBody>
          <a:bodyPr wrap="square" rtlCol="0">
            <a:spAutoFit/>
          </a:bodyPr>
          <a:lstStyle/>
          <a:p>
            <a:r>
              <a:rPr lang="en-US" sz="900" dirty="0">
                <a:hlinkClick r:id="rId3" tooltip="https://justinsomnia.org/2007/02/hail-attacks-san-francisco/"/>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420689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6C90C-3FF2-2DA3-FF9F-2114846E2CCD}"/>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DF08C0F-6A54-A8D9-C810-197633ADFA59}"/>
              </a:ext>
            </a:extLst>
          </p:cNvPr>
          <p:cNvSpPr>
            <a:spLocks noGrp="1"/>
          </p:cNvSpPr>
          <p:nvPr>
            <p:ph type="pic" sz="quarter" idx="10"/>
          </p:nvPr>
        </p:nvSpPr>
        <p:spPr/>
        <p:txBody>
          <a:bodyPr/>
          <a:lstStyle/>
          <a:p>
            <a:endParaRPr lang="en-US" dirty="0"/>
          </a:p>
        </p:txBody>
      </p:sp>
      <p:sp>
        <p:nvSpPr>
          <p:cNvPr id="5" name="TextBox 4">
            <a:extLst>
              <a:ext uri="{FF2B5EF4-FFF2-40B4-BE49-F238E27FC236}">
                <a16:creationId xmlns:a16="http://schemas.microsoft.com/office/drawing/2014/main" id="{C93F4634-A1A8-8776-0015-22582D17D965}"/>
              </a:ext>
            </a:extLst>
          </p:cNvPr>
          <p:cNvSpPr txBox="1"/>
          <p:nvPr/>
        </p:nvSpPr>
        <p:spPr>
          <a:xfrm>
            <a:off x="8866208" y="0"/>
            <a:ext cx="3325792" cy="6863417"/>
          </a:xfrm>
          <a:prstGeom prst="rect">
            <a:avLst/>
          </a:prstGeom>
          <a:noFill/>
        </p:spPr>
        <p:txBody>
          <a:bodyPr wrap="square" rtlCol="0">
            <a:spAutoFit/>
          </a:bodyPr>
          <a:lstStyle/>
          <a:p>
            <a:r>
              <a:rPr lang="en-US" sz="2200" dirty="0">
                <a:latin typeface="Book Antiqua" panose="02040602050305030304" pitchFamily="18" charset="0"/>
              </a:rPr>
              <a:t>12. </a:t>
            </a:r>
            <a:r>
              <a:rPr lang="en-US" sz="2200" u="sng" dirty="0">
                <a:latin typeface="Book Antiqua" panose="02040602050305030304" pitchFamily="18" charset="0"/>
              </a:rPr>
              <a:t>Default.</a:t>
            </a:r>
            <a:r>
              <a:rPr lang="en-US" sz="2200" dirty="0">
                <a:latin typeface="Book Antiqua" panose="02040602050305030304" pitchFamily="18" charset="0"/>
              </a:rPr>
              <a:t> Should default be made in payment of this agreement, charges shall be added from the date thereof at a rate of one and one-half (1-1/2) percent per month (18% per annum) or the maximum allowable by law on the remaining balance not paid, with a minimum charge of $2.00 per month, and if placed in the hands of an attorney for collection, all attorneys and legal filing fees shall be paid by customer accepting this agreement.</a:t>
            </a:r>
            <a:endParaRPr lang="en-US" sz="2200" u="sng" dirty="0">
              <a:latin typeface="Book Antiqua" panose="02040602050305030304" pitchFamily="18" charset="0"/>
            </a:endParaRPr>
          </a:p>
        </p:txBody>
      </p:sp>
      <p:sp>
        <p:nvSpPr>
          <p:cNvPr id="6" name="Title 2">
            <a:extLst>
              <a:ext uri="{FF2B5EF4-FFF2-40B4-BE49-F238E27FC236}">
                <a16:creationId xmlns:a16="http://schemas.microsoft.com/office/drawing/2014/main" id="{8B046348-FB27-2FE5-60DE-2C9675359BCA}"/>
              </a:ext>
            </a:extLst>
          </p:cNvPr>
          <p:cNvSpPr>
            <a:spLocks noGrp="1"/>
          </p:cNvSpPr>
          <p:nvPr>
            <p:ph type="title"/>
          </p:nvPr>
        </p:nvSpPr>
        <p:spPr>
          <a:xfrm>
            <a:off x="1" y="336193"/>
            <a:ext cx="8866207" cy="1277470"/>
          </a:xfrm>
        </p:spPr>
        <p:txBody>
          <a:bodyPr/>
          <a:lstStyle/>
          <a:p>
            <a:r>
              <a:rPr lang="en-US" sz="3600" i="1" dirty="0">
                <a:latin typeface="Book Antiqua" panose="02040602050305030304" pitchFamily="18" charset="0"/>
              </a:rPr>
              <a:t>Degeneffe v. Home Pride Contractors, Inc.</a:t>
            </a:r>
            <a:br>
              <a:rPr lang="en-US" sz="3600" i="1" dirty="0">
                <a:latin typeface="Book Antiqua" panose="02040602050305030304" pitchFamily="18" charset="0"/>
              </a:rPr>
            </a:br>
            <a:r>
              <a:rPr lang="en-US" sz="3000" b="0" dirty="0">
                <a:latin typeface="Book Antiqua" panose="02040602050305030304" pitchFamily="18" charset="0"/>
              </a:rPr>
              <a:t>16 N.W.3d 501 (Iowa 2025)</a:t>
            </a:r>
          </a:p>
        </p:txBody>
      </p:sp>
      <p:sp>
        <p:nvSpPr>
          <p:cNvPr id="7" name="Text Placeholder 3">
            <a:extLst>
              <a:ext uri="{FF2B5EF4-FFF2-40B4-BE49-F238E27FC236}">
                <a16:creationId xmlns:a16="http://schemas.microsoft.com/office/drawing/2014/main" id="{2670729F-0EEC-A42D-1608-2ABDDA5276F6}"/>
              </a:ext>
            </a:extLst>
          </p:cNvPr>
          <p:cNvSpPr>
            <a:spLocks noGrp="1"/>
          </p:cNvSpPr>
          <p:nvPr>
            <p:ph type="body" sz="quarter" idx="14"/>
          </p:nvPr>
        </p:nvSpPr>
        <p:spPr>
          <a:xfrm>
            <a:off x="0" y="1619080"/>
            <a:ext cx="8767482" cy="5238919"/>
          </a:xfrm>
        </p:spPr>
        <p:txBody>
          <a:bodyPr>
            <a:normAutofit fontScale="92500"/>
          </a:bodyPr>
          <a:lstStyle/>
          <a:p>
            <a:pPr marL="285750" indent="-285750">
              <a:buFont typeface="Arial" panose="020B0604020202020204" pitchFamily="34" charset="0"/>
              <a:buChar char="•"/>
            </a:pPr>
            <a:r>
              <a:rPr lang="en-US" sz="2400" spc="0" dirty="0">
                <a:latin typeface="Book Antiqua" panose="02040602050305030304" pitchFamily="18" charset="0"/>
              </a:rPr>
              <a:t>At issue: Whether the roofing contract was a “consumer credit sale” under the ICCC as defined by Iowa Code </a:t>
            </a:r>
            <a:r>
              <a:rPr lang="en-US" sz="2400" spc="0" dirty="0">
                <a:latin typeface="Times New Roman" panose="02020603050405020304" pitchFamily="18" charset="0"/>
                <a:cs typeface="Times New Roman" panose="02020603050405020304" pitchFamily="18" charset="0"/>
              </a:rPr>
              <a:t>§</a:t>
            </a:r>
            <a:r>
              <a:rPr lang="en-US" sz="2400" spc="0" dirty="0">
                <a:latin typeface="Book Antiqua" panose="02040602050305030304" pitchFamily="18" charset="0"/>
              </a:rPr>
              <a:t> 537.1301(13)(a)</a:t>
            </a:r>
          </a:p>
          <a:p>
            <a:pPr marL="285750" indent="-285750">
              <a:buFont typeface="Arial" panose="020B0604020202020204" pitchFamily="34" charset="0"/>
              <a:buChar char="•"/>
            </a:pPr>
            <a:r>
              <a:rPr lang="en-US" sz="2400" spc="0" dirty="0">
                <a:latin typeface="Book Antiqua" panose="02040602050305030304" pitchFamily="18" charset="0"/>
              </a:rPr>
              <a:t>A consumer credit sale is a sale of goods, services, or an interest in which </a:t>
            </a:r>
            <a:r>
              <a:rPr lang="en-US" sz="2400" i="1" spc="0" dirty="0">
                <a:latin typeface="Book Antiqua" panose="02040602050305030304" pitchFamily="18" charset="0"/>
              </a:rPr>
              <a:t>all </a:t>
            </a:r>
            <a:r>
              <a:rPr lang="en-US" sz="2400" spc="0" dirty="0">
                <a:latin typeface="Book Antiqua" panose="02040602050305030304" pitchFamily="18" charset="0"/>
              </a:rPr>
              <a:t>of the following are applicable:</a:t>
            </a:r>
          </a:p>
          <a:p>
            <a:pPr marL="1143000" lvl="1" indent="-457200">
              <a:buFont typeface="Wingdings" panose="05000000000000000000" pitchFamily="2" charset="2"/>
              <a:buChar char=""/>
            </a:pPr>
            <a:r>
              <a:rPr lang="en-US" sz="2600" i="1" spc="0" dirty="0">
                <a:solidFill>
                  <a:schemeClr val="bg1"/>
                </a:solidFill>
                <a:latin typeface="Book Antiqua" panose="02040602050305030304" pitchFamily="18" charset="0"/>
              </a:rPr>
              <a:t>Credit is granted</a:t>
            </a:r>
            <a:r>
              <a:rPr lang="en-US" sz="2600" spc="0" dirty="0">
                <a:solidFill>
                  <a:schemeClr val="bg1"/>
                </a:solidFill>
                <a:latin typeface="Book Antiqua" panose="02040602050305030304" pitchFamily="18" charset="0"/>
              </a:rPr>
              <a:t> either pursuant to a seller credit card or by a seller who regularly engages as a seller in </a:t>
            </a:r>
            <a:r>
              <a:rPr lang="en-US" sz="2600" i="1" dirty="0">
                <a:solidFill>
                  <a:schemeClr val="bg1"/>
                </a:solidFill>
                <a:latin typeface="Book Antiqua" panose="02040602050305030304" pitchFamily="18" charset="0"/>
              </a:rPr>
              <a:t>credit transactions </a:t>
            </a:r>
            <a:r>
              <a:rPr lang="en-US" sz="2600" dirty="0">
                <a:solidFill>
                  <a:schemeClr val="bg1"/>
                </a:solidFill>
                <a:latin typeface="Book Antiqua" panose="02040602050305030304" pitchFamily="18" charset="0"/>
              </a:rPr>
              <a:t>of the same kind</a:t>
            </a:r>
          </a:p>
          <a:p>
            <a:pPr marL="1143000" lvl="1" indent="-457200">
              <a:buFont typeface="Wingdings" panose="05000000000000000000" pitchFamily="2" charset="2"/>
              <a:buChar char=""/>
            </a:pPr>
            <a:r>
              <a:rPr lang="en-US" sz="2600" dirty="0">
                <a:solidFill>
                  <a:schemeClr val="bg1"/>
                </a:solidFill>
                <a:latin typeface="Book Antiqua" panose="02040602050305030304" pitchFamily="18" charset="0"/>
              </a:rPr>
              <a:t>The buyer is a person other than an organization</a:t>
            </a:r>
          </a:p>
          <a:p>
            <a:pPr marL="1143000" lvl="1" indent="-457200">
              <a:buFont typeface="Wingdings" panose="05000000000000000000" pitchFamily="2" charset="2"/>
              <a:buChar char=""/>
            </a:pPr>
            <a:r>
              <a:rPr lang="en-US" sz="2600" spc="0" dirty="0">
                <a:solidFill>
                  <a:schemeClr val="bg1"/>
                </a:solidFill>
                <a:latin typeface="Book Antiqua" panose="02040602050305030304" pitchFamily="18" charset="0"/>
              </a:rPr>
              <a:t>The goods, services, or interest in land are purchased primarily for a personal, family</a:t>
            </a:r>
            <a:r>
              <a:rPr lang="en-US" sz="2600" dirty="0">
                <a:solidFill>
                  <a:schemeClr val="bg1"/>
                </a:solidFill>
                <a:latin typeface="Book Antiqua" panose="02040602050305030304" pitchFamily="18" charset="0"/>
              </a:rPr>
              <a:t>, or household purpose</a:t>
            </a:r>
          </a:p>
          <a:p>
            <a:pPr marL="1143000" lvl="1" indent="-457200">
              <a:buFont typeface="Wingdings" panose="05000000000000000000" pitchFamily="2" charset="2"/>
              <a:buChar char=""/>
            </a:pPr>
            <a:r>
              <a:rPr lang="en-US" sz="2600" spc="0" dirty="0">
                <a:solidFill>
                  <a:schemeClr val="bg1"/>
                </a:solidFill>
                <a:latin typeface="Book Antiqua" panose="02040602050305030304" pitchFamily="18" charset="0"/>
              </a:rPr>
              <a:t>Either the debt is payable in installments or a </a:t>
            </a:r>
            <a:r>
              <a:rPr lang="en-US" sz="2600" i="1" spc="0" dirty="0">
                <a:solidFill>
                  <a:schemeClr val="bg1"/>
                </a:solidFill>
                <a:latin typeface="Book Antiqua" panose="02040602050305030304" pitchFamily="18" charset="0"/>
              </a:rPr>
              <a:t>finance charge </a:t>
            </a:r>
            <a:r>
              <a:rPr lang="en-US" sz="2600" spc="0" dirty="0">
                <a:solidFill>
                  <a:schemeClr val="bg1"/>
                </a:solidFill>
                <a:latin typeface="Book Antiqua" panose="02040602050305030304" pitchFamily="18" charset="0"/>
              </a:rPr>
              <a:t>is made</a:t>
            </a:r>
          </a:p>
          <a:p>
            <a:pPr marL="1028700" lvl="1" indent="-342900">
              <a:buFont typeface="Wingdings" panose="05000000000000000000" pitchFamily="2" charset="2"/>
              <a:buChar char=""/>
            </a:pPr>
            <a:r>
              <a:rPr lang="en-US" sz="2400" dirty="0">
                <a:solidFill>
                  <a:schemeClr val="bg1"/>
                </a:solidFill>
                <a:latin typeface="Book Antiqua" panose="02040602050305030304" pitchFamily="18" charset="0"/>
              </a:rPr>
              <a:t>With respect to a sale of goods or services, the amount financed does not exceed the threshold amount.</a:t>
            </a:r>
            <a:endParaRPr lang="en-US" sz="2600" spc="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663786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F6D0B-F9BF-E53E-D5D8-742607C463B5}"/>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A88F60D-B742-F7F9-EBE2-81C5275D69FF}"/>
              </a:ext>
            </a:extLst>
          </p:cNvPr>
          <p:cNvPicPr>
            <a:picLocks noGrp="1" noChangeAspect="1"/>
          </p:cNvPicPr>
          <p:nvPr>
            <p:ph type="pic" sz="quarter" idx="10"/>
          </p:nvPr>
        </p:nvPicPr>
        <p:blipFill>
          <a:blip r:embed="rId2"/>
          <a:srcRect t="7812" b="7812"/>
          <a:stretch/>
        </p:blipFill>
        <p:spPr>
          <a:xfrm>
            <a:off x="20" y="10"/>
            <a:ext cx="12191979" cy="6857990"/>
          </a:xfrm>
          <a:noFill/>
        </p:spPr>
      </p:pic>
      <p:sp>
        <p:nvSpPr>
          <p:cNvPr id="3" name="Title 2">
            <a:extLst>
              <a:ext uri="{FF2B5EF4-FFF2-40B4-BE49-F238E27FC236}">
                <a16:creationId xmlns:a16="http://schemas.microsoft.com/office/drawing/2014/main" id="{471D2CE7-1716-60EA-3339-861064A3AD22}"/>
              </a:ext>
            </a:extLst>
          </p:cNvPr>
          <p:cNvSpPr>
            <a:spLocks noGrp="1"/>
          </p:cNvSpPr>
          <p:nvPr>
            <p:ph type="title"/>
          </p:nvPr>
        </p:nvSpPr>
        <p:spPr>
          <a:xfrm>
            <a:off x="734389" y="3294085"/>
            <a:ext cx="8234799" cy="891250"/>
          </a:xfrm>
        </p:spPr>
        <p:txBody>
          <a:bodyPr anchor="t">
            <a:normAutofit/>
          </a:bodyPr>
          <a:lstStyle/>
          <a:p>
            <a:r>
              <a:rPr lang="en-US" sz="2800" i="1" dirty="0">
                <a:latin typeface="Book Antiqua" panose="02040602050305030304" pitchFamily="18" charset="0"/>
              </a:rPr>
              <a:t>Heartland Co-op v. Nationwide Agribusiness Ins. Co.</a:t>
            </a:r>
            <a:br>
              <a:rPr lang="en-US" sz="2800" i="1" dirty="0">
                <a:latin typeface="Book Antiqua" panose="02040602050305030304" pitchFamily="18" charset="0"/>
              </a:rPr>
            </a:br>
            <a:r>
              <a:rPr lang="en-US" sz="2600" b="0" dirty="0">
                <a:latin typeface="Book Antiqua" panose="02040602050305030304" pitchFamily="18" charset="0"/>
              </a:rPr>
              <a:t>18 N.W.3d 729 (Iowa 2025)</a:t>
            </a:r>
          </a:p>
        </p:txBody>
      </p:sp>
      <p:sp>
        <p:nvSpPr>
          <p:cNvPr id="2" name="Text Placeholder 3">
            <a:extLst>
              <a:ext uri="{FF2B5EF4-FFF2-40B4-BE49-F238E27FC236}">
                <a16:creationId xmlns:a16="http://schemas.microsoft.com/office/drawing/2014/main" id="{F28927CE-93EF-6A84-22AF-61A37DD01E78}"/>
              </a:ext>
            </a:extLst>
          </p:cNvPr>
          <p:cNvSpPr>
            <a:spLocks noGrp="1"/>
          </p:cNvSpPr>
          <p:nvPr>
            <p:ph type="body" sz="quarter" idx="14"/>
          </p:nvPr>
        </p:nvSpPr>
        <p:spPr>
          <a:xfrm>
            <a:off x="734389" y="4333876"/>
            <a:ext cx="8352461" cy="2524114"/>
          </a:xfrm>
        </p:spPr>
        <p:txBody>
          <a:bodyPr>
            <a:normAutofit/>
          </a:bodyPr>
          <a:lstStyle/>
          <a:p>
            <a:pPr marL="285750" indent="-285750">
              <a:buFont typeface="Arial" panose="020B0604020202020204" pitchFamily="34" charset="0"/>
              <a:buChar char="•"/>
            </a:pPr>
            <a:r>
              <a:rPr lang="en-US" sz="2400" spc="0" dirty="0">
                <a:latin typeface="Book Antiqua" panose="02040602050305030304" pitchFamily="18" charset="0"/>
              </a:rPr>
              <a:t>Heartland’s operations were significantly affected by an August 2020 derecho</a:t>
            </a:r>
          </a:p>
          <a:p>
            <a:pPr marL="285750" indent="-285750">
              <a:buFont typeface="Arial" panose="020B0604020202020204" pitchFamily="34" charset="0"/>
              <a:buChar char="•"/>
            </a:pPr>
            <a:r>
              <a:rPr lang="en-US" sz="2400" spc="0" dirty="0">
                <a:latin typeface="Book Antiqua" panose="02040602050305030304" pitchFamily="18" charset="0"/>
              </a:rPr>
              <a:t>Heartland claimed that the $3M limit for earnings and extra expense coverage applied to </a:t>
            </a:r>
            <a:r>
              <a:rPr lang="en-US" sz="2400" i="1" spc="0" dirty="0">
                <a:latin typeface="Book Antiqua" panose="02040602050305030304" pitchFamily="18" charset="0"/>
              </a:rPr>
              <a:t>each location</a:t>
            </a:r>
          </a:p>
          <a:p>
            <a:pPr marL="285750" indent="-285750">
              <a:buFont typeface="Arial" panose="020B0604020202020204" pitchFamily="34" charset="0"/>
              <a:buChar char="•"/>
            </a:pPr>
            <a:r>
              <a:rPr lang="en-US" sz="2400" spc="0" dirty="0">
                <a:latin typeface="Book Antiqua" panose="02040602050305030304" pitchFamily="18" charset="0"/>
              </a:rPr>
              <a:t>Nationwide claimed the limit applied per occurrence as a blanket limit rather than a per location basis</a:t>
            </a:r>
          </a:p>
        </p:txBody>
      </p:sp>
    </p:spTree>
    <p:extLst>
      <p:ext uri="{BB962C8B-B14F-4D97-AF65-F5344CB8AC3E}">
        <p14:creationId xmlns:p14="http://schemas.microsoft.com/office/powerpoint/2010/main" val="382144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551B1-B200-9F30-E95E-47770E5B8F16}"/>
            </a:ext>
          </a:extLst>
        </p:cNvPr>
        <p:cNvGrpSpPr/>
        <p:nvPr/>
      </p:nvGrpSpPr>
      <p:grpSpPr>
        <a:xfrm>
          <a:off x="0" y="0"/>
          <a:ext cx="0" cy="0"/>
          <a:chOff x="0" y="0"/>
          <a:chExt cx="0" cy="0"/>
        </a:xfrm>
      </p:grpSpPr>
      <p:pic>
        <p:nvPicPr>
          <p:cNvPr id="6" name="Picture Placeholder 5" descr="Hail hailstones on the ground&#10;&#10;AI-generated content may be incorrect.">
            <a:extLst>
              <a:ext uri="{FF2B5EF4-FFF2-40B4-BE49-F238E27FC236}">
                <a16:creationId xmlns:a16="http://schemas.microsoft.com/office/drawing/2014/main" id="{A2AD55B4-D3E7-7A3C-BEB6-62A9D1CC122F}"/>
              </a:ext>
            </a:extLst>
          </p:cNvPr>
          <p:cNvPicPr>
            <a:picLocks noGrp="1" noChangeAspect="1"/>
          </p:cNvPicPr>
          <p:nvPr>
            <p:ph type="pic" sz="quarter" idx="15"/>
          </p:nvPr>
        </p:nvPicPr>
        <p:blipFill>
          <a:blip r:embed="rId2">
            <a:extLst>
              <a:ext uri="{837473B0-CC2E-450A-ABE3-18F120FF3D39}">
                <a1611:picAttrSrcUrl xmlns:a1611="http://schemas.microsoft.com/office/drawing/2016/11/main" r:id="rId3"/>
              </a:ext>
            </a:extLst>
          </a:blip>
          <a:srcRect t="7786" b="7786"/>
          <a:stretch>
            <a:fillRect/>
          </a:stretch>
        </p:blipFill>
        <p:spPr/>
      </p:pic>
      <p:sp>
        <p:nvSpPr>
          <p:cNvPr id="3" name="Title 2">
            <a:extLst>
              <a:ext uri="{FF2B5EF4-FFF2-40B4-BE49-F238E27FC236}">
                <a16:creationId xmlns:a16="http://schemas.microsoft.com/office/drawing/2014/main" id="{291CCAE9-C3B1-F635-43A8-68F4A8B744D6}"/>
              </a:ext>
            </a:extLst>
          </p:cNvPr>
          <p:cNvSpPr>
            <a:spLocks noGrp="1"/>
          </p:cNvSpPr>
          <p:nvPr>
            <p:ph type="title"/>
          </p:nvPr>
        </p:nvSpPr>
        <p:spPr>
          <a:xfrm>
            <a:off x="0" y="1713815"/>
            <a:ext cx="8876714" cy="1302816"/>
          </a:xfrm>
        </p:spPr>
        <p:txBody>
          <a:bodyPr/>
          <a:lstStyle/>
          <a:p>
            <a:r>
              <a:rPr lang="en-US" sz="3600" i="1" dirty="0">
                <a:latin typeface="Book Antiqua" panose="02040602050305030304" pitchFamily="18" charset="0"/>
              </a:rPr>
              <a:t>Degeneffe v. Home Pride Contractors, Inc.</a:t>
            </a:r>
            <a:br>
              <a:rPr lang="en-US" sz="3600" i="1" dirty="0">
                <a:latin typeface="Book Antiqua" panose="02040602050305030304" pitchFamily="18" charset="0"/>
              </a:rPr>
            </a:br>
            <a:r>
              <a:rPr lang="en-US" sz="3000" b="0" dirty="0">
                <a:latin typeface="Book Antiqua" panose="02040602050305030304" pitchFamily="18" charset="0"/>
              </a:rPr>
              <a:t>16 N.W.3d 501 (Iowa 2025)</a:t>
            </a:r>
          </a:p>
        </p:txBody>
      </p:sp>
      <p:sp>
        <p:nvSpPr>
          <p:cNvPr id="4" name="Text Placeholder 3">
            <a:extLst>
              <a:ext uri="{FF2B5EF4-FFF2-40B4-BE49-F238E27FC236}">
                <a16:creationId xmlns:a16="http://schemas.microsoft.com/office/drawing/2014/main" id="{96754FDB-7620-7A4F-F376-86B6D71BA0EE}"/>
              </a:ext>
            </a:extLst>
          </p:cNvPr>
          <p:cNvSpPr>
            <a:spLocks noGrp="1"/>
          </p:cNvSpPr>
          <p:nvPr>
            <p:ph type="body" sz="quarter" idx="14"/>
          </p:nvPr>
        </p:nvSpPr>
        <p:spPr>
          <a:xfrm>
            <a:off x="120748" y="3372215"/>
            <a:ext cx="8657492" cy="3619838"/>
          </a:xfrm>
        </p:spPr>
        <p:txBody>
          <a:bodyPr>
            <a:normAutofit/>
          </a:bodyPr>
          <a:lstStyle/>
          <a:p>
            <a:pPr marL="285750" indent="-285750">
              <a:buFont typeface="Arial" panose="020B0604020202020204" pitchFamily="34" charset="0"/>
              <a:buChar char="•"/>
            </a:pPr>
            <a:r>
              <a:rPr lang="en-US" sz="2400" spc="0" dirty="0">
                <a:latin typeface="Book Antiqua" panose="02040602050305030304" pitchFamily="18" charset="0"/>
              </a:rPr>
              <a:t>Iowa Code </a:t>
            </a:r>
            <a:r>
              <a:rPr lang="en-US" sz="2400" spc="0" dirty="0">
                <a:latin typeface="Times New Roman" panose="02020603050405020304" pitchFamily="18" charset="0"/>
                <a:cs typeface="Times New Roman" panose="02020603050405020304" pitchFamily="18" charset="0"/>
              </a:rPr>
              <a:t>§</a:t>
            </a:r>
            <a:r>
              <a:rPr lang="en-US" sz="2400" spc="0" dirty="0">
                <a:latin typeface="Book Antiqua" panose="02040602050305030304" pitchFamily="18" charset="0"/>
              </a:rPr>
              <a:t> 537.1301(16) defines “credit” as “the </a:t>
            </a:r>
            <a:r>
              <a:rPr lang="en-US" sz="2400" i="1" spc="0" dirty="0">
                <a:latin typeface="Book Antiqua" panose="02040602050305030304" pitchFamily="18" charset="0"/>
              </a:rPr>
              <a:t>right </a:t>
            </a:r>
            <a:r>
              <a:rPr lang="en-US" sz="2400" spc="0" dirty="0">
                <a:latin typeface="Book Antiqua" panose="02040602050305030304" pitchFamily="18" charset="0"/>
              </a:rPr>
              <a:t>granted by a person extending credit to defer payment of debt, incur debt and defer its payment, or to purchase property or services and defer payment therefor.”</a:t>
            </a:r>
          </a:p>
          <a:p>
            <a:pPr marL="285750" indent="-285750">
              <a:buFont typeface="Arial" panose="020B0604020202020204" pitchFamily="34" charset="0"/>
              <a:buChar char="•"/>
            </a:pPr>
            <a:r>
              <a:rPr lang="en-US" sz="2400" spc="0" dirty="0">
                <a:solidFill>
                  <a:schemeClr val="bg1"/>
                </a:solidFill>
                <a:latin typeface="Book Antiqua" panose="02040602050305030304" pitchFamily="18" charset="0"/>
              </a:rPr>
              <a:t>Here: payment was due upon completion of work – default interest was a penalty and 30-day window before default interest was imposed was a forbearance (not a “time price differential”as concluded by the trial court)</a:t>
            </a:r>
            <a:endParaRPr lang="en-US" sz="2200" dirty="0">
              <a:solidFill>
                <a:schemeClr val="bg1"/>
              </a:solidFill>
              <a:latin typeface="Book Antiqua" panose="02040602050305030304" pitchFamily="18" charset="0"/>
            </a:endParaRPr>
          </a:p>
          <a:p>
            <a:pPr marL="285750" indent="-285750">
              <a:buFont typeface="Arial" panose="020B0604020202020204" pitchFamily="34" charset="0"/>
              <a:buChar char="•"/>
            </a:pPr>
            <a:endParaRPr lang="en-US" sz="2400" spc="0" dirty="0">
              <a:latin typeface="Book Antiqua" panose="02040602050305030304" pitchFamily="18" charset="0"/>
            </a:endParaRPr>
          </a:p>
        </p:txBody>
      </p:sp>
      <p:sp>
        <p:nvSpPr>
          <p:cNvPr id="7" name="TextBox 6">
            <a:extLst>
              <a:ext uri="{FF2B5EF4-FFF2-40B4-BE49-F238E27FC236}">
                <a16:creationId xmlns:a16="http://schemas.microsoft.com/office/drawing/2014/main" id="{3CF2713D-6ABF-F38C-B76F-268814ED8C8A}"/>
              </a:ext>
            </a:extLst>
          </p:cNvPr>
          <p:cNvSpPr txBox="1"/>
          <p:nvPr/>
        </p:nvSpPr>
        <p:spPr>
          <a:xfrm>
            <a:off x="0" y="6857999"/>
            <a:ext cx="12191995" cy="230832"/>
          </a:xfrm>
          <a:prstGeom prst="rect">
            <a:avLst/>
          </a:prstGeom>
          <a:noFill/>
        </p:spPr>
        <p:txBody>
          <a:bodyPr wrap="square" rtlCol="0">
            <a:spAutoFit/>
          </a:bodyPr>
          <a:lstStyle/>
          <a:p>
            <a:r>
              <a:rPr lang="en-US" sz="900" dirty="0">
                <a:hlinkClick r:id="rId3" tooltip="https://justinsomnia.org/2007/02/hail-attacks-san-francisco/"/>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2090099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04CA-9CB9-D7ED-992D-D524A03DC514}"/>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63190D-AE7F-11D0-207B-6D6B3E7EA784}"/>
              </a:ext>
            </a:extLst>
          </p:cNvPr>
          <p:cNvSpPr>
            <a:spLocks noGrp="1"/>
          </p:cNvSpPr>
          <p:nvPr>
            <p:ph type="pic" sz="quarter" idx="10"/>
          </p:nvPr>
        </p:nvSpPr>
        <p:spPr/>
        <p:txBody>
          <a:bodyPr/>
          <a:lstStyle/>
          <a:p>
            <a:endParaRPr lang="en-US" dirty="0"/>
          </a:p>
        </p:txBody>
      </p:sp>
      <p:sp>
        <p:nvSpPr>
          <p:cNvPr id="5" name="TextBox 4">
            <a:extLst>
              <a:ext uri="{FF2B5EF4-FFF2-40B4-BE49-F238E27FC236}">
                <a16:creationId xmlns:a16="http://schemas.microsoft.com/office/drawing/2014/main" id="{3C6745CC-9217-475F-48E4-867A34597DBD}"/>
              </a:ext>
            </a:extLst>
          </p:cNvPr>
          <p:cNvSpPr txBox="1"/>
          <p:nvPr/>
        </p:nvSpPr>
        <p:spPr>
          <a:xfrm>
            <a:off x="8866208" y="0"/>
            <a:ext cx="3325792" cy="6863417"/>
          </a:xfrm>
          <a:prstGeom prst="rect">
            <a:avLst/>
          </a:prstGeom>
          <a:noFill/>
        </p:spPr>
        <p:txBody>
          <a:bodyPr wrap="square" rtlCol="0">
            <a:spAutoFit/>
          </a:bodyPr>
          <a:lstStyle/>
          <a:p>
            <a:r>
              <a:rPr lang="en-US" sz="2200" dirty="0">
                <a:latin typeface="Book Antiqua" panose="02040602050305030304" pitchFamily="18" charset="0"/>
              </a:rPr>
              <a:t>12. </a:t>
            </a:r>
            <a:r>
              <a:rPr lang="en-US" sz="2200" u="sng" dirty="0">
                <a:latin typeface="Book Antiqua" panose="02040602050305030304" pitchFamily="18" charset="0"/>
              </a:rPr>
              <a:t>Default.</a:t>
            </a:r>
            <a:r>
              <a:rPr lang="en-US" sz="2200" dirty="0">
                <a:latin typeface="Book Antiqua" panose="02040602050305030304" pitchFamily="18" charset="0"/>
              </a:rPr>
              <a:t> Should default be made in payment of this agreement, charges shall be added from the date thereof at a rate of one and one-half (1-1/2) percent per month (18% per annum) or the maximum allowable by law on the remaining balance not paid, with a minimum charge of $2.00 per month, and if placed in the hands of an attorney for collection, all attorneys and legal filing fees shall be paid by customer accepting this agreement.</a:t>
            </a:r>
            <a:endParaRPr lang="en-US" sz="2200" u="sng" dirty="0">
              <a:latin typeface="Book Antiqua" panose="02040602050305030304" pitchFamily="18" charset="0"/>
            </a:endParaRPr>
          </a:p>
        </p:txBody>
      </p:sp>
      <p:sp>
        <p:nvSpPr>
          <p:cNvPr id="6" name="Title 2">
            <a:extLst>
              <a:ext uri="{FF2B5EF4-FFF2-40B4-BE49-F238E27FC236}">
                <a16:creationId xmlns:a16="http://schemas.microsoft.com/office/drawing/2014/main" id="{7AFF7233-A843-AB9C-8B70-061A8B3403FE}"/>
              </a:ext>
            </a:extLst>
          </p:cNvPr>
          <p:cNvSpPr>
            <a:spLocks noGrp="1"/>
          </p:cNvSpPr>
          <p:nvPr>
            <p:ph type="title"/>
          </p:nvPr>
        </p:nvSpPr>
        <p:spPr>
          <a:xfrm>
            <a:off x="-1" y="231045"/>
            <a:ext cx="8866207" cy="1277470"/>
          </a:xfrm>
        </p:spPr>
        <p:txBody>
          <a:bodyPr/>
          <a:lstStyle/>
          <a:p>
            <a:r>
              <a:rPr lang="en-US" sz="3600" i="1" dirty="0">
                <a:latin typeface="Book Antiqua" panose="02040602050305030304" pitchFamily="18" charset="0"/>
              </a:rPr>
              <a:t>Degeneffe v. Home Pride Contractors, Inc.</a:t>
            </a:r>
            <a:br>
              <a:rPr lang="en-US" sz="3600" i="1" dirty="0">
                <a:latin typeface="Book Antiqua" panose="02040602050305030304" pitchFamily="18" charset="0"/>
              </a:rPr>
            </a:br>
            <a:r>
              <a:rPr lang="en-US" sz="3000" b="0" dirty="0">
                <a:latin typeface="Book Antiqua" panose="02040602050305030304" pitchFamily="18" charset="0"/>
              </a:rPr>
              <a:t>16 N.W.3d 501 (Iowa 2025)</a:t>
            </a:r>
          </a:p>
        </p:txBody>
      </p:sp>
      <p:sp>
        <p:nvSpPr>
          <p:cNvPr id="7" name="Text Placeholder 3">
            <a:extLst>
              <a:ext uri="{FF2B5EF4-FFF2-40B4-BE49-F238E27FC236}">
                <a16:creationId xmlns:a16="http://schemas.microsoft.com/office/drawing/2014/main" id="{1A7DDC6F-4120-51AE-E4B3-31824A305F28}"/>
              </a:ext>
            </a:extLst>
          </p:cNvPr>
          <p:cNvSpPr>
            <a:spLocks noGrp="1"/>
          </p:cNvSpPr>
          <p:nvPr>
            <p:ph type="body" sz="quarter" idx="14"/>
          </p:nvPr>
        </p:nvSpPr>
        <p:spPr>
          <a:xfrm>
            <a:off x="0" y="1619080"/>
            <a:ext cx="8767482" cy="5238919"/>
          </a:xfrm>
        </p:spPr>
        <p:txBody>
          <a:bodyPr>
            <a:normAutofit fontScale="92500"/>
          </a:bodyPr>
          <a:lstStyle/>
          <a:p>
            <a:pPr marL="285750" indent="-285750">
              <a:buFont typeface="Arial" panose="020B0604020202020204" pitchFamily="34" charset="0"/>
              <a:buChar char="•"/>
            </a:pPr>
            <a:r>
              <a:rPr lang="en-US" sz="2400" spc="0" dirty="0">
                <a:latin typeface="Book Antiqua" panose="02040602050305030304" pitchFamily="18" charset="0"/>
              </a:rPr>
              <a:t>At issue: Whether the roofing contract was a “consumer credit sale” under the ICCC as defined by Iowa Code </a:t>
            </a:r>
            <a:r>
              <a:rPr lang="en-US" sz="2400" spc="0" dirty="0">
                <a:latin typeface="Times New Roman" panose="02020603050405020304" pitchFamily="18" charset="0"/>
                <a:cs typeface="Times New Roman" panose="02020603050405020304" pitchFamily="18" charset="0"/>
              </a:rPr>
              <a:t>§</a:t>
            </a:r>
            <a:r>
              <a:rPr lang="en-US" sz="2400" spc="0" dirty="0">
                <a:latin typeface="Book Antiqua" panose="02040602050305030304" pitchFamily="18" charset="0"/>
              </a:rPr>
              <a:t> 537.1301(13)(a)</a:t>
            </a:r>
          </a:p>
          <a:p>
            <a:pPr marL="285750" indent="-285750">
              <a:buFont typeface="Arial" panose="020B0604020202020204" pitchFamily="34" charset="0"/>
              <a:buChar char="•"/>
            </a:pPr>
            <a:r>
              <a:rPr lang="en-US" sz="2400" spc="0" dirty="0">
                <a:latin typeface="Book Antiqua" panose="02040602050305030304" pitchFamily="18" charset="0"/>
              </a:rPr>
              <a:t>A consumer credit sale is a sale of goods, services, or an interest in which </a:t>
            </a:r>
            <a:r>
              <a:rPr lang="en-US" sz="2400" i="1" spc="0" dirty="0">
                <a:latin typeface="Book Antiqua" panose="02040602050305030304" pitchFamily="18" charset="0"/>
              </a:rPr>
              <a:t>all </a:t>
            </a:r>
            <a:r>
              <a:rPr lang="en-US" sz="2400" spc="0" dirty="0">
                <a:latin typeface="Book Antiqua" panose="02040602050305030304" pitchFamily="18" charset="0"/>
              </a:rPr>
              <a:t>of the following are applicable:</a:t>
            </a:r>
          </a:p>
          <a:p>
            <a:pPr lvl="1" indent="0">
              <a:buNone/>
            </a:pPr>
            <a:r>
              <a:rPr lang="en-US" sz="2600" spc="0" dirty="0">
                <a:solidFill>
                  <a:srgbClr val="C00000"/>
                </a:solidFill>
                <a:latin typeface="Book Antiqua" panose="02040602050305030304" pitchFamily="18" charset="0"/>
                <a:sym typeface="Wingdings 2" panose="05020102010507070707" pitchFamily="18" charset="2"/>
              </a:rPr>
              <a:t></a:t>
            </a:r>
            <a:r>
              <a:rPr lang="en-US" sz="2600" i="1" spc="0" dirty="0">
                <a:solidFill>
                  <a:schemeClr val="bg1"/>
                </a:solidFill>
                <a:latin typeface="Book Antiqua" panose="02040602050305030304" pitchFamily="18" charset="0"/>
                <a:sym typeface="Wingdings 2" panose="05020102010507070707" pitchFamily="18" charset="2"/>
              </a:rPr>
              <a:t> </a:t>
            </a:r>
            <a:r>
              <a:rPr lang="en-US" sz="2600" i="1" spc="0" dirty="0">
                <a:solidFill>
                  <a:schemeClr val="bg1"/>
                </a:solidFill>
                <a:latin typeface="Book Antiqua" panose="02040602050305030304" pitchFamily="18" charset="0"/>
              </a:rPr>
              <a:t>Credit is granted</a:t>
            </a:r>
            <a:r>
              <a:rPr lang="en-US" sz="2600" spc="0" dirty="0">
                <a:solidFill>
                  <a:schemeClr val="bg1"/>
                </a:solidFill>
                <a:latin typeface="Book Antiqua" panose="02040602050305030304" pitchFamily="18" charset="0"/>
              </a:rPr>
              <a:t> either pursuant to a seller credit card or </a:t>
            </a:r>
            <a:br>
              <a:rPr lang="en-US" sz="2600" spc="0" dirty="0">
                <a:solidFill>
                  <a:schemeClr val="bg1"/>
                </a:solidFill>
                <a:latin typeface="Book Antiqua" panose="02040602050305030304" pitchFamily="18" charset="0"/>
              </a:rPr>
            </a:br>
            <a:r>
              <a:rPr lang="en-US" sz="2600" spc="0" dirty="0">
                <a:solidFill>
                  <a:schemeClr val="bg1"/>
                </a:solidFill>
                <a:latin typeface="Book Antiqua" panose="02040602050305030304" pitchFamily="18" charset="0"/>
              </a:rPr>
              <a:t>     by a seller who regularly engages as a seller in </a:t>
            </a:r>
            <a:r>
              <a:rPr lang="en-US" sz="2600" i="1" dirty="0">
                <a:solidFill>
                  <a:schemeClr val="bg1"/>
                </a:solidFill>
                <a:latin typeface="Book Antiqua" panose="02040602050305030304" pitchFamily="18" charset="0"/>
              </a:rPr>
              <a:t>credit </a:t>
            </a:r>
            <a:br>
              <a:rPr lang="en-US" sz="2600" i="1" dirty="0">
                <a:solidFill>
                  <a:schemeClr val="bg1"/>
                </a:solidFill>
                <a:latin typeface="Book Antiqua" panose="02040602050305030304" pitchFamily="18" charset="0"/>
              </a:rPr>
            </a:br>
            <a:r>
              <a:rPr lang="en-US" sz="2600" i="1" dirty="0">
                <a:solidFill>
                  <a:schemeClr val="bg1"/>
                </a:solidFill>
                <a:latin typeface="Book Antiqua" panose="02040602050305030304" pitchFamily="18" charset="0"/>
              </a:rPr>
              <a:t>     transactions </a:t>
            </a:r>
            <a:r>
              <a:rPr lang="en-US" sz="2600" dirty="0">
                <a:solidFill>
                  <a:schemeClr val="bg1"/>
                </a:solidFill>
                <a:latin typeface="Book Antiqua" panose="02040602050305030304" pitchFamily="18" charset="0"/>
              </a:rPr>
              <a:t>of the same kind</a:t>
            </a:r>
          </a:p>
          <a:p>
            <a:pPr lvl="1" indent="0">
              <a:buNone/>
            </a:pPr>
            <a:r>
              <a:rPr lang="en-US" sz="2600" dirty="0">
                <a:solidFill>
                  <a:srgbClr val="92D050"/>
                </a:solidFill>
                <a:latin typeface="Book Antiqua" panose="02040602050305030304" pitchFamily="18" charset="0"/>
                <a:sym typeface="Wingdings 2" panose="05020102010507070707" pitchFamily="18" charset="2"/>
              </a:rPr>
              <a:t></a:t>
            </a:r>
            <a:r>
              <a:rPr lang="en-US" sz="2600" dirty="0">
                <a:solidFill>
                  <a:schemeClr val="bg1"/>
                </a:solidFill>
                <a:latin typeface="Book Antiqua" panose="02040602050305030304" pitchFamily="18" charset="0"/>
                <a:sym typeface="Wingdings 2" panose="05020102010507070707" pitchFamily="18" charset="2"/>
              </a:rPr>
              <a:t> </a:t>
            </a:r>
            <a:r>
              <a:rPr lang="en-US" sz="2600" dirty="0">
                <a:solidFill>
                  <a:schemeClr val="bg1"/>
                </a:solidFill>
                <a:latin typeface="Book Antiqua" panose="02040602050305030304" pitchFamily="18" charset="0"/>
              </a:rPr>
              <a:t>The buyer is a person other than an organization</a:t>
            </a:r>
          </a:p>
          <a:p>
            <a:pPr lvl="1" indent="0">
              <a:buNone/>
            </a:pPr>
            <a:r>
              <a:rPr lang="en-US" sz="2600" spc="0" dirty="0">
                <a:solidFill>
                  <a:srgbClr val="92D050"/>
                </a:solidFill>
                <a:latin typeface="Book Antiqua" panose="02040602050305030304" pitchFamily="18" charset="0"/>
                <a:sym typeface="Wingdings 2" panose="05020102010507070707" pitchFamily="18" charset="2"/>
              </a:rPr>
              <a:t></a:t>
            </a:r>
            <a:r>
              <a:rPr lang="en-US" sz="2600" spc="0" dirty="0">
                <a:solidFill>
                  <a:schemeClr val="bg1"/>
                </a:solidFill>
                <a:latin typeface="Book Antiqua" panose="02040602050305030304" pitchFamily="18" charset="0"/>
                <a:sym typeface="Wingdings 2" panose="05020102010507070707" pitchFamily="18" charset="2"/>
              </a:rPr>
              <a:t> </a:t>
            </a:r>
            <a:r>
              <a:rPr lang="en-US" sz="2600" spc="0" dirty="0">
                <a:solidFill>
                  <a:schemeClr val="bg1"/>
                </a:solidFill>
                <a:latin typeface="Book Antiqua" panose="02040602050305030304" pitchFamily="18" charset="0"/>
              </a:rPr>
              <a:t>The goods, services, or interest in land are purchased </a:t>
            </a:r>
            <a:br>
              <a:rPr lang="en-US" sz="2600" spc="0" dirty="0">
                <a:solidFill>
                  <a:schemeClr val="bg1"/>
                </a:solidFill>
                <a:latin typeface="Book Antiqua" panose="02040602050305030304" pitchFamily="18" charset="0"/>
              </a:rPr>
            </a:br>
            <a:r>
              <a:rPr lang="en-US" sz="2600" spc="0" dirty="0">
                <a:solidFill>
                  <a:schemeClr val="bg1"/>
                </a:solidFill>
                <a:latin typeface="Book Antiqua" panose="02040602050305030304" pitchFamily="18" charset="0"/>
              </a:rPr>
              <a:t>     primarily for a personal, family</a:t>
            </a:r>
            <a:r>
              <a:rPr lang="en-US" sz="2600" dirty="0">
                <a:solidFill>
                  <a:schemeClr val="bg1"/>
                </a:solidFill>
                <a:latin typeface="Book Antiqua" panose="02040602050305030304" pitchFamily="18" charset="0"/>
              </a:rPr>
              <a:t>, or household purpose</a:t>
            </a:r>
          </a:p>
          <a:p>
            <a:pPr lvl="1" indent="0">
              <a:buNone/>
            </a:pPr>
            <a:r>
              <a:rPr lang="en-US" sz="2600" dirty="0">
                <a:solidFill>
                  <a:srgbClr val="C00000"/>
                </a:solidFill>
                <a:latin typeface="Book Antiqua" panose="02040602050305030304" pitchFamily="18" charset="0"/>
                <a:sym typeface="Wingdings 2" panose="05020102010507070707" pitchFamily="18" charset="2"/>
              </a:rPr>
              <a:t></a:t>
            </a:r>
            <a:r>
              <a:rPr lang="en-US" sz="2600" dirty="0">
                <a:solidFill>
                  <a:schemeClr val="bg1"/>
                </a:solidFill>
                <a:latin typeface="Book Antiqua" panose="02040602050305030304" pitchFamily="18" charset="0"/>
                <a:sym typeface="Wingdings 2" panose="05020102010507070707" pitchFamily="18" charset="2"/>
              </a:rPr>
              <a:t> </a:t>
            </a:r>
            <a:r>
              <a:rPr lang="en-US" sz="2600" spc="0" dirty="0">
                <a:solidFill>
                  <a:schemeClr val="bg1"/>
                </a:solidFill>
                <a:latin typeface="Book Antiqua" panose="02040602050305030304" pitchFamily="18" charset="0"/>
              </a:rPr>
              <a:t>Either the debt is payable in installments or a </a:t>
            </a:r>
            <a:r>
              <a:rPr lang="en-US" sz="2600" i="1" spc="0" dirty="0">
                <a:solidFill>
                  <a:schemeClr val="bg1"/>
                </a:solidFill>
                <a:latin typeface="Book Antiqua" panose="02040602050305030304" pitchFamily="18" charset="0"/>
              </a:rPr>
              <a:t>finance </a:t>
            </a:r>
            <a:br>
              <a:rPr lang="en-US" sz="2600" i="1" spc="0" dirty="0">
                <a:solidFill>
                  <a:schemeClr val="bg1"/>
                </a:solidFill>
                <a:latin typeface="Book Antiqua" panose="02040602050305030304" pitchFamily="18" charset="0"/>
              </a:rPr>
            </a:br>
            <a:r>
              <a:rPr lang="en-US" sz="2600" i="1" spc="0" dirty="0">
                <a:solidFill>
                  <a:schemeClr val="bg1"/>
                </a:solidFill>
                <a:latin typeface="Book Antiqua" panose="02040602050305030304" pitchFamily="18" charset="0"/>
              </a:rPr>
              <a:t>     charge </a:t>
            </a:r>
            <a:r>
              <a:rPr lang="en-US" sz="2600" spc="0" dirty="0">
                <a:solidFill>
                  <a:schemeClr val="bg1"/>
                </a:solidFill>
                <a:latin typeface="Book Antiqua" panose="02040602050305030304" pitchFamily="18" charset="0"/>
              </a:rPr>
              <a:t>is made</a:t>
            </a:r>
          </a:p>
          <a:p>
            <a:pPr lvl="1" indent="0">
              <a:buNone/>
            </a:pPr>
            <a:r>
              <a:rPr lang="en-US" sz="2400" dirty="0">
                <a:solidFill>
                  <a:srgbClr val="92D050"/>
                </a:solidFill>
                <a:latin typeface="Book Antiqua" panose="02040602050305030304" pitchFamily="18" charset="0"/>
                <a:sym typeface="Wingdings 2" panose="05020102010507070707" pitchFamily="18" charset="2"/>
              </a:rPr>
              <a:t></a:t>
            </a:r>
            <a:r>
              <a:rPr lang="en-US" sz="2400" dirty="0">
                <a:solidFill>
                  <a:schemeClr val="bg1"/>
                </a:solidFill>
                <a:latin typeface="Book Antiqua" panose="02040602050305030304" pitchFamily="18" charset="0"/>
                <a:sym typeface="Wingdings 2" panose="05020102010507070707" pitchFamily="18" charset="2"/>
              </a:rPr>
              <a:t> </a:t>
            </a:r>
            <a:r>
              <a:rPr lang="en-US" sz="2400" dirty="0">
                <a:solidFill>
                  <a:schemeClr val="bg1"/>
                </a:solidFill>
                <a:latin typeface="Book Antiqua" panose="02040602050305030304" pitchFamily="18" charset="0"/>
              </a:rPr>
              <a:t>With respect to a sale of goods or services, the amount </a:t>
            </a:r>
            <a:br>
              <a:rPr lang="en-US" sz="2400" dirty="0">
                <a:solidFill>
                  <a:schemeClr val="bg1"/>
                </a:solidFill>
                <a:latin typeface="Book Antiqua" panose="02040602050305030304" pitchFamily="18" charset="0"/>
              </a:rPr>
            </a:br>
            <a:r>
              <a:rPr lang="en-US" sz="2400" dirty="0">
                <a:solidFill>
                  <a:schemeClr val="bg1"/>
                </a:solidFill>
                <a:latin typeface="Book Antiqua" panose="02040602050305030304" pitchFamily="18" charset="0"/>
              </a:rPr>
              <a:t>     financed does not exceed the threshold amount.</a:t>
            </a:r>
            <a:endParaRPr lang="en-US" sz="2600" spc="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69356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14B19-48BC-CAC7-F0E4-BCB99C0238B7}"/>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0BD63AB-B683-E416-63AD-6FBB6C6FA6C4}"/>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1735" b="11735"/>
          <a:stretch/>
        </p:blipFill>
        <p:spPr>
          <a:xfrm>
            <a:off x="20" y="-14058"/>
            <a:ext cx="12191979" cy="6857990"/>
          </a:xfrm>
          <a:noFill/>
        </p:spPr>
      </p:pic>
      <p:sp>
        <p:nvSpPr>
          <p:cNvPr id="3" name="Title 2">
            <a:extLst>
              <a:ext uri="{FF2B5EF4-FFF2-40B4-BE49-F238E27FC236}">
                <a16:creationId xmlns:a16="http://schemas.microsoft.com/office/drawing/2014/main" id="{556726D7-EC94-4D7F-CBE2-8BF5A774BAC9}"/>
              </a:ext>
            </a:extLst>
          </p:cNvPr>
          <p:cNvSpPr>
            <a:spLocks noGrp="1"/>
          </p:cNvSpPr>
          <p:nvPr>
            <p:ph type="title"/>
          </p:nvPr>
        </p:nvSpPr>
        <p:spPr>
          <a:xfrm>
            <a:off x="734389" y="3294085"/>
            <a:ext cx="8234799" cy="891250"/>
          </a:xfrm>
        </p:spPr>
        <p:txBody>
          <a:bodyPr anchor="t">
            <a:normAutofit/>
          </a:bodyPr>
          <a:lstStyle/>
          <a:p>
            <a:r>
              <a:rPr lang="en-US" sz="2800" i="1" dirty="0">
                <a:latin typeface="Book Antiqua" panose="02040602050305030304" pitchFamily="18" charset="0"/>
              </a:rPr>
              <a:t>Bradshaw Renovations, LLC v. Graham</a:t>
            </a:r>
            <a:br>
              <a:rPr lang="en-US" sz="2800" i="1" dirty="0">
                <a:latin typeface="Book Antiqua" panose="02040602050305030304" pitchFamily="18" charset="0"/>
              </a:rPr>
            </a:br>
            <a:r>
              <a:rPr lang="en-US" sz="2600" b="0" dirty="0">
                <a:latin typeface="Book Antiqua" panose="02040602050305030304" pitchFamily="18" charset="0"/>
              </a:rPr>
              <a:t>20 N.W.3d 479 (Iowa 2025)</a:t>
            </a:r>
          </a:p>
        </p:txBody>
      </p:sp>
      <p:sp>
        <p:nvSpPr>
          <p:cNvPr id="2" name="Text Placeholder 3">
            <a:extLst>
              <a:ext uri="{FF2B5EF4-FFF2-40B4-BE49-F238E27FC236}">
                <a16:creationId xmlns:a16="http://schemas.microsoft.com/office/drawing/2014/main" id="{B5C30F11-CE16-9486-7F02-071F4A637741}"/>
              </a:ext>
            </a:extLst>
          </p:cNvPr>
          <p:cNvSpPr>
            <a:spLocks noGrp="1"/>
          </p:cNvSpPr>
          <p:nvPr>
            <p:ph type="body" sz="quarter" idx="14"/>
          </p:nvPr>
        </p:nvSpPr>
        <p:spPr>
          <a:xfrm>
            <a:off x="734389" y="4333876"/>
            <a:ext cx="8352461" cy="2524114"/>
          </a:xfrm>
        </p:spPr>
        <p:txBody>
          <a:bodyPr>
            <a:normAutofit/>
          </a:bodyPr>
          <a:lstStyle/>
          <a:p>
            <a:pPr marL="285750" indent="-285750">
              <a:buFont typeface="Arial" panose="020B0604020202020204" pitchFamily="34" charset="0"/>
              <a:buChar char="•"/>
            </a:pPr>
            <a:r>
              <a:rPr lang="en-US" sz="2400" spc="0" dirty="0">
                <a:latin typeface="Book Antiqua" panose="02040602050305030304" pitchFamily="18" charset="0"/>
              </a:rPr>
              <a:t>Five-page itemization of materials and labor with lump sum charge for each stage of construction</a:t>
            </a:r>
            <a:endParaRPr lang="en-US" sz="2200" spc="0" dirty="0">
              <a:latin typeface="Book Antiqua" panose="02040602050305030304" pitchFamily="18" charset="0"/>
            </a:endParaRPr>
          </a:p>
          <a:p>
            <a:pPr marL="971550" lvl="1" indent="-285750"/>
            <a:r>
              <a:rPr lang="en-US" sz="2200" dirty="0">
                <a:solidFill>
                  <a:schemeClr val="bg1"/>
                </a:solidFill>
                <a:latin typeface="Book Antiqua" panose="02040602050305030304" pitchFamily="18" charset="0"/>
              </a:rPr>
              <a:t>No labor rate or exclusion of profit margin</a:t>
            </a:r>
          </a:p>
          <a:p>
            <a:pPr marL="971550" lvl="1" indent="-285750"/>
            <a:r>
              <a:rPr lang="en-US" sz="2200" dirty="0">
                <a:solidFill>
                  <a:schemeClr val="bg1"/>
                </a:solidFill>
                <a:latin typeface="Book Antiqua" panose="02040602050305030304" pitchFamily="18" charset="0"/>
              </a:rPr>
              <a:t>Payment schedule</a:t>
            </a:r>
          </a:p>
          <a:p>
            <a:pPr marL="971550" lvl="1" indent="-285750"/>
            <a:r>
              <a:rPr lang="en-US" sz="2200" dirty="0">
                <a:solidFill>
                  <a:schemeClr val="bg1"/>
                </a:solidFill>
                <a:latin typeface="Book Antiqua" panose="02040602050305030304" pitchFamily="18" charset="0"/>
              </a:rPr>
              <a:t>Provisions for changes to scope of work</a:t>
            </a:r>
            <a:endParaRPr lang="en-US" sz="2400" spc="0" dirty="0">
              <a:latin typeface="Book Antiqua" panose="02040602050305030304" pitchFamily="18" charset="0"/>
            </a:endParaRPr>
          </a:p>
          <a:p>
            <a:pPr marL="285750" indent="-285750">
              <a:buFont typeface="Arial" panose="020B0604020202020204" pitchFamily="34" charset="0"/>
              <a:buChar char="•"/>
            </a:pPr>
            <a:r>
              <a:rPr lang="en-US" sz="2200" spc="0" dirty="0">
                <a:latin typeface="Book Antiqua" panose="02040602050305030304" pitchFamily="18" charset="0"/>
              </a:rPr>
              <a:t>Final bill exceeded agreed upon changes by ~$20k</a:t>
            </a:r>
            <a:endParaRPr lang="en-US" sz="2200" spc="0" dirty="0">
              <a:solidFill>
                <a:schemeClr val="bg1"/>
              </a:solidFill>
              <a:latin typeface="Book Antiqua" panose="02040602050305030304" pitchFamily="18" charset="0"/>
            </a:endParaRPr>
          </a:p>
        </p:txBody>
      </p:sp>
      <p:sp>
        <p:nvSpPr>
          <p:cNvPr id="5" name="TextBox 4">
            <a:extLst>
              <a:ext uri="{FF2B5EF4-FFF2-40B4-BE49-F238E27FC236}">
                <a16:creationId xmlns:a16="http://schemas.microsoft.com/office/drawing/2014/main" id="{32269D63-B609-8D20-01CB-458269582DDF}"/>
              </a:ext>
            </a:extLst>
          </p:cNvPr>
          <p:cNvSpPr txBox="1"/>
          <p:nvPr/>
        </p:nvSpPr>
        <p:spPr>
          <a:xfrm>
            <a:off x="20" y="6858000"/>
            <a:ext cx="12191979" cy="230832"/>
          </a:xfrm>
          <a:prstGeom prst="rect">
            <a:avLst/>
          </a:prstGeom>
          <a:noFill/>
        </p:spPr>
        <p:txBody>
          <a:bodyPr wrap="square" rtlCol="0">
            <a:spAutoFit/>
          </a:bodyPr>
          <a:lstStyle/>
          <a:p>
            <a:r>
              <a:rPr lang="en-US" sz="900" dirty="0">
                <a:hlinkClick r:id="rId3" tooltip="https://homedesigner8.blogspot.com/2015/07/building-house.html"/>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3141889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AD417-A4BF-3AD9-7345-732192F089B7}"/>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77345AB-4B28-BD9B-063A-3593E406867A}"/>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32178" r="32178"/>
          <a:stretch/>
        </p:blipFill>
        <p:spPr/>
      </p:pic>
      <p:sp>
        <p:nvSpPr>
          <p:cNvPr id="6" name="Title 2">
            <a:extLst>
              <a:ext uri="{FF2B5EF4-FFF2-40B4-BE49-F238E27FC236}">
                <a16:creationId xmlns:a16="http://schemas.microsoft.com/office/drawing/2014/main" id="{C01AAF09-13AA-8A1F-6219-776E037CE976}"/>
              </a:ext>
            </a:extLst>
          </p:cNvPr>
          <p:cNvSpPr>
            <a:spLocks noGrp="1"/>
          </p:cNvSpPr>
          <p:nvPr>
            <p:ph type="title"/>
          </p:nvPr>
        </p:nvSpPr>
        <p:spPr>
          <a:xfrm>
            <a:off x="-1" y="310403"/>
            <a:ext cx="8866207" cy="1277470"/>
          </a:xfrm>
        </p:spPr>
        <p:txBody>
          <a:bodyPr/>
          <a:lstStyle/>
          <a:p>
            <a:r>
              <a:rPr lang="en-US" sz="3200" i="1" dirty="0">
                <a:latin typeface="Book Antiqua" panose="02040602050305030304" pitchFamily="18" charset="0"/>
              </a:rPr>
              <a:t>Bradshaw Renovations, LLC v. Graham</a:t>
            </a:r>
            <a:br>
              <a:rPr lang="en-US" sz="3200" i="1" dirty="0">
                <a:latin typeface="Book Antiqua" panose="02040602050305030304" pitchFamily="18" charset="0"/>
              </a:rPr>
            </a:br>
            <a:r>
              <a:rPr lang="en-US" sz="3000" b="0" dirty="0">
                <a:latin typeface="Book Antiqua" panose="02040602050305030304" pitchFamily="18" charset="0"/>
              </a:rPr>
              <a:t>20 N.W.3d 479 (Iowa 2025)</a:t>
            </a:r>
          </a:p>
        </p:txBody>
      </p:sp>
      <p:sp>
        <p:nvSpPr>
          <p:cNvPr id="7" name="Text Placeholder 3">
            <a:extLst>
              <a:ext uri="{FF2B5EF4-FFF2-40B4-BE49-F238E27FC236}">
                <a16:creationId xmlns:a16="http://schemas.microsoft.com/office/drawing/2014/main" id="{36787BDC-E8F4-EA11-FFC0-884DFFA4D4D1}"/>
              </a:ext>
            </a:extLst>
          </p:cNvPr>
          <p:cNvSpPr>
            <a:spLocks noGrp="1"/>
          </p:cNvSpPr>
          <p:nvPr>
            <p:ph type="body" sz="quarter" idx="14"/>
          </p:nvPr>
        </p:nvSpPr>
        <p:spPr>
          <a:xfrm>
            <a:off x="-2" y="1482431"/>
            <a:ext cx="8866206" cy="5386838"/>
          </a:xfrm>
        </p:spPr>
        <p:txBody>
          <a:bodyPr>
            <a:normAutofit/>
          </a:bodyPr>
          <a:lstStyle/>
          <a:p>
            <a:pPr marL="285750" indent="-285750">
              <a:buFont typeface="Arial" panose="020B0604020202020204" pitchFamily="34" charset="0"/>
              <a:buChar char="•"/>
            </a:pPr>
            <a:r>
              <a:rPr lang="en-US" sz="2400" spc="0" dirty="0">
                <a:solidFill>
                  <a:schemeClr val="bg1"/>
                </a:solidFill>
                <a:latin typeface="Book Antiqua" panose="02040602050305030304" pitchFamily="18" charset="0"/>
              </a:rPr>
              <a:t>Jury </a:t>
            </a:r>
            <a:r>
              <a:rPr lang="en-US" sz="2400" spc="0" dirty="0">
                <a:latin typeface="Book Antiqua" panose="02040602050305030304" pitchFamily="18" charset="0"/>
              </a:rPr>
              <a:t>awarded Grahams $16k for breach of contract and $40k in damages for consumer fraud claim and denied Bradshaw’s unjust enrichment/quantum meruit claims</a:t>
            </a:r>
          </a:p>
          <a:p>
            <a:pPr marL="971550" lvl="1" indent="-285750"/>
            <a:r>
              <a:rPr lang="en-US" sz="2200" dirty="0">
                <a:solidFill>
                  <a:schemeClr val="bg1"/>
                </a:solidFill>
                <a:latin typeface="Book Antiqua" panose="02040602050305030304" pitchFamily="18" charset="0"/>
              </a:rPr>
              <a:t>Court denied Bradshaw’s JNOV and awarded Grahams attorney fees – Court of Appeals affirmed</a:t>
            </a:r>
            <a:endParaRPr lang="en-US" sz="2200" spc="0" dirty="0">
              <a:solidFill>
                <a:schemeClr val="bg1"/>
              </a:solidFill>
              <a:latin typeface="Book Antiqua" panose="02040602050305030304" pitchFamily="18" charset="0"/>
            </a:endParaRPr>
          </a:p>
          <a:p>
            <a:pPr marL="285750" indent="-285750">
              <a:buFont typeface="Arial" panose="020B0604020202020204" pitchFamily="34" charset="0"/>
              <a:buChar char="•"/>
            </a:pPr>
            <a:r>
              <a:rPr lang="en-US" sz="2200" spc="0" dirty="0">
                <a:latin typeface="Book Antiqua" panose="02040602050305030304" pitchFamily="18" charset="0"/>
              </a:rPr>
              <a:t>Grahams’ Consumer Fraud: Grahams relied solely on evidence of Bradshaw’s post hoc justification for requesting more than the costs specified in the contract. No evidence of misrepresentations that Grahams relied upon.</a:t>
            </a:r>
          </a:p>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Bradshaw’s Unjust Enrichment and Quantum Meruit: Where a written contract exists, claims based upon an implied-in-fact contract cannot coexist on the same subject matter. </a:t>
            </a:r>
            <a:endParaRPr lang="en-US" sz="2200" spc="0" dirty="0">
              <a:latin typeface="Book Antiqua" panose="02040602050305030304" pitchFamily="18" charset="0"/>
            </a:endParaRPr>
          </a:p>
          <a:p>
            <a:pPr marL="971550" lvl="1" indent="-285750"/>
            <a:r>
              <a:rPr lang="en-US" sz="2200" dirty="0">
                <a:solidFill>
                  <a:schemeClr val="bg1"/>
                </a:solidFill>
                <a:latin typeface="Book Antiqua" panose="02040602050305030304" pitchFamily="18" charset="0"/>
              </a:rPr>
              <a:t>An express contract supersedes an implied contract, and Bradshaw was seeking to recover for changes in the scope of work, which fell within the express terms of the written contract </a:t>
            </a:r>
            <a:endParaRPr lang="en-US" sz="2200" spc="0" dirty="0">
              <a:solidFill>
                <a:schemeClr val="bg1"/>
              </a:solidFill>
              <a:latin typeface="Book Antiqua" panose="02040602050305030304" pitchFamily="18" charset="0"/>
            </a:endParaRPr>
          </a:p>
        </p:txBody>
      </p:sp>
      <p:sp>
        <p:nvSpPr>
          <p:cNvPr id="2" name="TextBox 1">
            <a:extLst>
              <a:ext uri="{FF2B5EF4-FFF2-40B4-BE49-F238E27FC236}">
                <a16:creationId xmlns:a16="http://schemas.microsoft.com/office/drawing/2014/main" id="{2B3CA8A7-E7A9-9BE8-217A-12DE1001EE3A}"/>
              </a:ext>
            </a:extLst>
          </p:cNvPr>
          <p:cNvSpPr txBox="1"/>
          <p:nvPr/>
        </p:nvSpPr>
        <p:spPr>
          <a:xfrm>
            <a:off x="8866207" y="6858000"/>
            <a:ext cx="3325792" cy="230832"/>
          </a:xfrm>
          <a:prstGeom prst="rect">
            <a:avLst/>
          </a:prstGeom>
          <a:noFill/>
        </p:spPr>
        <p:txBody>
          <a:bodyPr wrap="square" rtlCol="0">
            <a:spAutoFit/>
          </a:bodyPr>
          <a:lstStyle/>
          <a:p>
            <a:r>
              <a:rPr lang="en-US" sz="900" dirty="0">
                <a:hlinkClick r:id="rId4" tooltip="https://homedesigner8.blogspot.com/2015/07/building-house.html"/>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2866283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D9521-747C-A0B6-3331-71D789D9854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9EA3473-FE7B-CD04-9D81-4562D6CFBB29}"/>
              </a:ext>
            </a:extLst>
          </p:cNvPr>
          <p:cNvPicPr>
            <a:picLocks noGrp="1" noChangeAspect="1"/>
          </p:cNvPicPr>
          <p:nvPr>
            <p:ph type="pic" sz="quarter" idx="15"/>
          </p:nvPr>
        </p:nvPicPr>
        <p:blipFill>
          <a:blip r:embed="rId2">
            <a:extLst>
              <a:ext uri="{837473B0-CC2E-450A-ABE3-18F120FF3D39}">
                <a1611:picAttrSrcUrl xmlns:a1611="http://schemas.microsoft.com/office/drawing/2016/11/main" r:id="rId3"/>
              </a:ext>
            </a:extLst>
          </a:blip>
          <a:srcRect/>
          <a:stretch/>
        </p:blipFill>
        <p:spPr/>
      </p:pic>
      <p:sp>
        <p:nvSpPr>
          <p:cNvPr id="3" name="Title 2">
            <a:extLst>
              <a:ext uri="{FF2B5EF4-FFF2-40B4-BE49-F238E27FC236}">
                <a16:creationId xmlns:a16="http://schemas.microsoft.com/office/drawing/2014/main" id="{FCF7B918-C98A-F905-DF2B-DF6F2763B6D7}"/>
              </a:ext>
            </a:extLst>
          </p:cNvPr>
          <p:cNvSpPr>
            <a:spLocks noGrp="1"/>
          </p:cNvSpPr>
          <p:nvPr>
            <p:ph type="title"/>
          </p:nvPr>
        </p:nvSpPr>
        <p:spPr>
          <a:xfrm>
            <a:off x="0" y="1842004"/>
            <a:ext cx="8876714" cy="1178577"/>
          </a:xfrm>
        </p:spPr>
        <p:txBody>
          <a:bodyPr/>
          <a:lstStyle/>
          <a:p>
            <a:r>
              <a:rPr lang="en-US" sz="2700" i="1" dirty="0">
                <a:latin typeface="Book Antiqua" panose="02040602050305030304" pitchFamily="18" charset="0"/>
              </a:rPr>
              <a:t>Summit Carbon Solutions, LLC v. Kasischke</a:t>
            </a:r>
            <a:br>
              <a:rPr lang="en-US" sz="2700" dirty="0">
                <a:latin typeface="Book Antiqua" panose="02040602050305030304" pitchFamily="18" charset="0"/>
              </a:rPr>
            </a:br>
            <a:r>
              <a:rPr lang="en-US" sz="2500" b="0" dirty="0">
                <a:latin typeface="Book Antiqua" panose="02040602050305030304" pitchFamily="18" charset="0"/>
              </a:rPr>
              <a:t>14 N.W.3d 119 (Iowa 2024)</a:t>
            </a:r>
          </a:p>
        </p:txBody>
      </p:sp>
      <p:sp>
        <p:nvSpPr>
          <p:cNvPr id="4" name="Text Placeholder 3">
            <a:extLst>
              <a:ext uri="{FF2B5EF4-FFF2-40B4-BE49-F238E27FC236}">
                <a16:creationId xmlns:a16="http://schemas.microsoft.com/office/drawing/2014/main" id="{94B594CD-B0FC-7786-7E45-41F6EBB19721}"/>
              </a:ext>
            </a:extLst>
          </p:cNvPr>
          <p:cNvSpPr>
            <a:spLocks noGrp="1"/>
          </p:cNvSpPr>
          <p:nvPr>
            <p:ph type="body" sz="quarter" idx="14"/>
          </p:nvPr>
        </p:nvSpPr>
        <p:spPr>
          <a:xfrm>
            <a:off x="-1" y="3020581"/>
            <a:ext cx="9015413" cy="4068250"/>
          </a:xfrm>
        </p:spPr>
        <p:txBody>
          <a:bodyPr>
            <a:normAutofit/>
          </a:bodyPr>
          <a:lstStyle/>
          <a:p>
            <a:pPr marL="285750" indent="-285750">
              <a:buFont typeface="Arial" panose="020B0604020202020204" pitchFamily="34" charset="0"/>
              <a:buChar char="•"/>
            </a:pPr>
            <a:r>
              <a:rPr lang="en-US" sz="2200" spc="0" dirty="0">
                <a:latin typeface="Book Antiqua" panose="02040602050305030304" pitchFamily="18" charset="0"/>
              </a:rPr>
              <a:t>Kasischke refused to allow Summit access to his land in Hardin County in the path of the pipeline in order to survey</a:t>
            </a:r>
          </a:p>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Summit filed a petition for injuncti</a:t>
            </a:r>
            <a:r>
              <a:rPr lang="en-US" sz="2200" spc="0" dirty="0">
                <a:latin typeface="Book Antiqua" panose="02040602050305030304" pitchFamily="18" charset="0"/>
              </a:rPr>
              <a:t>ve relief to compel access under Iowa Code </a:t>
            </a:r>
            <a:r>
              <a:rPr lang="en-US" sz="2200" spc="0" dirty="0">
                <a:latin typeface="Times New Roman" panose="02020603050405020304" pitchFamily="18" charset="0"/>
                <a:cs typeface="Times New Roman" panose="02020603050405020304" pitchFamily="18" charset="0"/>
              </a:rPr>
              <a:t>§</a:t>
            </a:r>
            <a:r>
              <a:rPr lang="en-US" sz="2200" spc="0" dirty="0">
                <a:latin typeface="Book Antiqua" panose="02040602050305030304" pitchFamily="18" charset="0"/>
              </a:rPr>
              <a:t> 479B.15</a:t>
            </a:r>
          </a:p>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Kasischke counterclaimed with a facial challenge to </a:t>
            </a:r>
            <a:r>
              <a:rPr lang="en-US" sz="2200" spc="0" dirty="0">
                <a:latin typeface="Book Antiqua" panose="02040602050305030304" pitchFamily="18" charset="0"/>
              </a:rPr>
              <a:t>Iowa </a:t>
            </a:r>
            <a:r>
              <a:rPr lang="en-US" sz="2200" spc="0">
                <a:latin typeface="Book Antiqua" panose="02040602050305030304" pitchFamily="18" charset="0"/>
              </a:rPr>
              <a:t>Code </a:t>
            </a:r>
            <a:br>
              <a:rPr lang="en-US" sz="2200" spc="0">
                <a:latin typeface="Book Antiqua" panose="02040602050305030304" pitchFamily="18" charset="0"/>
              </a:rPr>
            </a:br>
            <a:r>
              <a:rPr lang="en-US" sz="2200" spc="0">
                <a:latin typeface="Times New Roman" panose="02020603050405020304" pitchFamily="18" charset="0"/>
                <a:cs typeface="Times New Roman" panose="02020603050405020304" pitchFamily="18" charset="0"/>
              </a:rPr>
              <a:t>§</a:t>
            </a:r>
            <a:r>
              <a:rPr lang="en-US" sz="2200" spc="0">
                <a:latin typeface="Book Antiqua" panose="02040602050305030304" pitchFamily="18" charset="0"/>
              </a:rPr>
              <a:t> </a:t>
            </a:r>
            <a:r>
              <a:rPr lang="en-US" sz="2200" spc="0" dirty="0">
                <a:latin typeface="Book Antiqua" panose="02040602050305030304" pitchFamily="18" charset="0"/>
              </a:rPr>
              <a:t>479B.15 and alleged failure to satisfy notice requirements</a:t>
            </a:r>
          </a:p>
          <a:p>
            <a:pPr marL="971550" lvl="1" indent="-285750"/>
            <a:r>
              <a:rPr lang="en-US" sz="2200" dirty="0">
                <a:solidFill>
                  <a:schemeClr val="bg1"/>
                </a:solidFill>
                <a:latin typeface="Book Antiqua" panose="02040602050305030304" pitchFamily="18" charset="0"/>
              </a:rPr>
              <a:t>Alleged tenant who received no notice, but failed to produce any evidence of the tenant</a:t>
            </a:r>
          </a:p>
          <a:p>
            <a:pPr marL="971550" lvl="1" indent="-285750"/>
            <a:r>
              <a:rPr lang="en-US" sz="2200" spc="0" dirty="0">
                <a:solidFill>
                  <a:schemeClr val="bg1"/>
                </a:solidFill>
                <a:latin typeface="Book Antiqua" panose="02040602050305030304" pitchFamily="18" charset="0"/>
              </a:rPr>
              <a:t>Later amended to </a:t>
            </a:r>
            <a:r>
              <a:rPr lang="en-US" sz="2200" dirty="0">
                <a:solidFill>
                  <a:schemeClr val="bg1"/>
                </a:solidFill>
                <a:latin typeface="Book Antiqua" panose="02040602050305030304" pitchFamily="18" charset="0"/>
              </a:rPr>
              <a:t>deny Summit is a pipeline company within the meaning of Iowa Code </a:t>
            </a:r>
            <a:r>
              <a:rPr lang="en-US" sz="2200" dirty="0">
                <a:solidFill>
                  <a:schemeClr val="bg1"/>
                </a:solidFill>
                <a:latin typeface="Times New Roman" panose="02020603050405020304" pitchFamily="18" charset="0"/>
                <a:cs typeface="Times New Roman" panose="02020603050405020304" pitchFamily="18" charset="0"/>
              </a:rPr>
              <a:t>§</a:t>
            </a:r>
            <a:r>
              <a:rPr lang="en-US" sz="2200" dirty="0">
                <a:solidFill>
                  <a:schemeClr val="bg1"/>
                </a:solidFill>
                <a:latin typeface="Book Antiqua" panose="02040602050305030304" pitchFamily="18" charset="0"/>
              </a:rPr>
              <a:t> 479B.15</a:t>
            </a:r>
          </a:p>
          <a:p>
            <a:pPr marL="971550" lvl="1" indent="-285750"/>
            <a:endParaRPr lang="en-US" sz="2200" spc="0" dirty="0">
              <a:solidFill>
                <a:schemeClr val="bg1"/>
              </a:solidFill>
              <a:latin typeface="Book Antiqua" panose="02040602050305030304" pitchFamily="18" charset="0"/>
            </a:endParaRPr>
          </a:p>
        </p:txBody>
      </p:sp>
      <p:sp>
        <p:nvSpPr>
          <p:cNvPr id="7" name="TextBox 6">
            <a:extLst>
              <a:ext uri="{FF2B5EF4-FFF2-40B4-BE49-F238E27FC236}">
                <a16:creationId xmlns:a16="http://schemas.microsoft.com/office/drawing/2014/main" id="{311BF90D-31F4-65AA-D255-8A6629068038}"/>
              </a:ext>
            </a:extLst>
          </p:cNvPr>
          <p:cNvSpPr txBox="1"/>
          <p:nvPr/>
        </p:nvSpPr>
        <p:spPr>
          <a:xfrm>
            <a:off x="0" y="6857999"/>
            <a:ext cx="12191995" cy="230832"/>
          </a:xfrm>
          <a:prstGeom prst="rect">
            <a:avLst/>
          </a:prstGeom>
          <a:noFill/>
        </p:spPr>
        <p:txBody>
          <a:bodyPr wrap="square" rtlCol="0">
            <a:spAutoFit/>
          </a:bodyPr>
          <a:lstStyle/>
          <a:p>
            <a:r>
              <a:rPr lang="en-US" sz="900" dirty="0">
                <a:hlinkClick r:id="rId3" tooltip="https://www.geograph.org.uk/photo/5037736"/>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499814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C7F9-B7CC-7BB8-C585-9987D0791A78}"/>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02B5C91-8300-19CD-B5DB-9AB5A7F11764}"/>
              </a:ext>
            </a:extLst>
          </p:cNvPr>
          <p:cNvPicPr preferRelativeResize="0">
            <a:picLocks noGrp="1"/>
          </p:cNvPicPr>
          <p:nvPr>
            <p:ph type="pic" sz="quarter" idx="10"/>
          </p:nvPr>
        </p:nvPicPr>
        <p:blipFill rotWithShape="1">
          <a:blip r:embed="rId3"/>
          <a:srcRect t="-84804" b="-84804"/>
          <a:stretch>
            <a:fillRect/>
          </a:stretch>
        </p:blipFill>
        <p:spPr>
          <a:xfrm>
            <a:off x="9038272" y="1224410"/>
            <a:ext cx="3153728" cy="6858000"/>
          </a:xfrm>
        </p:spPr>
      </p:pic>
      <p:sp>
        <p:nvSpPr>
          <p:cNvPr id="6" name="Title 2">
            <a:extLst>
              <a:ext uri="{FF2B5EF4-FFF2-40B4-BE49-F238E27FC236}">
                <a16:creationId xmlns:a16="http://schemas.microsoft.com/office/drawing/2014/main" id="{651A32A9-E76E-A892-EF58-6B7E267E92AC}"/>
              </a:ext>
            </a:extLst>
          </p:cNvPr>
          <p:cNvSpPr>
            <a:spLocks noGrp="1"/>
          </p:cNvSpPr>
          <p:nvPr>
            <p:ph type="title"/>
          </p:nvPr>
        </p:nvSpPr>
        <p:spPr>
          <a:xfrm>
            <a:off x="-1" y="310403"/>
            <a:ext cx="8866207" cy="1277470"/>
          </a:xfrm>
        </p:spPr>
        <p:txBody>
          <a:bodyPr/>
          <a:lstStyle/>
          <a:p>
            <a:r>
              <a:rPr lang="en-US" sz="2700" i="1" dirty="0">
                <a:latin typeface="Book Antiqua" panose="02040602050305030304" pitchFamily="18" charset="0"/>
              </a:rPr>
              <a:t>Summit Carbon Solutions, LLC v. Kasischke</a:t>
            </a:r>
            <a:br>
              <a:rPr lang="en-US" sz="2700" dirty="0">
                <a:latin typeface="Book Antiqua" panose="02040602050305030304" pitchFamily="18" charset="0"/>
              </a:rPr>
            </a:br>
            <a:r>
              <a:rPr lang="en-US" sz="2500" b="0" dirty="0">
                <a:latin typeface="Book Antiqua" panose="02040602050305030304" pitchFamily="18" charset="0"/>
              </a:rPr>
              <a:t>14 N.W.3d 119 (Iowa 2024)</a:t>
            </a:r>
          </a:p>
        </p:txBody>
      </p:sp>
      <p:sp>
        <p:nvSpPr>
          <p:cNvPr id="7" name="Text Placeholder 3">
            <a:extLst>
              <a:ext uri="{FF2B5EF4-FFF2-40B4-BE49-F238E27FC236}">
                <a16:creationId xmlns:a16="http://schemas.microsoft.com/office/drawing/2014/main" id="{4683EC81-E31B-4BF3-C73D-40625F461464}"/>
              </a:ext>
            </a:extLst>
          </p:cNvPr>
          <p:cNvSpPr>
            <a:spLocks noGrp="1"/>
          </p:cNvSpPr>
          <p:nvPr>
            <p:ph type="body" sz="quarter" idx="14"/>
          </p:nvPr>
        </p:nvSpPr>
        <p:spPr>
          <a:xfrm>
            <a:off x="-2" y="1482431"/>
            <a:ext cx="8961122" cy="5547020"/>
          </a:xfrm>
        </p:spPr>
        <p:txBody>
          <a:bodyPr>
            <a:normAutofit/>
          </a:bodyPr>
          <a:lstStyle/>
          <a:p>
            <a:pPr marL="285750" indent="-285750">
              <a:buFont typeface="Arial" panose="020B0604020202020204" pitchFamily="34" charset="0"/>
              <a:buChar char="•"/>
            </a:pPr>
            <a:endParaRPr lang="en-US" sz="2400" spc="0" dirty="0">
              <a:solidFill>
                <a:schemeClr val="bg1"/>
              </a:solidFill>
              <a:latin typeface="Book Antiqua" panose="02040602050305030304" pitchFamily="18" charset="0"/>
            </a:endParaRPr>
          </a:p>
        </p:txBody>
      </p:sp>
      <p:pic>
        <p:nvPicPr>
          <p:cNvPr id="8" name="Picture 7" descr="A logo with blue and black lines&#10;&#10;AI-generated content may be incorrect.">
            <a:extLst>
              <a:ext uri="{FF2B5EF4-FFF2-40B4-BE49-F238E27FC236}">
                <a16:creationId xmlns:a16="http://schemas.microsoft.com/office/drawing/2014/main" id="{0C2B7F72-6836-4298-0FB9-2140EFD241A0}"/>
              </a:ext>
            </a:extLst>
          </p:cNvPr>
          <p:cNvPicPr>
            <a:picLocks noChangeAspect="1"/>
          </p:cNvPicPr>
          <p:nvPr/>
        </p:nvPicPr>
        <p:blipFill>
          <a:blip r:embed="rId4"/>
          <a:stretch>
            <a:fillRect/>
          </a:stretch>
        </p:blipFill>
        <p:spPr>
          <a:xfrm>
            <a:off x="9038272" y="0"/>
            <a:ext cx="3153728" cy="3153728"/>
          </a:xfrm>
          <a:prstGeom prst="rect">
            <a:avLst/>
          </a:prstGeom>
        </p:spPr>
      </p:pic>
      <p:pic>
        <p:nvPicPr>
          <p:cNvPr id="4" name="Picture 3" descr="A map of the united states&#10;&#10;AI-generated content may be incorrect.">
            <a:extLst>
              <a:ext uri="{FF2B5EF4-FFF2-40B4-BE49-F238E27FC236}">
                <a16:creationId xmlns:a16="http://schemas.microsoft.com/office/drawing/2014/main" id="{8D56FA7F-66B6-13AF-3657-9856E7AD482C}"/>
              </a:ext>
            </a:extLst>
          </p:cNvPr>
          <p:cNvPicPr>
            <a:picLocks noChangeAspect="1"/>
          </p:cNvPicPr>
          <p:nvPr/>
        </p:nvPicPr>
        <p:blipFill>
          <a:blip r:embed="rId5"/>
          <a:stretch>
            <a:fillRect/>
          </a:stretch>
        </p:blipFill>
        <p:spPr>
          <a:xfrm>
            <a:off x="747711" y="1587872"/>
            <a:ext cx="7767638" cy="5181015"/>
          </a:xfrm>
          <a:prstGeom prst="rect">
            <a:avLst/>
          </a:prstGeom>
        </p:spPr>
      </p:pic>
    </p:spTree>
    <p:extLst>
      <p:ext uri="{BB962C8B-B14F-4D97-AF65-F5344CB8AC3E}">
        <p14:creationId xmlns:p14="http://schemas.microsoft.com/office/powerpoint/2010/main" val="67563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EE712-93DE-8697-95FB-D6B6A60921F8}"/>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D9549F3-45DF-9DE6-2A44-CA983F71CD25}"/>
              </a:ext>
            </a:extLst>
          </p:cNvPr>
          <p:cNvPicPr preferRelativeResize="0">
            <a:picLocks noGrp="1"/>
          </p:cNvPicPr>
          <p:nvPr>
            <p:ph type="pic" sz="quarter" idx="10"/>
          </p:nvPr>
        </p:nvPicPr>
        <p:blipFill rotWithShape="1">
          <a:blip r:embed="rId3"/>
          <a:srcRect t="-84804" b="-84804"/>
          <a:stretch>
            <a:fillRect/>
          </a:stretch>
        </p:blipFill>
        <p:spPr>
          <a:xfrm>
            <a:off x="9038272" y="1224410"/>
            <a:ext cx="3291840" cy="6858000"/>
          </a:xfrm>
        </p:spPr>
      </p:pic>
      <p:sp>
        <p:nvSpPr>
          <p:cNvPr id="6" name="Title 2">
            <a:extLst>
              <a:ext uri="{FF2B5EF4-FFF2-40B4-BE49-F238E27FC236}">
                <a16:creationId xmlns:a16="http://schemas.microsoft.com/office/drawing/2014/main" id="{5A0B0E55-D2CC-DF9F-1F76-26E300A2D8D0}"/>
              </a:ext>
            </a:extLst>
          </p:cNvPr>
          <p:cNvSpPr>
            <a:spLocks noGrp="1"/>
          </p:cNvSpPr>
          <p:nvPr>
            <p:ph type="title"/>
          </p:nvPr>
        </p:nvSpPr>
        <p:spPr>
          <a:xfrm>
            <a:off x="-1" y="310403"/>
            <a:ext cx="8866207" cy="1277470"/>
          </a:xfrm>
        </p:spPr>
        <p:txBody>
          <a:bodyPr/>
          <a:lstStyle/>
          <a:p>
            <a:r>
              <a:rPr lang="en-US" sz="2700" i="1" dirty="0">
                <a:latin typeface="Book Antiqua" panose="02040602050305030304" pitchFamily="18" charset="0"/>
              </a:rPr>
              <a:t>Summit Carbon Solutions, LLC v. Kasischke</a:t>
            </a:r>
            <a:br>
              <a:rPr lang="en-US" sz="2700" dirty="0">
                <a:latin typeface="Book Antiqua" panose="02040602050305030304" pitchFamily="18" charset="0"/>
              </a:rPr>
            </a:br>
            <a:r>
              <a:rPr lang="en-US" sz="2500" b="0" dirty="0">
                <a:latin typeface="Book Antiqua" panose="02040602050305030304" pitchFamily="18" charset="0"/>
              </a:rPr>
              <a:t>14 N.W.3d 119 (Iowa 2024)</a:t>
            </a:r>
          </a:p>
        </p:txBody>
      </p:sp>
      <p:sp>
        <p:nvSpPr>
          <p:cNvPr id="7" name="Text Placeholder 3">
            <a:extLst>
              <a:ext uri="{FF2B5EF4-FFF2-40B4-BE49-F238E27FC236}">
                <a16:creationId xmlns:a16="http://schemas.microsoft.com/office/drawing/2014/main" id="{519A95E0-4947-1F01-F19F-20CD79A8632D}"/>
              </a:ext>
            </a:extLst>
          </p:cNvPr>
          <p:cNvSpPr>
            <a:spLocks noGrp="1"/>
          </p:cNvSpPr>
          <p:nvPr>
            <p:ph type="body" sz="quarter" idx="14"/>
          </p:nvPr>
        </p:nvSpPr>
        <p:spPr>
          <a:xfrm>
            <a:off x="-47459" y="1739606"/>
            <a:ext cx="8961122" cy="5547020"/>
          </a:xfrm>
        </p:spPr>
        <p:txBody>
          <a:bodyPr>
            <a:normAutofit/>
          </a:bodyPr>
          <a:lstStyle/>
          <a:p>
            <a:pPr marL="285750" indent="-285750">
              <a:buFont typeface="Arial" panose="020B0604020202020204" pitchFamily="34" charset="0"/>
              <a:buChar char="•"/>
            </a:pPr>
            <a:r>
              <a:rPr lang="en-US" sz="2400" spc="0" dirty="0">
                <a:solidFill>
                  <a:schemeClr val="bg1"/>
                </a:solidFill>
                <a:latin typeface="Book Antiqua" panose="02040602050305030304" pitchFamily="18" charset="0"/>
              </a:rPr>
              <a:t>Trial Court: Enjoined Kasischke from interfering with Summit’s entry to survey under </a:t>
            </a:r>
            <a:r>
              <a:rPr lang="en-US" sz="2400" spc="0" dirty="0">
                <a:latin typeface="Book Antiqua" panose="02040602050305030304" pitchFamily="18" charset="0"/>
              </a:rPr>
              <a:t>Iowa Code </a:t>
            </a:r>
            <a:r>
              <a:rPr lang="en-US" sz="2400" spc="0" dirty="0">
                <a:latin typeface="Times New Roman" panose="02020603050405020304" pitchFamily="18" charset="0"/>
                <a:cs typeface="Times New Roman" panose="02020603050405020304" pitchFamily="18" charset="0"/>
              </a:rPr>
              <a:t>§</a:t>
            </a:r>
            <a:r>
              <a:rPr lang="en-US" sz="2400" spc="0" dirty="0">
                <a:latin typeface="Book Antiqua" panose="02040602050305030304" pitchFamily="18" charset="0"/>
              </a:rPr>
              <a:t> 479B.15</a:t>
            </a:r>
          </a:p>
          <a:p>
            <a:pPr marL="285750" indent="-285750">
              <a:buFont typeface="Arial" panose="020B0604020202020204" pitchFamily="34" charset="0"/>
              <a:buChar char="•"/>
            </a:pPr>
            <a:r>
              <a:rPr lang="en-US" sz="2400" spc="0" dirty="0">
                <a:solidFill>
                  <a:schemeClr val="bg1"/>
                </a:solidFill>
                <a:latin typeface="Book Antiqua" panose="02040602050305030304" pitchFamily="18" charset="0"/>
              </a:rPr>
              <a:t>Supreme Court:</a:t>
            </a:r>
          </a:p>
          <a:p>
            <a:pPr marL="971550" lvl="1" indent="-285750"/>
            <a:r>
              <a:rPr lang="en-US" sz="2200" dirty="0">
                <a:solidFill>
                  <a:schemeClr val="bg1"/>
                </a:solidFill>
                <a:latin typeface="Book Antiqua" panose="02040602050305030304" pitchFamily="18" charset="0"/>
              </a:rPr>
              <a:t>Facial Challenge: Iowa Code </a:t>
            </a:r>
            <a:r>
              <a:rPr lang="en-US" sz="2200" dirty="0">
                <a:solidFill>
                  <a:schemeClr val="bg1"/>
                </a:solidFill>
                <a:latin typeface="Times New Roman" panose="02020603050405020304" pitchFamily="18" charset="0"/>
                <a:cs typeface="Times New Roman" panose="02020603050405020304" pitchFamily="18" charset="0"/>
              </a:rPr>
              <a:t>§</a:t>
            </a:r>
            <a:r>
              <a:rPr lang="en-US" sz="2200" dirty="0">
                <a:solidFill>
                  <a:schemeClr val="bg1"/>
                </a:solidFill>
                <a:latin typeface="Book Antiqua" panose="02040602050305030304" pitchFamily="18" charset="0"/>
              </a:rPr>
              <a:t> 479B.15 is a lawful pre-existing limitation on Kasischke’s title to the land ~ takings challenge fails</a:t>
            </a:r>
          </a:p>
          <a:p>
            <a:pPr marL="971550" lvl="1" indent="-285750"/>
            <a:r>
              <a:rPr lang="en-US" sz="2200" dirty="0">
                <a:solidFill>
                  <a:schemeClr val="bg1"/>
                </a:solidFill>
                <a:latin typeface="Book Antiqua" panose="02040602050305030304" pitchFamily="18" charset="0"/>
              </a:rPr>
              <a:t>“Pipeline Company”: Kasischke’s own expert agreed that Summit would transport carbon dioxide in its supercritical, or “largely… liquid” state ~ Summit is a pipeline company under the statute</a:t>
            </a:r>
          </a:p>
          <a:p>
            <a:pPr marL="971550" lvl="1" indent="-285750"/>
            <a:r>
              <a:rPr lang="en-US" sz="2200" dirty="0">
                <a:solidFill>
                  <a:schemeClr val="bg1"/>
                </a:solidFill>
                <a:latin typeface="Book Antiqua" panose="02040602050305030304" pitchFamily="18" charset="0"/>
              </a:rPr>
              <a:t>Statutory Notice Requirements: Testimony was evasive and not credible ~ Kasischke received the requisite written notice</a:t>
            </a:r>
          </a:p>
          <a:p>
            <a:pPr marL="971550" lvl="1" indent="-285750"/>
            <a:r>
              <a:rPr lang="en-US" sz="2200" dirty="0">
                <a:solidFill>
                  <a:schemeClr val="bg1"/>
                </a:solidFill>
                <a:latin typeface="Book Antiqua" panose="02040602050305030304" pitchFamily="18" charset="0"/>
              </a:rPr>
              <a:t>Injunction: statute overrode equitable requirements of showing irreparable harm and substantial injury</a:t>
            </a:r>
          </a:p>
          <a:p>
            <a:pPr marL="971550" lvl="1" indent="-285750"/>
            <a:endParaRPr lang="en-US" sz="2200" spc="0" dirty="0">
              <a:solidFill>
                <a:schemeClr val="bg1"/>
              </a:solidFill>
              <a:latin typeface="Book Antiqua" panose="02040602050305030304" pitchFamily="18" charset="0"/>
            </a:endParaRPr>
          </a:p>
        </p:txBody>
      </p:sp>
      <p:pic>
        <p:nvPicPr>
          <p:cNvPr id="8" name="Picture 7" descr="A logo with blue and black lines&#10;&#10;AI-generated content may be incorrect.">
            <a:extLst>
              <a:ext uri="{FF2B5EF4-FFF2-40B4-BE49-F238E27FC236}">
                <a16:creationId xmlns:a16="http://schemas.microsoft.com/office/drawing/2014/main" id="{E3874473-6D57-0325-F1C7-295C1BB32691}"/>
              </a:ext>
            </a:extLst>
          </p:cNvPr>
          <p:cNvPicPr>
            <a:picLocks noChangeAspect="1"/>
          </p:cNvPicPr>
          <p:nvPr/>
        </p:nvPicPr>
        <p:blipFill>
          <a:blip r:embed="rId4"/>
          <a:stretch>
            <a:fillRect/>
          </a:stretch>
        </p:blipFill>
        <p:spPr>
          <a:xfrm>
            <a:off x="9038272" y="0"/>
            <a:ext cx="3153728" cy="3153728"/>
          </a:xfrm>
          <a:prstGeom prst="rect">
            <a:avLst/>
          </a:prstGeom>
        </p:spPr>
      </p:pic>
    </p:spTree>
    <p:extLst>
      <p:ext uri="{BB962C8B-B14F-4D97-AF65-F5344CB8AC3E}">
        <p14:creationId xmlns:p14="http://schemas.microsoft.com/office/powerpoint/2010/main" val="3310992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BD53-3EE9-55B9-476A-274508B78F83}"/>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32E14C6-6C0D-641C-01F0-D332E74F1B28}"/>
              </a:ext>
            </a:extLst>
          </p:cNvPr>
          <p:cNvPicPr>
            <a:picLocks noGrp="1" noChangeAspect="1"/>
          </p:cNvPicPr>
          <p:nvPr>
            <p:ph type="pic" sz="quarter" idx="10"/>
          </p:nvPr>
        </p:nvPicPr>
        <p:blipFill>
          <a:blip r:embed="rId2"/>
          <a:srcRect/>
          <a:stretch/>
        </p:blipFill>
        <p:spPr>
          <a:xfrm>
            <a:off x="0" y="-137160"/>
            <a:ext cx="12435840" cy="6995160"/>
          </a:xfrm>
          <a:noFill/>
        </p:spPr>
      </p:pic>
      <p:sp>
        <p:nvSpPr>
          <p:cNvPr id="3" name="Title 2">
            <a:extLst>
              <a:ext uri="{FF2B5EF4-FFF2-40B4-BE49-F238E27FC236}">
                <a16:creationId xmlns:a16="http://schemas.microsoft.com/office/drawing/2014/main" id="{0FBE35E5-0F9B-E5D6-3D62-BEFD8BBD2C77}"/>
              </a:ext>
            </a:extLst>
          </p:cNvPr>
          <p:cNvSpPr>
            <a:spLocks noGrp="1"/>
          </p:cNvSpPr>
          <p:nvPr>
            <p:ph type="title"/>
          </p:nvPr>
        </p:nvSpPr>
        <p:spPr>
          <a:xfrm>
            <a:off x="793219" y="3283838"/>
            <a:ext cx="8234799" cy="891250"/>
          </a:xfrm>
        </p:spPr>
        <p:txBody>
          <a:bodyPr anchor="t">
            <a:noAutofit/>
          </a:bodyPr>
          <a:lstStyle/>
          <a:p>
            <a:r>
              <a:rPr lang="en-US" sz="3000" i="1" dirty="0">
                <a:latin typeface="Book Antiqua" panose="02040602050305030304" pitchFamily="18" charset="0"/>
              </a:rPr>
              <a:t>LS Power Midcontinent, LLC v. State</a:t>
            </a:r>
            <a:br>
              <a:rPr lang="en-US" sz="3000" dirty="0">
                <a:latin typeface="Book Antiqua" panose="02040602050305030304" pitchFamily="18" charset="0"/>
              </a:rPr>
            </a:br>
            <a:r>
              <a:rPr lang="en-US" sz="2800" b="0" dirty="0">
                <a:latin typeface="Book Antiqua" panose="02040602050305030304" pitchFamily="18" charset="0"/>
              </a:rPr>
              <a:t>21 N.W.3d 551 (Iowa 2025)</a:t>
            </a:r>
          </a:p>
        </p:txBody>
      </p:sp>
      <p:sp>
        <p:nvSpPr>
          <p:cNvPr id="2" name="Text Placeholder 3">
            <a:extLst>
              <a:ext uri="{FF2B5EF4-FFF2-40B4-BE49-F238E27FC236}">
                <a16:creationId xmlns:a16="http://schemas.microsoft.com/office/drawing/2014/main" id="{254C9C21-A3C6-A810-3696-3D3C4ED15AC7}"/>
              </a:ext>
            </a:extLst>
          </p:cNvPr>
          <p:cNvSpPr>
            <a:spLocks noGrp="1"/>
          </p:cNvSpPr>
          <p:nvPr>
            <p:ph type="body" sz="quarter" idx="14"/>
          </p:nvPr>
        </p:nvSpPr>
        <p:spPr>
          <a:xfrm>
            <a:off x="734389" y="4333876"/>
            <a:ext cx="8552486" cy="2602633"/>
          </a:xfrm>
        </p:spPr>
        <p:txBody>
          <a:bodyPr>
            <a:normAutofit fontScale="92500" lnSpcReduction="10000"/>
          </a:bodyPr>
          <a:lstStyle/>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Iowa Code </a:t>
            </a:r>
            <a:r>
              <a:rPr lang="en-US" sz="2200" spc="0" dirty="0">
                <a:solidFill>
                  <a:schemeClr val="bg1"/>
                </a:solidFill>
                <a:latin typeface="Book Antiqua" panose="02040602050305030304" pitchFamily="18" charset="0"/>
                <a:cs typeface="Times New Roman" panose="02020603050405020304" pitchFamily="18" charset="0"/>
              </a:rPr>
              <a:t>§ 478.16 (2020) granted incumbent utility companies a first right of refusal (ROFR) that blocked a qualified nonresident transmission company from competing</a:t>
            </a:r>
          </a:p>
          <a:p>
            <a:pPr marL="285750" indent="-285750">
              <a:buFont typeface="Arial" panose="020B0604020202020204" pitchFamily="34" charset="0"/>
              <a:buChar char="•"/>
            </a:pPr>
            <a:r>
              <a:rPr lang="en-US" sz="2200" spc="0" dirty="0">
                <a:solidFill>
                  <a:schemeClr val="bg1"/>
                </a:solidFill>
                <a:latin typeface="Book Antiqua" panose="02040602050305030304" pitchFamily="18" charset="0"/>
                <a:cs typeface="Times New Roman" panose="02020603050405020304" pitchFamily="18" charset="0"/>
              </a:rPr>
              <a:t>Prior litigation </a:t>
            </a:r>
            <a:r>
              <a:rPr lang="en-US" sz="2200" spc="0" dirty="0">
                <a:latin typeface="Book Antiqua" panose="02040602050305030304" pitchFamily="18" charset="0"/>
                <a:cs typeface="Times New Roman" panose="02020603050405020304" pitchFamily="18" charset="0"/>
              </a:rPr>
              <a:t>(</a:t>
            </a:r>
            <a:r>
              <a:rPr lang="en-US" sz="2200" i="1" spc="0" dirty="0">
                <a:latin typeface="Book Antiqua" panose="02040602050305030304" pitchFamily="18" charset="0"/>
                <a:cs typeface="Times New Roman" panose="02020603050405020304" pitchFamily="18" charset="0"/>
              </a:rPr>
              <a:t>LS Power I</a:t>
            </a:r>
            <a:r>
              <a:rPr lang="en-US" sz="2200" spc="0" dirty="0">
                <a:latin typeface="Book Antiqua" panose="02040602050305030304" pitchFamily="18" charset="0"/>
                <a:cs typeface="Times New Roman" panose="02020603050405020304" pitchFamily="18" charset="0"/>
              </a:rPr>
              <a:t>, 988 N.W.2d 316 (Iowa 2023)) addressed constitutional challenge and competitors’ standing to challenge the statute</a:t>
            </a:r>
          </a:p>
          <a:p>
            <a:pPr marL="285750" indent="-285750">
              <a:buFont typeface="Arial" panose="020B0604020202020204" pitchFamily="34" charset="0"/>
              <a:buChar char="•"/>
            </a:pPr>
            <a:r>
              <a:rPr lang="en-US" sz="2200" spc="0" dirty="0">
                <a:solidFill>
                  <a:schemeClr val="bg1"/>
                </a:solidFill>
                <a:latin typeface="Book Antiqua" panose="02040602050305030304" pitchFamily="18" charset="0"/>
                <a:cs typeface="Times New Roman" panose="02020603050405020304" pitchFamily="18" charset="0"/>
              </a:rPr>
              <a:t>Incumbents now sought to lift district court’s permanent injunction to pursue 2022 transmissions projects (Tranche I) and contended they could proceed without competitive rebidding</a:t>
            </a:r>
            <a:endParaRPr lang="en-US" sz="2200" spc="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224747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0B4EE-4555-D4F8-C38A-31FEDA551C68}"/>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C17ACA6-E35E-A1EC-7758-BBE89CD2CF89}"/>
              </a:ext>
            </a:extLst>
          </p:cNvPr>
          <p:cNvPicPr preferRelativeResize="0">
            <a:picLocks noGrp="1"/>
          </p:cNvPicPr>
          <p:nvPr>
            <p:ph type="pic" sz="quarter" idx="10"/>
          </p:nvPr>
        </p:nvPicPr>
        <p:blipFill>
          <a:blip r:embed="rId3">
            <a:extLst>
              <a:ext uri="{837473B0-CC2E-450A-ABE3-18F120FF3D39}">
                <a1611:picAttrSrcUrl xmlns:a1611="http://schemas.microsoft.com/office/drawing/2016/11/main" r:id="rId4"/>
              </a:ext>
            </a:extLst>
          </a:blip>
          <a:srcRect l="36500" r="36500"/>
          <a:stretch/>
        </p:blipFill>
        <p:spPr>
          <a:xfrm>
            <a:off x="8913663" y="16248"/>
            <a:ext cx="3291840" cy="6858000"/>
          </a:xfrm>
        </p:spPr>
      </p:pic>
      <p:sp>
        <p:nvSpPr>
          <p:cNvPr id="6" name="Title 2">
            <a:extLst>
              <a:ext uri="{FF2B5EF4-FFF2-40B4-BE49-F238E27FC236}">
                <a16:creationId xmlns:a16="http://schemas.microsoft.com/office/drawing/2014/main" id="{556AD013-648F-BCEB-B897-AC2F656E20AB}"/>
              </a:ext>
            </a:extLst>
          </p:cNvPr>
          <p:cNvSpPr>
            <a:spLocks noGrp="1"/>
          </p:cNvSpPr>
          <p:nvPr>
            <p:ph type="title"/>
          </p:nvPr>
        </p:nvSpPr>
        <p:spPr>
          <a:xfrm>
            <a:off x="-1" y="310403"/>
            <a:ext cx="8866207" cy="1277470"/>
          </a:xfrm>
        </p:spPr>
        <p:txBody>
          <a:bodyPr/>
          <a:lstStyle/>
          <a:p>
            <a:r>
              <a:rPr lang="en-US" sz="3600" i="1" dirty="0">
                <a:latin typeface="Book Antiqua" panose="02040602050305030304" pitchFamily="18" charset="0"/>
              </a:rPr>
              <a:t>LS Power Midcontinent, LLC v. State</a:t>
            </a:r>
            <a:br>
              <a:rPr lang="en-US" sz="3600" dirty="0">
                <a:latin typeface="Book Antiqua" panose="02040602050305030304" pitchFamily="18" charset="0"/>
              </a:rPr>
            </a:br>
            <a:r>
              <a:rPr lang="en-US" sz="3400" b="0" dirty="0">
                <a:latin typeface="Book Antiqua" panose="02040602050305030304" pitchFamily="18" charset="0"/>
              </a:rPr>
              <a:t>21 N.W.3d 551 (Iowa 2025)</a:t>
            </a:r>
          </a:p>
        </p:txBody>
      </p:sp>
      <p:sp>
        <p:nvSpPr>
          <p:cNvPr id="7" name="Text Placeholder 3">
            <a:extLst>
              <a:ext uri="{FF2B5EF4-FFF2-40B4-BE49-F238E27FC236}">
                <a16:creationId xmlns:a16="http://schemas.microsoft.com/office/drawing/2014/main" id="{82CBAA45-A214-898E-53B0-0826AFE68042}"/>
              </a:ext>
            </a:extLst>
          </p:cNvPr>
          <p:cNvSpPr>
            <a:spLocks noGrp="1"/>
          </p:cNvSpPr>
          <p:nvPr>
            <p:ph type="body" sz="quarter" idx="14"/>
          </p:nvPr>
        </p:nvSpPr>
        <p:spPr>
          <a:xfrm>
            <a:off x="-94916" y="1503964"/>
            <a:ext cx="8961122" cy="5547020"/>
          </a:xfrm>
        </p:spPr>
        <p:txBody>
          <a:bodyPr>
            <a:normAutofit lnSpcReduction="10000"/>
          </a:bodyPr>
          <a:lstStyle/>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Issue: Whether the district court erred by enjoining MidAmerican, ITC, and IUB from taking further action in the 2022 Tranche I projects</a:t>
            </a:r>
            <a:r>
              <a:rPr lang="en-US" sz="2200" spc="0" dirty="0">
                <a:latin typeface="Book Antiqua" panose="02040602050305030304" pitchFamily="18" charset="0"/>
              </a:rPr>
              <a:t> under the unconstitutional ROFR in Iowa Code </a:t>
            </a:r>
            <a:r>
              <a:rPr lang="en-US" sz="2200" spc="0" dirty="0">
                <a:latin typeface="Book Antiqua" panose="02040602050305030304" pitchFamily="18" charset="0"/>
                <a:cs typeface="Times New Roman" panose="02020603050405020304" pitchFamily="18" charset="0"/>
              </a:rPr>
              <a:t>§ 478.16</a:t>
            </a:r>
          </a:p>
          <a:p>
            <a:pPr marL="971550" lvl="1" indent="-285750"/>
            <a:r>
              <a:rPr lang="en-US" sz="2200" i="1" dirty="0">
                <a:solidFill>
                  <a:schemeClr val="bg1"/>
                </a:solidFill>
                <a:latin typeface="Book Antiqua" panose="02040602050305030304" pitchFamily="18" charset="0"/>
                <a:cs typeface="Times New Roman" panose="02020603050405020304" pitchFamily="18" charset="0"/>
              </a:rPr>
              <a:t>Could the district court retroactively enjoin the parties from participating in projects awarded before a final judicial determination that </a:t>
            </a:r>
            <a:r>
              <a:rPr lang="en-US" sz="2200" i="1" dirty="0">
                <a:solidFill>
                  <a:schemeClr val="bg1"/>
                </a:solidFill>
                <a:latin typeface="Book Antiqua" panose="02040602050305030304" pitchFamily="18" charset="0"/>
              </a:rPr>
              <a:t>Iowa Code </a:t>
            </a:r>
            <a:r>
              <a:rPr lang="en-US" sz="2200" i="1" dirty="0">
                <a:solidFill>
                  <a:schemeClr val="bg1"/>
                </a:solidFill>
                <a:latin typeface="Book Antiqua" panose="02040602050305030304" pitchFamily="18" charset="0"/>
                <a:cs typeface="Times New Roman" panose="02020603050405020304" pitchFamily="18" charset="0"/>
              </a:rPr>
              <a:t>§ 478.16 is unconstitutional</a:t>
            </a:r>
            <a:endParaRPr lang="en-US" sz="2200" i="1" spc="0" dirty="0">
              <a:solidFill>
                <a:schemeClr val="bg1"/>
              </a:solidFill>
              <a:latin typeface="Book Antiqua" panose="02040602050305030304" pitchFamily="18" charset="0"/>
              <a:cs typeface="Times New Roman" panose="02020603050405020304" pitchFamily="18" charset="0"/>
            </a:endParaRPr>
          </a:p>
          <a:p>
            <a:pPr marL="285750" indent="-285750">
              <a:buFont typeface="Arial" panose="020B0604020202020204" pitchFamily="34" charset="0"/>
              <a:buChar char="•"/>
            </a:pPr>
            <a:r>
              <a:rPr lang="en-US" sz="2200" spc="0" dirty="0">
                <a:latin typeface="Book Antiqua" panose="02040602050305030304" pitchFamily="18" charset="0"/>
                <a:cs typeface="Times New Roman" panose="02020603050405020304" pitchFamily="18" charset="0"/>
              </a:rPr>
              <a:t>Supreme Court: </a:t>
            </a:r>
          </a:p>
          <a:p>
            <a:pPr marL="971550" lvl="1" indent="-285750"/>
            <a:r>
              <a:rPr lang="en-US" sz="2200" spc="0" dirty="0">
                <a:solidFill>
                  <a:schemeClr val="bg1"/>
                </a:solidFill>
                <a:latin typeface="Book Antiqua" panose="02040602050305030304" pitchFamily="18" charset="0"/>
                <a:cs typeface="Times New Roman" panose="02020603050405020304" pitchFamily="18" charset="0"/>
              </a:rPr>
              <a:t>Subject Matter Jurisdiction: states retain authority over the location and construction of electrical transmission lines; the constitutionality of the ROFR was within the court’s jurisdiction, as was the remedy for the constitutional violation</a:t>
            </a:r>
          </a:p>
          <a:p>
            <a:pPr marL="971550" lvl="1" indent="-285750"/>
            <a:r>
              <a:rPr lang="en-US" sz="2200" spc="0" dirty="0">
                <a:solidFill>
                  <a:schemeClr val="bg1"/>
                </a:solidFill>
                <a:latin typeface="Book Antiqua" panose="02040602050305030304" pitchFamily="18" charset="0"/>
                <a:cs typeface="Times New Roman" panose="02020603050405020304" pitchFamily="18" charset="0"/>
              </a:rPr>
              <a:t>Iowa Code</a:t>
            </a:r>
            <a:r>
              <a:rPr lang="en-US" sz="2200" spc="0" dirty="0">
                <a:solidFill>
                  <a:schemeClr val="bg1"/>
                </a:solidFill>
                <a:latin typeface="Book Antiqua" panose="02040602050305030304" pitchFamily="18" charset="0"/>
              </a:rPr>
              <a:t> </a:t>
            </a:r>
            <a:r>
              <a:rPr lang="en-US" sz="2200" spc="0" dirty="0">
                <a:solidFill>
                  <a:schemeClr val="bg1"/>
                </a:solidFill>
                <a:latin typeface="Book Antiqua" panose="02040602050305030304" pitchFamily="18" charset="0"/>
                <a:cs typeface="Times New Roman" panose="02020603050405020304" pitchFamily="18" charset="0"/>
              </a:rPr>
              <a:t>§ 478.16 was void</a:t>
            </a:r>
            <a:r>
              <a:rPr lang="en-US" sz="2200" i="1" spc="0" dirty="0">
                <a:solidFill>
                  <a:schemeClr val="bg1"/>
                </a:solidFill>
                <a:latin typeface="Book Antiqua" panose="02040602050305030304" pitchFamily="18" charset="0"/>
                <a:cs typeface="Times New Roman" panose="02020603050405020304" pitchFamily="18" charset="0"/>
              </a:rPr>
              <a:t> ab initio</a:t>
            </a:r>
          </a:p>
          <a:p>
            <a:pPr marL="1428750" lvl="2" indent="-285750"/>
            <a:r>
              <a:rPr lang="en-US" sz="2000" dirty="0">
                <a:solidFill>
                  <a:schemeClr val="bg1"/>
                </a:solidFill>
                <a:latin typeface="Book Antiqua" panose="02040602050305030304" pitchFamily="18" charset="0"/>
                <a:cs typeface="Times New Roman" panose="02020603050405020304" pitchFamily="18" charset="0"/>
              </a:rPr>
              <a:t>Incumbents had no vested rights because they were on notice of LSP’s constitutional challenge since 2020, and no physical work was begun</a:t>
            </a:r>
            <a:endParaRPr lang="en-US" sz="2000" spc="0" dirty="0">
              <a:solidFill>
                <a:schemeClr val="bg1"/>
              </a:solidFill>
              <a:latin typeface="Book Antiqua" panose="02040602050305030304" pitchFamily="18" charset="0"/>
              <a:cs typeface="Times New Roman" panose="02020603050405020304" pitchFamily="18" charset="0"/>
            </a:endParaRPr>
          </a:p>
          <a:p>
            <a:pPr marL="971550" lvl="1" indent="-285750"/>
            <a:r>
              <a:rPr lang="en-US" sz="2200" dirty="0">
                <a:solidFill>
                  <a:schemeClr val="bg1"/>
                </a:solidFill>
                <a:latin typeface="Book Antiqua" panose="02040602050305030304" pitchFamily="18" charset="0"/>
                <a:cs typeface="Times New Roman" panose="02020603050405020304" pitchFamily="18" charset="0"/>
              </a:rPr>
              <a:t>Affirmed permanent injunction under Iowa law</a:t>
            </a:r>
            <a:endParaRPr lang="en-US" sz="2200" spc="0" dirty="0">
              <a:solidFill>
                <a:schemeClr val="bg1"/>
              </a:solidFill>
              <a:latin typeface="Book Antiqua" panose="02040602050305030304" pitchFamily="18" charset="0"/>
              <a:cs typeface="Times New Roman" panose="02020603050405020304" pitchFamily="18" charset="0"/>
            </a:endParaRPr>
          </a:p>
          <a:p>
            <a:pPr marL="971550" lvl="1" indent="-285750"/>
            <a:r>
              <a:rPr lang="en-US" sz="2200" spc="0" dirty="0">
                <a:solidFill>
                  <a:schemeClr val="bg1"/>
                </a:solidFill>
                <a:latin typeface="Book Antiqua" panose="02040602050305030304" pitchFamily="18" charset="0"/>
                <a:cs typeface="Times New Roman" panose="02020603050405020304" pitchFamily="18" charset="0"/>
              </a:rPr>
              <a:t>Validity of the MISO variance is a matter for the FERC, but injunction stands</a:t>
            </a:r>
            <a:endParaRPr lang="en-US" sz="2200" spc="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791059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aytime worm's-eye view of skyscrapers">
            <a:extLst>
              <a:ext uri="{FF2B5EF4-FFF2-40B4-BE49-F238E27FC236}">
                <a16:creationId xmlns:a16="http://schemas.microsoft.com/office/drawing/2014/main" id="{FEB420A7-D8A7-683E-7E43-DC3A150C9947}"/>
              </a:ext>
            </a:extLst>
          </p:cNvPr>
          <p:cNvPicPr>
            <a:picLocks noGrp="1" noChangeAspect="1"/>
          </p:cNvPicPr>
          <p:nvPr>
            <p:ph type="pic" sz="quarter" idx="10"/>
          </p:nvPr>
        </p:nvPicPr>
        <p:blipFill>
          <a:blip r:embed="rId2"/>
          <a:srcRect t="7845" b="7845"/>
          <a:stretch/>
        </p:blipFill>
        <p:spPr/>
      </p:pic>
      <p:sp>
        <p:nvSpPr>
          <p:cNvPr id="3" name="Title 2">
            <a:extLst>
              <a:ext uri="{FF2B5EF4-FFF2-40B4-BE49-F238E27FC236}">
                <a16:creationId xmlns:a16="http://schemas.microsoft.com/office/drawing/2014/main" id="{0C534D1F-614D-6799-4E89-A04CBED19EC8}"/>
              </a:ext>
            </a:extLst>
          </p:cNvPr>
          <p:cNvSpPr>
            <a:spLocks noGrp="1"/>
          </p:cNvSpPr>
          <p:nvPr>
            <p:ph type="title"/>
          </p:nvPr>
        </p:nvSpPr>
        <p:spPr>
          <a:xfrm>
            <a:off x="6720896" y="4375266"/>
            <a:ext cx="3183596" cy="891250"/>
          </a:xfrm>
        </p:spPr>
        <p:txBody>
          <a:bodyPr/>
          <a:lstStyle/>
          <a:p>
            <a:r>
              <a:rPr lang="en-US" i="1" dirty="0">
                <a:latin typeface="Book Antiqua" panose="02040602050305030304" pitchFamily="18" charset="0"/>
              </a:rPr>
              <a:t>Thank You</a:t>
            </a:r>
          </a:p>
        </p:txBody>
      </p:sp>
    </p:spTree>
    <p:extLst>
      <p:ext uri="{BB962C8B-B14F-4D97-AF65-F5344CB8AC3E}">
        <p14:creationId xmlns:p14="http://schemas.microsoft.com/office/powerpoint/2010/main" val="266088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D917C-C9EB-2E22-518E-A215AAB6443F}"/>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0A71051-DA46-7984-C5C8-15B9489179A5}"/>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37028" r="37028"/>
          <a:stretch/>
        </p:blipFill>
        <p:spPr/>
      </p:pic>
      <p:sp>
        <p:nvSpPr>
          <p:cNvPr id="6" name="Title 2">
            <a:extLst>
              <a:ext uri="{FF2B5EF4-FFF2-40B4-BE49-F238E27FC236}">
                <a16:creationId xmlns:a16="http://schemas.microsoft.com/office/drawing/2014/main" id="{349BB95A-CFB8-E582-245F-E2A562100C8E}"/>
              </a:ext>
            </a:extLst>
          </p:cNvPr>
          <p:cNvSpPr>
            <a:spLocks noGrp="1"/>
          </p:cNvSpPr>
          <p:nvPr>
            <p:ph type="title"/>
          </p:nvPr>
        </p:nvSpPr>
        <p:spPr>
          <a:xfrm>
            <a:off x="-1" y="310403"/>
            <a:ext cx="8866207" cy="1277470"/>
          </a:xfrm>
        </p:spPr>
        <p:txBody>
          <a:bodyPr/>
          <a:lstStyle/>
          <a:p>
            <a:r>
              <a:rPr lang="en-US" sz="3100" i="1" dirty="0">
                <a:latin typeface="Book Antiqua" panose="02040602050305030304" pitchFamily="18" charset="0"/>
              </a:rPr>
              <a:t>Heartland Co-op v. Nationwide Agribusiness Ins. Co.</a:t>
            </a:r>
            <a:br>
              <a:rPr lang="en-US" sz="3600" i="1" dirty="0">
                <a:latin typeface="Book Antiqua" panose="02040602050305030304" pitchFamily="18" charset="0"/>
              </a:rPr>
            </a:br>
            <a:r>
              <a:rPr lang="en-US" sz="2900" b="0" dirty="0">
                <a:latin typeface="Book Antiqua" panose="02040602050305030304" pitchFamily="18" charset="0"/>
              </a:rPr>
              <a:t>18 N.W.3d 729 (Iowa 2025)</a:t>
            </a:r>
          </a:p>
        </p:txBody>
      </p:sp>
      <p:sp>
        <p:nvSpPr>
          <p:cNvPr id="7" name="Text Placeholder 3">
            <a:extLst>
              <a:ext uri="{FF2B5EF4-FFF2-40B4-BE49-F238E27FC236}">
                <a16:creationId xmlns:a16="http://schemas.microsoft.com/office/drawing/2014/main" id="{0E52A6FE-4949-389D-D813-858C5977549D}"/>
              </a:ext>
            </a:extLst>
          </p:cNvPr>
          <p:cNvSpPr>
            <a:spLocks noGrp="1"/>
          </p:cNvSpPr>
          <p:nvPr>
            <p:ph type="body" sz="quarter" idx="14"/>
          </p:nvPr>
        </p:nvSpPr>
        <p:spPr>
          <a:xfrm>
            <a:off x="0" y="1587873"/>
            <a:ext cx="8866206" cy="5386838"/>
          </a:xfrm>
        </p:spPr>
        <p:txBody>
          <a:bodyPr>
            <a:normAutofit lnSpcReduction="10000"/>
          </a:bodyPr>
          <a:lstStyle/>
          <a:p>
            <a:pPr marL="285750" indent="-285750">
              <a:buFont typeface="Arial" panose="020B0604020202020204" pitchFamily="34" charset="0"/>
              <a:buChar char="•"/>
            </a:pPr>
            <a:r>
              <a:rPr lang="en-US" sz="2400" spc="0" dirty="0">
                <a:latin typeface="Book Antiqua" panose="02040602050305030304" pitchFamily="18" charset="0"/>
              </a:rPr>
              <a:t>At issue: Interpretation of “any one loss”</a:t>
            </a:r>
          </a:p>
          <a:p>
            <a:pPr marL="285750" indent="-285750">
              <a:buFont typeface="Arial" panose="020B0604020202020204" pitchFamily="34" charset="0"/>
              <a:buChar char="•"/>
            </a:pPr>
            <a:r>
              <a:rPr lang="en-US" sz="2400" spc="0" dirty="0">
                <a:solidFill>
                  <a:schemeClr val="bg1"/>
                </a:solidFill>
                <a:latin typeface="Book Antiqua" panose="02040602050305030304" pitchFamily="18" charset="0"/>
              </a:rPr>
              <a:t>District Court: derecho was a single weather event, and Heartland was one integrated business entity with many locations</a:t>
            </a:r>
          </a:p>
          <a:p>
            <a:pPr marL="971550" lvl="1" indent="-285750"/>
            <a:r>
              <a:rPr lang="en-US" sz="2600" dirty="0">
                <a:solidFill>
                  <a:schemeClr val="bg1"/>
                </a:solidFill>
                <a:latin typeface="Book Antiqua" panose="02040602050305030304" pitchFamily="18" charset="0"/>
              </a:rPr>
              <a:t>“any one loss” unambiguous – indiscriminate singular amount of financial detriment suffered at all covered locations</a:t>
            </a:r>
            <a:endParaRPr lang="en-US" sz="2600" spc="0" dirty="0">
              <a:solidFill>
                <a:schemeClr val="bg1"/>
              </a:solidFill>
              <a:latin typeface="Book Antiqua" panose="02040602050305030304" pitchFamily="18" charset="0"/>
            </a:endParaRPr>
          </a:p>
          <a:p>
            <a:pPr marL="285750" indent="-285750">
              <a:buFont typeface="Arial" panose="020B0604020202020204" pitchFamily="34" charset="0"/>
              <a:buChar char="•"/>
            </a:pPr>
            <a:r>
              <a:rPr lang="en-US" sz="2400" spc="0" dirty="0">
                <a:latin typeface="Book Antiqua" panose="02040602050305030304" pitchFamily="18" charset="0"/>
              </a:rPr>
              <a:t>Court of Appeals: “any one loss” unambiguous – aggregate loss experienced by Heartland as a whole across “all covered locations”</a:t>
            </a:r>
          </a:p>
          <a:p>
            <a:pPr marL="285750" indent="-285750">
              <a:buFont typeface="Arial" panose="020B0604020202020204" pitchFamily="34" charset="0"/>
              <a:buChar char="•"/>
            </a:pPr>
            <a:r>
              <a:rPr lang="en-US" sz="2400" spc="0" dirty="0">
                <a:solidFill>
                  <a:schemeClr val="bg1"/>
                </a:solidFill>
                <a:latin typeface="Book Antiqua" panose="02040602050305030304" pitchFamily="18" charset="0"/>
              </a:rPr>
              <a:t>Affirmed</a:t>
            </a:r>
          </a:p>
          <a:p>
            <a:pPr marL="971550" lvl="1" indent="-285750"/>
            <a:r>
              <a:rPr lang="en-US" sz="2600" dirty="0">
                <a:solidFill>
                  <a:schemeClr val="bg1"/>
                </a:solidFill>
                <a:latin typeface="Book Antiqua" panose="02040602050305030304" pitchFamily="18" charset="0"/>
              </a:rPr>
              <a:t>Note: Court looked to the amount of premium paid, noting that while coverage cannot be related in direct proportion to premiums paid, it goes to reasonableness of insured’s expectations</a:t>
            </a:r>
            <a:endParaRPr lang="en-US" sz="2600" spc="0" dirty="0">
              <a:solidFill>
                <a:schemeClr val="bg1"/>
              </a:solidFill>
              <a:latin typeface="Book Antiqua" panose="02040602050305030304" pitchFamily="18" charset="0"/>
            </a:endParaRPr>
          </a:p>
          <a:p>
            <a:pPr marL="285750" indent="-285750">
              <a:buFont typeface="Arial" panose="020B0604020202020204" pitchFamily="34" charset="0"/>
              <a:buChar char="•"/>
            </a:pPr>
            <a:endParaRPr lang="en-US" sz="2400" spc="0" dirty="0">
              <a:solidFill>
                <a:schemeClr val="bg1"/>
              </a:solidFill>
              <a:latin typeface="Book Antiqua" panose="02040602050305030304" pitchFamily="18" charset="0"/>
            </a:endParaRPr>
          </a:p>
        </p:txBody>
      </p:sp>
      <p:sp>
        <p:nvSpPr>
          <p:cNvPr id="2" name="TextBox 1">
            <a:extLst>
              <a:ext uri="{FF2B5EF4-FFF2-40B4-BE49-F238E27FC236}">
                <a16:creationId xmlns:a16="http://schemas.microsoft.com/office/drawing/2014/main" id="{594E35C0-9853-E3D0-77FA-156DA82C00AA}"/>
              </a:ext>
            </a:extLst>
          </p:cNvPr>
          <p:cNvSpPr txBox="1"/>
          <p:nvPr/>
        </p:nvSpPr>
        <p:spPr>
          <a:xfrm>
            <a:off x="8866207" y="6858000"/>
            <a:ext cx="3325792" cy="230832"/>
          </a:xfrm>
          <a:prstGeom prst="rect">
            <a:avLst/>
          </a:prstGeom>
          <a:noFill/>
        </p:spPr>
        <p:txBody>
          <a:bodyPr wrap="square" rtlCol="0">
            <a:spAutoFit/>
          </a:bodyPr>
          <a:lstStyle/>
          <a:p>
            <a:r>
              <a:rPr lang="en-US" sz="900" dirty="0">
                <a:hlinkClick r:id="rId3" tooltip="https://en.wikipedia.org/wiki/Silo"/>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963773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9B7EF-D02D-CC79-D1D3-77E7C7621069}"/>
            </a:ext>
          </a:extLst>
        </p:cNvPr>
        <p:cNvGrpSpPr/>
        <p:nvPr/>
      </p:nvGrpSpPr>
      <p:grpSpPr>
        <a:xfrm>
          <a:off x="0" y="0"/>
          <a:ext cx="0" cy="0"/>
          <a:chOff x="0" y="0"/>
          <a:chExt cx="0" cy="0"/>
        </a:xfrm>
      </p:grpSpPr>
      <p:pic>
        <p:nvPicPr>
          <p:cNvPr id="6" name="Picture Placeholder 5" descr="Stack of books on a desk">
            <a:extLst>
              <a:ext uri="{FF2B5EF4-FFF2-40B4-BE49-F238E27FC236}">
                <a16:creationId xmlns:a16="http://schemas.microsoft.com/office/drawing/2014/main" id="{F077F52B-7C38-9A3F-2EC5-C3899C56D726}"/>
              </a:ext>
            </a:extLst>
          </p:cNvPr>
          <p:cNvPicPr>
            <a:picLocks noGrp="1" noChangeAspect="1"/>
          </p:cNvPicPr>
          <p:nvPr>
            <p:ph type="pic" sz="quarter" idx="10"/>
          </p:nvPr>
        </p:nvPicPr>
        <p:blipFill>
          <a:blip r:embed="rId2"/>
          <a:srcRect t="7065" b="7065"/>
          <a:stretch/>
        </p:blipFill>
        <p:spPr>
          <a:xfrm>
            <a:off x="20" y="10"/>
            <a:ext cx="12191979" cy="6857990"/>
          </a:xfrm>
          <a:noFill/>
        </p:spPr>
      </p:pic>
      <p:sp>
        <p:nvSpPr>
          <p:cNvPr id="3" name="Title 2">
            <a:extLst>
              <a:ext uri="{FF2B5EF4-FFF2-40B4-BE49-F238E27FC236}">
                <a16:creationId xmlns:a16="http://schemas.microsoft.com/office/drawing/2014/main" id="{966B314B-0347-6934-B5BD-9E38E341D8A3}"/>
              </a:ext>
            </a:extLst>
          </p:cNvPr>
          <p:cNvSpPr>
            <a:spLocks noGrp="1"/>
          </p:cNvSpPr>
          <p:nvPr>
            <p:ph type="title"/>
          </p:nvPr>
        </p:nvSpPr>
        <p:spPr>
          <a:xfrm>
            <a:off x="734389" y="3294085"/>
            <a:ext cx="7252505" cy="891250"/>
          </a:xfrm>
        </p:spPr>
        <p:txBody>
          <a:bodyPr anchor="t">
            <a:normAutofit/>
          </a:bodyPr>
          <a:lstStyle/>
          <a:p>
            <a:r>
              <a:rPr lang="en-US" sz="2800" i="1" dirty="0">
                <a:latin typeface="Book Antiqua" panose="02040602050305030304" pitchFamily="18" charset="0"/>
              </a:rPr>
              <a:t>Waterloo Community School District v. EMC</a:t>
            </a:r>
            <a:br>
              <a:rPr lang="en-US" sz="2800" i="1" dirty="0">
                <a:latin typeface="Book Antiqua" panose="02040602050305030304" pitchFamily="18" charset="0"/>
              </a:rPr>
            </a:br>
            <a:r>
              <a:rPr lang="en-US" sz="2600" b="0" dirty="0">
                <a:latin typeface="Book Antiqua" panose="02040602050305030304" pitchFamily="18" charset="0"/>
              </a:rPr>
              <a:t>18 N.W.3d 257 (Iowa 2025)</a:t>
            </a:r>
          </a:p>
        </p:txBody>
      </p:sp>
      <p:sp>
        <p:nvSpPr>
          <p:cNvPr id="2" name="Text Placeholder 3">
            <a:extLst>
              <a:ext uri="{FF2B5EF4-FFF2-40B4-BE49-F238E27FC236}">
                <a16:creationId xmlns:a16="http://schemas.microsoft.com/office/drawing/2014/main" id="{9EBDABB9-350F-895B-31CB-6CC2D3B01F1E}"/>
              </a:ext>
            </a:extLst>
          </p:cNvPr>
          <p:cNvSpPr>
            <a:spLocks noGrp="1"/>
          </p:cNvSpPr>
          <p:nvPr>
            <p:ph type="body" sz="quarter" idx="14"/>
          </p:nvPr>
        </p:nvSpPr>
        <p:spPr>
          <a:xfrm>
            <a:off x="734389" y="4333876"/>
            <a:ext cx="8352461" cy="2524114"/>
          </a:xfrm>
        </p:spPr>
        <p:txBody>
          <a:bodyPr>
            <a:normAutofit fontScale="92500"/>
          </a:bodyPr>
          <a:lstStyle/>
          <a:p>
            <a:pPr marL="285750" indent="-285750">
              <a:buFont typeface="Arial" panose="020B0604020202020204" pitchFamily="34" charset="0"/>
              <a:buChar char="•"/>
            </a:pPr>
            <a:r>
              <a:rPr lang="en-US" sz="2400" spc="0" dirty="0">
                <a:latin typeface="Book Antiqua" panose="02040602050305030304" pitchFamily="18" charset="0"/>
              </a:rPr>
              <a:t>Roof of a near-90 year old elementary school building roof collapsed into a second-floor classroom following a heavy snowstorm</a:t>
            </a:r>
          </a:p>
          <a:p>
            <a:pPr marL="285750" indent="-285750">
              <a:buFont typeface="Arial" panose="020B0604020202020204" pitchFamily="34" charset="0"/>
              <a:buChar char="•"/>
            </a:pPr>
            <a:r>
              <a:rPr lang="en-US" sz="2400" spc="0" dirty="0">
                <a:latin typeface="Book Antiqua" panose="02040602050305030304" pitchFamily="18" charset="0"/>
              </a:rPr>
              <a:t>Subsequent investigations revealed load-bearing walls had deteriorated, and the entire building was declared unsafe</a:t>
            </a:r>
          </a:p>
          <a:p>
            <a:pPr marL="285750" indent="-285750">
              <a:buFont typeface="Arial" panose="020B0604020202020204" pitchFamily="34" charset="0"/>
              <a:buChar char="•"/>
            </a:pPr>
            <a:r>
              <a:rPr lang="en-US" sz="2400" spc="0" dirty="0">
                <a:latin typeface="Book Antiqua" panose="02040602050305030304" pitchFamily="18" charset="0"/>
              </a:rPr>
              <a:t>WCSD demanded payment under its insurance policy for restoration of load-bearing walls for the entire building</a:t>
            </a:r>
          </a:p>
          <a:p>
            <a:pPr marL="285750" indent="-285750">
              <a:buFont typeface="Arial" panose="020B0604020202020204" pitchFamily="34" charset="0"/>
              <a:buChar char="•"/>
            </a:pPr>
            <a:endParaRPr lang="en-US" sz="2400" spc="0" dirty="0">
              <a:latin typeface="Book Antiqua" panose="02040602050305030304" pitchFamily="18" charset="0"/>
            </a:endParaRPr>
          </a:p>
        </p:txBody>
      </p:sp>
    </p:spTree>
    <p:extLst>
      <p:ext uri="{BB962C8B-B14F-4D97-AF65-F5344CB8AC3E}">
        <p14:creationId xmlns:p14="http://schemas.microsoft.com/office/powerpoint/2010/main" val="4058760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D43F1-DE35-C49D-09B3-9748693A662B}"/>
            </a:ext>
          </a:extLst>
        </p:cNvPr>
        <p:cNvGrpSpPr/>
        <p:nvPr/>
      </p:nvGrpSpPr>
      <p:grpSpPr>
        <a:xfrm>
          <a:off x="0" y="0"/>
          <a:ext cx="0" cy="0"/>
          <a:chOff x="0" y="0"/>
          <a:chExt cx="0" cy="0"/>
        </a:xfrm>
      </p:grpSpPr>
      <p:pic>
        <p:nvPicPr>
          <p:cNvPr id="3" name="Picture Placeholder 2" descr="Books and laptop">
            <a:extLst>
              <a:ext uri="{FF2B5EF4-FFF2-40B4-BE49-F238E27FC236}">
                <a16:creationId xmlns:a16="http://schemas.microsoft.com/office/drawing/2014/main" id="{C0FEF570-81FE-830E-6F9E-043F7E12953D}"/>
              </a:ext>
            </a:extLst>
          </p:cNvPr>
          <p:cNvPicPr>
            <a:picLocks noGrp="1" noChangeAspect="1"/>
          </p:cNvPicPr>
          <p:nvPr>
            <p:ph type="pic" sz="quarter" idx="10"/>
          </p:nvPr>
        </p:nvPicPr>
        <p:blipFill>
          <a:blip r:embed="rId2"/>
          <a:srcRect l="33813" r="33813"/>
          <a:stretch/>
        </p:blipFill>
        <p:spPr/>
      </p:pic>
      <p:sp>
        <p:nvSpPr>
          <p:cNvPr id="6" name="Title 2">
            <a:extLst>
              <a:ext uri="{FF2B5EF4-FFF2-40B4-BE49-F238E27FC236}">
                <a16:creationId xmlns:a16="http://schemas.microsoft.com/office/drawing/2014/main" id="{1284CBAD-998D-0E48-7E65-E59937FD4EC9}"/>
              </a:ext>
            </a:extLst>
          </p:cNvPr>
          <p:cNvSpPr>
            <a:spLocks noGrp="1"/>
          </p:cNvSpPr>
          <p:nvPr>
            <p:ph type="title"/>
          </p:nvPr>
        </p:nvSpPr>
        <p:spPr>
          <a:xfrm>
            <a:off x="-1" y="193828"/>
            <a:ext cx="8866207" cy="1277470"/>
          </a:xfrm>
        </p:spPr>
        <p:txBody>
          <a:bodyPr/>
          <a:lstStyle/>
          <a:p>
            <a:r>
              <a:rPr lang="en-US" sz="3600" i="1" dirty="0">
                <a:latin typeface="Book Antiqua" panose="02040602050305030304" pitchFamily="18" charset="0"/>
              </a:rPr>
              <a:t>Waterloo Community School District v. EMC</a:t>
            </a:r>
            <a:br>
              <a:rPr lang="en-US" sz="3600" i="1" dirty="0">
                <a:latin typeface="Book Antiqua" panose="02040602050305030304" pitchFamily="18" charset="0"/>
              </a:rPr>
            </a:br>
            <a:r>
              <a:rPr lang="en-US" sz="3400" b="0" dirty="0">
                <a:latin typeface="Book Antiqua" panose="02040602050305030304" pitchFamily="18" charset="0"/>
              </a:rPr>
              <a:t>18 N.W.3d 257 (Iowa 2025)</a:t>
            </a:r>
          </a:p>
        </p:txBody>
      </p:sp>
      <p:sp>
        <p:nvSpPr>
          <p:cNvPr id="7" name="Text Placeholder 3">
            <a:extLst>
              <a:ext uri="{FF2B5EF4-FFF2-40B4-BE49-F238E27FC236}">
                <a16:creationId xmlns:a16="http://schemas.microsoft.com/office/drawing/2014/main" id="{E089D12A-27D4-A998-35E2-3C73EAD93C6C}"/>
              </a:ext>
            </a:extLst>
          </p:cNvPr>
          <p:cNvSpPr>
            <a:spLocks noGrp="1"/>
          </p:cNvSpPr>
          <p:nvPr>
            <p:ph type="body" sz="quarter" idx="14"/>
          </p:nvPr>
        </p:nvSpPr>
        <p:spPr>
          <a:xfrm>
            <a:off x="0" y="1587873"/>
            <a:ext cx="8866206" cy="5386838"/>
          </a:xfrm>
        </p:spPr>
        <p:txBody>
          <a:bodyPr>
            <a:normAutofit/>
          </a:bodyPr>
          <a:lstStyle/>
          <a:p>
            <a:pPr marL="285750" indent="-285750">
              <a:buFont typeface="Arial" panose="020B0604020202020204" pitchFamily="34" charset="0"/>
              <a:buChar char="•"/>
            </a:pPr>
            <a:r>
              <a:rPr lang="en-US" sz="2200" spc="0" dirty="0">
                <a:latin typeface="Book Antiqua" panose="02040602050305030304" pitchFamily="18" charset="0"/>
              </a:rPr>
              <a:t>At issue: Whether the policy’s “ordinance and law” provision extends coverage for costs to fix areas of the building undamaged by a collapse when such restoration is required by local building codes</a:t>
            </a:r>
          </a:p>
          <a:p>
            <a:pPr marL="971550" lvl="1" indent="-285750"/>
            <a:r>
              <a:rPr lang="en-US" sz="2100" i="1" dirty="0">
                <a:solidFill>
                  <a:schemeClr val="bg1"/>
                </a:solidFill>
                <a:latin typeface="Book Antiqua" panose="02040602050305030304" pitchFamily="18" charset="0"/>
              </a:rPr>
              <a:t>Unambiguous exception for pre-existing code violations</a:t>
            </a:r>
          </a:p>
          <a:p>
            <a:pPr marL="971550" lvl="1" indent="-285750"/>
            <a:r>
              <a:rPr lang="en-US" sz="2100" spc="0" dirty="0">
                <a:solidFill>
                  <a:schemeClr val="bg1"/>
                </a:solidFill>
                <a:latin typeface="Book Antiqua" panose="02040602050305030304" pitchFamily="18" charset="0"/>
              </a:rPr>
              <a:t>“[W]e will not pay any costs due to an ordinance or law that </a:t>
            </a:r>
            <a:r>
              <a:rPr lang="en-US" sz="2100" dirty="0">
                <a:solidFill>
                  <a:schemeClr val="bg1"/>
                </a:solidFill>
                <a:latin typeface="Book Antiqua" panose="02040602050305030304" pitchFamily="18" charset="0"/>
              </a:rPr>
              <a:t>(a) You were required to comply with before the loss, even when the building was undamaged; and (b) You failed to comply with.”</a:t>
            </a:r>
            <a:endParaRPr lang="en-US" sz="2100" spc="0" dirty="0">
              <a:solidFill>
                <a:schemeClr val="bg1"/>
              </a:solidFill>
              <a:latin typeface="Book Antiqua" panose="02040602050305030304" pitchFamily="18" charset="0"/>
            </a:endParaRPr>
          </a:p>
          <a:p>
            <a:pPr marL="285750" indent="-285750">
              <a:buFont typeface="Arial" panose="020B0604020202020204" pitchFamily="34" charset="0"/>
              <a:buChar char="•"/>
            </a:pPr>
            <a:r>
              <a:rPr lang="en-US" sz="2200" spc="0" dirty="0">
                <a:latin typeface="Book Antiqua" panose="02040602050305030304" pitchFamily="18" charset="0"/>
              </a:rPr>
              <a:t>WCSD was unaware of deterioration until </a:t>
            </a:r>
            <a:r>
              <a:rPr lang="en-US" sz="2200" i="1" spc="0" dirty="0">
                <a:latin typeface="Book Antiqua" panose="02040602050305030304" pitchFamily="18" charset="0"/>
              </a:rPr>
              <a:t>after</a:t>
            </a:r>
            <a:r>
              <a:rPr lang="en-US" sz="2200" spc="0" dirty="0">
                <a:latin typeface="Book Antiqua" panose="02040602050305030304" pitchFamily="18" charset="0"/>
              </a:rPr>
              <a:t> the roof collapsed</a:t>
            </a:r>
          </a:p>
          <a:p>
            <a:pPr marL="971550" lvl="1" indent="-285750"/>
            <a:r>
              <a:rPr lang="en-US" sz="2100" dirty="0">
                <a:solidFill>
                  <a:schemeClr val="bg1"/>
                </a:solidFill>
                <a:latin typeface="Book Antiqua" panose="02040602050305030304" pitchFamily="18" charset="0"/>
              </a:rPr>
              <a:t>Applicable building code did not grandfather owners of an older building from compliance until a calamity necessitated major renovations</a:t>
            </a:r>
          </a:p>
          <a:p>
            <a:pPr marL="971550" lvl="1" indent="-285750"/>
            <a:r>
              <a:rPr lang="en-US" sz="2100" dirty="0">
                <a:solidFill>
                  <a:schemeClr val="bg1"/>
                </a:solidFill>
                <a:latin typeface="Book Antiqua" panose="02040602050305030304" pitchFamily="18" charset="0"/>
              </a:rPr>
              <a:t>Court would not rewrite policy language to add knowledge requirement </a:t>
            </a:r>
            <a:endParaRPr lang="en-US" sz="2100" spc="0" dirty="0">
              <a:solidFill>
                <a:schemeClr val="bg1"/>
              </a:solidFill>
              <a:latin typeface="Book Antiqua" panose="02040602050305030304" pitchFamily="18" charset="0"/>
            </a:endParaRPr>
          </a:p>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Providing coverage for pre-existing code violations would turn the policy into a “general maintenance contract”</a:t>
            </a:r>
          </a:p>
          <a:p>
            <a:pPr marL="285750" indent="-285750">
              <a:buFont typeface="Arial" panose="020B0604020202020204" pitchFamily="34" charset="0"/>
              <a:buChar char="•"/>
            </a:pPr>
            <a:endParaRPr lang="en-US" sz="2600" spc="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08638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03476-94DD-496D-8E81-8D0E265FA0DF}"/>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FC78BB6-79C2-1E8C-C985-D4800C8D45E8}"/>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7692" b="7692"/>
          <a:stretch/>
        </p:blipFill>
        <p:spPr>
          <a:xfrm>
            <a:off x="20" y="10"/>
            <a:ext cx="12191979" cy="6857990"/>
          </a:xfrm>
          <a:noFill/>
        </p:spPr>
      </p:pic>
      <p:sp>
        <p:nvSpPr>
          <p:cNvPr id="3" name="Title 2">
            <a:extLst>
              <a:ext uri="{FF2B5EF4-FFF2-40B4-BE49-F238E27FC236}">
                <a16:creationId xmlns:a16="http://schemas.microsoft.com/office/drawing/2014/main" id="{B36DCED9-B939-21BD-9659-A8E0BC0A73AB}"/>
              </a:ext>
            </a:extLst>
          </p:cNvPr>
          <p:cNvSpPr>
            <a:spLocks noGrp="1"/>
          </p:cNvSpPr>
          <p:nvPr>
            <p:ph type="title"/>
          </p:nvPr>
        </p:nvSpPr>
        <p:spPr>
          <a:xfrm>
            <a:off x="734389" y="3294085"/>
            <a:ext cx="8234799" cy="891250"/>
          </a:xfrm>
        </p:spPr>
        <p:txBody>
          <a:bodyPr anchor="t">
            <a:normAutofit/>
          </a:bodyPr>
          <a:lstStyle/>
          <a:p>
            <a:r>
              <a:rPr lang="en-US" sz="2800" i="1" dirty="0">
                <a:latin typeface="Book Antiqua" panose="02040602050305030304" pitchFamily="18" charset="0"/>
              </a:rPr>
              <a:t>Dostart v. Columbia Insurance Group</a:t>
            </a:r>
            <a:br>
              <a:rPr lang="en-US" sz="2800" i="1" dirty="0">
                <a:latin typeface="Book Antiqua" panose="02040602050305030304" pitchFamily="18" charset="0"/>
              </a:rPr>
            </a:br>
            <a:r>
              <a:rPr lang="en-US" sz="2600" b="0" dirty="0">
                <a:latin typeface="Book Antiqua" panose="02040602050305030304" pitchFamily="18" charset="0"/>
              </a:rPr>
              <a:t>20 N.W.3d 225 (Iowa 2025)</a:t>
            </a:r>
          </a:p>
        </p:txBody>
      </p:sp>
      <p:sp>
        <p:nvSpPr>
          <p:cNvPr id="2" name="Text Placeholder 3">
            <a:extLst>
              <a:ext uri="{FF2B5EF4-FFF2-40B4-BE49-F238E27FC236}">
                <a16:creationId xmlns:a16="http://schemas.microsoft.com/office/drawing/2014/main" id="{5941AEA1-53BC-878A-8D9B-8D144D44065E}"/>
              </a:ext>
            </a:extLst>
          </p:cNvPr>
          <p:cNvSpPr>
            <a:spLocks noGrp="1"/>
          </p:cNvSpPr>
          <p:nvPr>
            <p:ph type="body" sz="quarter" idx="14"/>
          </p:nvPr>
        </p:nvSpPr>
        <p:spPr>
          <a:xfrm>
            <a:off x="734389" y="4333876"/>
            <a:ext cx="8352461" cy="2524114"/>
          </a:xfrm>
        </p:spPr>
        <p:txBody>
          <a:bodyPr>
            <a:normAutofit/>
          </a:bodyPr>
          <a:lstStyle/>
          <a:p>
            <a:pPr marL="285750" indent="-285750">
              <a:buFont typeface="Arial" panose="020B0604020202020204" pitchFamily="34" charset="0"/>
              <a:buChar char="•"/>
            </a:pPr>
            <a:r>
              <a:rPr lang="en-US" sz="2400" spc="0" dirty="0">
                <a:latin typeface="Book Antiqua" panose="02040602050305030304" pitchFamily="18" charset="0"/>
              </a:rPr>
              <a:t>Dostarts sued general contractor Tyler Custom Homes for consumer fraud and obtained a $200k judgment</a:t>
            </a:r>
          </a:p>
          <a:p>
            <a:pPr marL="285750" indent="-285750">
              <a:buFont typeface="Arial" panose="020B0604020202020204" pitchFamily="34" charset="0"/>
              <a:buChar char="•"/>
            </a:pPr>
            <a:r>
              <a:rPr lang="en-US" sz="2400" spc="0" dirty="0">
                <a:latin typeface="Book Antiqua" panose="02040602050305030304" pitchFamily="18" charset="0"/>
              </a:rPr>
              <a:t>Columbia Ins. Group provided a CGL policy to Tyler Custom Homes but declined to indemnify the judgment under consumer fraud and exemplary award exclusions</a:t>
            </a:r>
          </a:p>
          <a:p>
            <a:pPr marL="285750" indent="-285750">
              <a:buFont typeface="Arial" panose="020B0604020202020204" pitchFamily="34" charset="0"/>
              <a:buChar char="•"/>
            </a:pPr>
            <a:r>
              <a:rPr lang="en-US" sz="2400" spc="0" dirty="0">
                <a:latin typeface="Book Antiqua" panose="02040602050305030304" pitchFamily="18" charset="0"/>
              </a:rPr>
              <a:t>Dostarts brought action against Columbia Ins. Group</a:t>
            </a:r>
          </a:p>
        </p:txBody>
      </p:sp>
    </p:spTree>
    <p:extLst>
      <p:ext uri="{BB962C8B-B14F-4D97-AF65-F5344CB8AC3E}">
        <p14:creationId xmlns:p14="http://schemas.microsoft.com/office/powerpoint/2010/main" val="370693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DD95B-D7EE-1211-D117-24DF1E66E161}"/>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B42FBBD-B833-CDD4-6426-8244075B7ADA}"/>
              </a:ext>
            </a:extLst>
          </p:cNvPr>
          <p:cNvPicPr>
            <a:picLocks noGrp="1" noChangeAspect="1"/>
          </p:cNvPicPr>
          <p:nvPr>
            <p:ph type="pic" sz="quarter" idx="10"/>
          </p:nvPr>
        </p:nvPicPr>
        <p:blipFill>
          <a:blip r:embed="rId2"/>
          <a:srcRect l="33827" r="33827"/>
          <a:stretch/>
        </p:blipFill>
        <p:spPr/>
      </p:pic>
      <p:sp>
        <p:nvSpPr>
          <p:cNvPr id="6" name="Title 2">
            <a:extLst>
              <a:ext uri="{FF2B5EF4-FFF2-40B4-BE49-F238E27FC236}">
                <a16:creationId xmlns:a16="http://schemas.microsoft.com/office/drawing/2014/main" id="{1823CA9B-76EF-1572-F64E-8B5EF3C13CAC}"/>
              </a:ext>
            </a:extLst>
          </p:cNvPr>
          <p:cNvSpPr>
            <a:spLocks noGrp="1"/>
          </p:cNvSpPr>
          <p:nvPr>
            <p:ph type="title"/>
          </p:nvPr>
        </p:nvSpPr>
        <p:spPr>
          <a:xfrm>
            <a:off x="-1" y="310403"/>
            <a:ext cx="8866207" cy="1277470"/>
          </a:xfrm>
        </p:spPr>
        <p:txBody>
          <a:bodyPr/>
          <a:lstStyle/>
          <a:p>
            <a:r>
              <a:rPr lang="en-US" sz="3200" i="1" dirty="0">
                <a:latin typeface="Book Antiqua" panose="02040602050305030304" pitchFamily="18" charset="0"/>
              </a:rPr>
              <a:t>Dostart v. Columbia Insurance Group</a:t>
            </a:r>
            <a:br>
              <a:rPr lang="en-US" sz="3200" i="1" dirty="0">
                <a:latin typeface="Book Antiqua" panose="02040602050305030304" pitchFamily="18" charset="0"/>
              </a:rPr>
            </a:br>
            <a:r>
              <a:rPr lang="en-US" sz="3000" b="0" dirty="0">
                <a:latin typeface="Book Antiqua" panose="02040602050305030304" pitchFamily="18" charset="0"/>
              </a:rPr>
              <a:t>20 N.W.3d 225 (Iowa 2025)</a:t>
            </a:r>
          </a:p>
        </p:txBody>
      </p:sp>
      <p:sp>
        <p:nvSpPr>
          <p:cNvPr id="7" name="Text Placeholder 3">
            <a:extLst>
              <a:ext uri="{FF2B5EF4-FFF2-40B4-BE49-F238E27FC236}">
                <a16:creationId xmlns:a16="http://schemas.microsoft.com/office/drawing/2014/main" id="{378D4413-38C4-6B90-0DCE-72EEE67AC078}"/>
              </a:ext>
            </a:extLst>
          </p:cNvPr>
          <p:cNvSpPr>
            <a:spLocks noGrp="1"/>
          </p:cNvSpPr>
          <p:nvPr>
            <p:ph type="body" sz="quarter" idx="14"/>
          </p:nvPr>
        </p:nvSpPr>
        <p:spPr>
          <a:xfrm>
            <a:off x="0" y="1781565"/>
            <a:ext cx="8866206" cy="5386838"/>
          </a:xfrm>
        </p:spPr>
        <p:txBody>
          <a:bodyPr>
            <a:normAutofit/>
          </a:bodyPr>
          <a:lstStyle/>
          <a:p>
            <a:pPr marL="285750" indent="-285750">
              <a:buFont typeface="Arial" panose="020B0604020202020204" pitchFamily="34" charset="0"/>
              <a:buChar char="•"/>
            </a:pPr>
            <a:r>
              <a:rPr lang="en-US" sz="2400" spc="0" dirty="0">
                <a:latin typeface="Book Antiqua" panose="02040602050305030304" pitchFamily="18" charset="0"/>
              </a:rPr>
              <a:t>At issue: Whether statutory consumer fraud constitutes an “occurrence” of property damage under the CGL</a:t>
            </a:r>
          </a:p>
          <a:p>
            <a:pPr marL="971550" lvl="1" indent="-285750"/>
            <a:r>
              <a:rPr lang="en-US" sz="2200" spc="0" dirty="0">
                <a:solidFill>
                  <a:schemeClr val="bg1"/>
                </a:solidFill>
                <a:latin typeface="Book Antiqua" panose="02040602050305030304" pitchFamily="18" charset="0"/>
              </a:rPr>
              <a:t>Dostarts conceded exemplary damages were not covered</a:t>
            </a:r>
          </a:p>
          <a:p>
            <a:pPr marL="285750" indent="-285750">
              <a:buFont typeface="Arial" panose="020B0604020202020204" pitchFamily="34" charset="0"/>
              <a:buChar char="•"/>
            </a:pPr>
            <a:r>
              <a:rPr lang="en-US" sz="2400" spc="0" dirty="0">
                <a:latin typeface="Book Antiqua" panose="02040602050305030304" pitchFamily="18" charset="0"/>
              </a:rPr>
              <a:t>Mens rea distinction between common law fraud and statutory consumer fraud</a:t>
            </a:r>
            <a:endParaRPr lang="en-US" sz="2200" spc="0" dirty="0">
              <a:latin typeface="Book Antiqua" panose="02040602050305030304" pitchFamily="18" charset="0"/>
            </a:endParaRPr>
          </a:p>
          <a:p>
            <a:pPr marL="971550" lvl="1" indent="-285750"/>
            <a:r>
              <a:rPr lang="en-US" sz="2200" dirty="0">
                <a:solidFill>
                  <a:schemeClr val="bg1"/>
                </a:solidFill>
                <a:latin typeface="Book Antiqua" panose="02040602050305030304" pitchFamily="18" charset="0"/>
              </a:rPr>
              <a:t>Court of Appeals:  distinction critical – affirmed trial court</a:t>
            </a:r>
          </a:p>
          <a:p>
            <a:pPr marL="971550" lvl="1" indent="-285750"/>
            <a:r>
              <a:rPr lang="en-US" sz="2200" dirty="0">
                <a:solidFill>
                  <a:schemeClr val="bg1"/>
                </a:solidFill>
                <a:latin typeface="Book Antiqua" panose="02040602050305030304" pitchFamily="18" charset="0"/>
              </a:rPr>
              <a:t>Supreme Court: coverage for claims based upon poor performance would convert a CGL into a performance bond</a:t>
            </a:r>
            <a:endParaRPr lang="en-US" sz="2400" spc="0" dirty="0">
              <a:latin typeface="Book Antiqua" panose="02040602050305030304" pitchFamily="18" charset="0"/>
            </a:endParaRPr>
          </a:p>
          <a:p>
            <a:pPr marL="285750" indent="-285750">
              <a:buFont typeface="Arial" panose="020B0604020202020204" pitchFamily="34" charset="0"/>
              <a:buChar char="•"/>
            </a:pPr>
            <a:r>
              <a:rPr lang="en-US" sz="2400" spc="0" dirty="0">
                <a:latin typeface="Book Antiqua" panose="02040602050305030304" pitchFamily="18" charset="0"/>
              </a:rPr>
              <a:t>Defective or incomplete workmanship, standing alone, is not an occurrence under a CGL policy </a:t>
            </a:r>
          </a:p>
          <a:p>
            <a:pPr marL="971550" lvl="1" indent="-285750"/>
            <a:r>
              <a:rPr lang="en-US" sz="2200" dirty="0">
                <a:solidFill>
                  <a:schemeClr val="bg1"/>
                </a:solidFill>
                <a:latin typeface="Book Antiqua" panose="02040602050305030304" pitchFamily="18" charset="0"/>
              </a:rPr>
              <a:t>Regardless of who is responsible for the defective or incomplete work, it cannot be characterized as an accident under Iowa law</a:t>
            </a:r>
            <a:endParaRPr lang="en-US" sz="2200" spc="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579814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BBC54-476F-1B5E-9E5A-17F1594CA3C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ACEC80C-FE83-3F29-4523-01E5706432E9}"/>
              </a:ext>
            </a:extLst>
          </p:cNvPr>
          <p:cNvPicPr>
            <a:picLocks noGrp="1" noChangeAspect="1"/>
          </p:cNvPicPr>
          <p:nvPr>
            <p:ph type="pic" sz="quarter" idx="10"/>
          </p:nvPr>
        </p:nvPicPr>
        <p:blipFill>
          <a:blip r:embed="rId2"/>
          <a:srcRect t="10732" b="10732"/>
          <a:stretch/>
        </p:blipFill>
        <p:spPr>
          <a:xfrm>
            <a:off x="19" y="-14057"/>
            <a:ext cx="12161520" cy="6840857"/>
          </a:xfrm>
          <a:noFill/>
        </p:spPr>
      </p:pic>
      <p:sp>
        <p:nvSpPr>
          <p:cNvPr id="3" name="Title 2">
            <a:extLst>
              <a:ext uri="{FF2B5EF4-FFF2-40B4-BE49-F238E27FC236}">
                <a16:creationId xmlns:a16="http://schemas.microsoft.com/office/drawing/2014/main" id="{71CF5979-FE61-13D1-2EB9-8AB487268B16}"/>
              </a:ext>
            </a:extLst>
          </p:cNvPr>
          <p:cNvSpPr>
            <a:spLocks noGrp="1"/>
          </p:cNvSpPr>
          <p:nvPr>
            <p:ph type="title"/>
          </p:nvPr>
        </p:nvSpPr>
        <p:spPr>
          <a:xfrm>
            <a:off x="793219" y="3228420"/>
            <a:ext cx="8234799" cy="891250"/>
          </a:xfrm>
        </p:spPr>
        <p:txBody>
          <a:bodyPr anchor="t">
            <a:noAutofit/>
          </a:bodyPr>
          <a:lstStyle/>
          <a:p>
            <a:r>
              <a:rPr lang="en-US" sz="3000" i="1" dirty="0">
                <a:latin typeface="Book Antiqua" panose="02040602050305030304" pitchFamily="18" charset="0"/>
              </a:rPr>
              <a:t>Rochon Corp. of Iowa n/k/a Graphite v. DMACC</a:t>
            </a:r>
            <a:br>
              <a:rPr lang="en-US" sz="3000" dirty="0">
                <a:latin typeface="Book Antiqua" panose="02040602050305030304" pitchFamily="18" charset="0"/>
              </a:rPr>
            </a:br>
            <a:r>
              <a:rPr lang="en-US" sz="2800" b="0" dirty="0">
                <a:latin typeface="Book Antiqua" panose="02040602050305030304" pitchFamily="18" charset="0"/>
              </a:rPr>
              <a:t>14 N.W.3d 111 (Iowa 2024)</a:t>
            </a:r>
          </a:p>
        </p:txBody>
      </p:sp>
      <p:sp>
        <p:nvSpPr>
          <p:cNvPr id="2" name="Text Placeholder 3">
            <a:extLst>
              <a:ext uri="{FF2B5EF4-FFF2-40B4-BE49-F238E27FC236}">
                <a16:creationId xmlns:a16="http://schemas.microsoft.com/office/drawing/2014/main" id="{89393864-EF8F-A6C5-2E56-4FA80D52CA3D}"/>
              </a:ext>
            </a:extLst>
          </p:cNvPr>
          <p:cNvSpPr>
            <a:spLocks noGrp="1"/>
          </p:cNvSpPr>
          <p:nvPr>
            <p:ph type="body" sz="quarter" idx="14"/>
          </p:nvPr>
        </p:nvSpPr>
        <p:spPr>
          <a:xfrm>
            <a:off x="734389" y="4333876"/>
            <a:ext cx="8352461" cy="2524114"/>
          </a:xfrm>
        </p:spPr>
        <p:txBody>
          <a:bodyPr>
            <a:normAutofit/>
          </a:bodyPr>
          <a:lstStyle/>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DMACC hired Graphite for a construction project on the DMACC Ankeny campus</a:t>
            </a:r>
          </a:p>
          <a:p>
            <a:pPr marL="285750" indent="-285750">
              <a:buFont typeface="Arial" panose="020B0604020202020204" pitchFamily="34" charset="0"/>
              <a:buChar char="•"/>
            </a:pPr>
            <a:r>
              <a:rPr lang="en-US" sz="2200" spc="0" dirty="0">
                <a:latin typeface="Book Antiqua" panose="02040602050305030304" pitchFamily="18" charset="0"/>
              </a:rPr>
              <a:t>Graphite submitted monthly requests for progress payments, which the architect approved. DMACC withheld 5% of each payment as retainage</a:t>
            </a:r>
          </a:p>
          <a:p>
            <a:pPr marL="285750" indent="-285750">
              <a:buFont typeface="Arial" panose="020B0604020202020204" pitchFamily="34" charset="0"/>
              <a:buChar char="•"/>
            </a:pPr>
            <a:r>
              <a:rPr lang="en-US" sz="2200" spc="0" dirty="0">
                <a:solidFill>
                  <a:schemeClr val="bg1"/>
                </a:solidFill>
                <a:latin typeface="Book Antiqua" panose="02040602050305030304" pitchFamily="18" charset="0"/>
              </a:rPr>
              <a:t>January 2022: Graphite submits what was effectively its final invoice; however, all that remained was the retainage</a:t>
            </a:r>
          </a:p>
        </p:txBody>
      </p:sp>
    </p:spTree>
    <p:extLst>
      <p:ext uri="{BB962C8B-B14F-4D97-AF65-F5344CB8AC3E}">
        <p14:creationId xmlns:p14="http://schemas.microsoft.com/office/powerpoint/2010/main" val="1330449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25F99-6261-8300-B644-1E9804785248}"/>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D687E40-9307-983C-834E-CB4B4E935E1F}"/>
              </a:ext>
            </a:extLst>
          </p:cNvPr>
          <p:cNvPicPr preferRelativeResize="0">
            <a:picLocks noGrp="1"/>
          </p:cNvPicPr>
          <p:nvPr>
            <p:ph type="pic" sz="quarter" idx="10"/>
          </p:nvPr>
        </p:nvPicPr>
        <p:blipFill>
          <a:blip r:embed="rId3"/>
          <a:srcRect l="42056" t="237" r="25944" b="-237"/>
          <a:stretch>
            <a:fillRect/>
          </a:stretch>
        </p:blipFill>
        <p:spPr>
          <a:xfrm>
            <a:off x="8913663" y="16248"/>
            <a:ext cx="3291840" cy="6858000"/>
          </a:xfrm>
        </p:spPr>
      </p:pic>
      <p:sp>
        <p:nvSpPr>
          <p:cNvPr id="6" name="Title 2">
            <a:extLst>
              <a:ext uri="{FF2B5EF4-FFF2-40B4-BE49-F238E27FC236}">
                <a16:creationId xmlns:a16="http://schemas.microsoft.com/office/drawing/2014/main" id="{A35DD661-4128-146F-F058-8A39FC2B2411}"/>
              </a:ext>
            </a:extLst>
          </p:cNvPr>
          <p:cNvSpPr>
            <a:spLocks noGrp="1"/>
          </p:cNvSpPr>
          <p:nvPr>
            <p:ph type="title"/>
          </p:nvPr>
        </p:nvSpPr>
        <p:spPr>
          <a:xfrm>
            <a:off x="-1" y="310403"/>
            <a:ext cx="8866207" cy="1277470"/>
          </a:xfrm>
        </p:spPr>
        <p:txBody>
          <a:bodyPr/>
          <a:lstStyle/>
          <a:p>
            <a:r>
              <a:rPr lang="en-US" sz="3400" i="1" dirty="0">
                <a:latin typeface="Book Antiqua" panose="02040602050305030304" pitchFamily="18" charset="0"/>
              </a:rPr>
              <a:t>Rochon Corp. of Iowa n/k/a Graphite v. DMACC</a:t>
            </a:r>
            <a:br>
              <a:rPr lang="en-US" sz="3400" dirty="0">
                <a:latin typeface="Book Antiqua" panose="02040602050305030304" pitchFamily="18" charset="0"/>
              </a:rPr>
            </a:br>
            <a:r>
              <a:rPr lang="en-US" sz="3200" b="0" dirty="0">
                <a:latin typeface="Book Antiqua" panose="02040602050305030304" pitchFamily="18" charset="0"/>
              </a:rPr>
              <a:t>14 N.W.3d 111 (</a:t>
            </a:r>
            <a:r>
              <a:rPr lang="en-US" sz="3200" b="0">
                <a:latin typeface="Book Antiqua" panose="02040602050305030304" pitchFamily="18" charset="0"/>
              </a:rPr>
              <a:t>Iowa 2024)</a:t>
            </a:r>
            <a:endParaRPr lang="en-US" sz="3200" b="0" dirty="0">
              <a:latin typeface="Book Antiqua" panose="02040602050305030304" pitchFamily="18" charset="0"/>
            </a:endParaRPr>
          </a:p>
        </p:txBody>
      </p:sp>
      <p:sp>
        <p:nvSpPr>
          <p:cNvPr id="7" name="Text Placeholder 3">
            <a:extLst>
              <a:ext uri="{FF2B5EF4-FFF2-40B4-BE49-F238E27FC236}">
                <a16:creationId xmlns:a16="http://schemas.microsoft.com/office/drawing/2014/main" id="{EE713F04-37F5-407B-63EA-CDC35EE43383}"/>
              </a:ext>
            </a:extLst>
          </p:cNvPr>
          <p:cNvSpPr>
            <a:spLocks noGrp="1"/>
          </p:cNvSpPr>
          <p:nvPr>
            <p:ph type="body" sz="quarter" idx="14"/>
          </p:nvPr>
        </p:nvSpPr>
        <p:spPr>
          <a:xfrm>
            <a:off x="-47459" y="1587873"/>
            <a:ext cx="8961122" cy="5547020"/>
          </a:xfrm>
        </p:spPr>
        <p:txBody>
          <a:bodyPr>
            <a:normAutofit lnSpcReduction="10000"/>
          </a:bodyPr>
          <a:lstStyle/>
          <a:p>
            <a:pPr marL="285750" indent="-285750">
              <a:buFont typeface="Arial" panose="020B0604020202020204" pitchFamily="34" charset="0"/>
              <a:buChar char="•"/>
            </a:pPr>
            <a:r>
              <a:rPr lang="en-US" sz="2300" spc="0" dirty="0">
                <a:latin typeface="Book Antiqua" panose="02040602050305030304" pitchFamily="18" charset="0"/>
              </a:rPr>
              <a:t>Graphite demanded Metro Concrete file suit seeking payment for unpaid services; Graphite and DMACC named as defendants</a:t>
            </a:r>
          </a:p>
          <a:p>
            <a:pPr marL="285750" indent="-285750">
              <a:buFont typeface="Arial" panose="020B0604020202020204" pitchFamily="34" charset="0"/>
              <a:buChar char="•"/>
            </a:pPr>
            <a:r>
              <a:rPr lang="en-US" sz="2300" spc="0" dirty="0">
                <a:solidFill>
                  <a:schemeClr val="bg1"/>
                </a:solidFill>
                <a:latin typeface="Book Antiqua" panose="02040602050305030304" pitchFamily="18" charset="0"/>
              </a:rPr>
              <a:t>Graphite filed Motion to Compel </a:t>
            </a:r>
            <a:r>
              <a:rPr lang="en-US" sz="2300" spc="0" dirty="0">
                <a:latin typeface="Book Antiqua" panose="02040602050305030304" pitchFamily="18" charset="0"/>
              </a:rPr>
              <a:t>DMACC to Release Retainage, seeking retainage and attorney fees</a:t>
            </a:r>
          </a:p>
          <a:p>
            <a:pPr marL="971550" lvl="1" indent="-285750"/>
            <a:r>
              <a:rPr lang="en-US" sz="2200" dirty="0">
                <a:solidFill>
                  <a:schemeClr val="bg1"/>
                </a:solidFill>
                <a:latin typeface="Book Antiqua" panose="02040602050305030304" pitchFamily="18" charset="0"/>
              </a:rPr>
              <a:t>Trial Court: Iowa Code </a:t>
            </a:r>
            <a:r>
              <a:rPr lang="en-US" sz="2200" dirty="0">
                <a:solidFill>
                  <a:schemeClr val="bg1"/>
                </a:solidFill>
                <a:latin typeface="Book Antiqua" panose="02040602050305030304" pitchFamily="18" charset="0"/>
                <a:cs typeface="Times New Roman" panose="02020603050405020304" pitchFamily="18" charset="0"/>
              </a:rPr>
              <a:t>§</a:t>
            </a:r>
            <a:r>
              <a:rPr lang="en-US" sz="2200" dirty="0">
                <a:solidFill>
                  <a:schemeClr val="bg1"/>
                </a:solidFill>
                <a:latin typeface="Book Antiqua" panose="02040602050305030304" pitchFamily="18" charset="0"/>
              </a:rPr>
              <a:t> 573.16 does not require DMACC to release the retainage before final completion and acceptance of the project</a:t>
            </a:r>
            <a:endParaRPr lang="en-US" sz="2200" spc="0" dirty="0">
              <a:solidFill>
                <a:schemeClr val="bg1"/>
              </a:solidFill>
              <a:latin typeface="Book Antiqua" panose="02040602050305030304" pitchFamily="18" charset="0"/>
            </a:endParaRPr>
          </a:p>
          <a:p>
            <a:pPr marL="285750" indent="-285750">
              <a:buFont typeface="Arial" panose="020B0604020202020204" pitchFamily="34" charset="0"/>
              <a:buChar char="•"/>
            </a:pPr>
            <a:r>
              <a:rPr lang="en-US" sz="2300" spc="0" dirty="0">
                <a:solidFill>
                  <a:schemeClr val="bg1"/>
                </a:solidFill>
                <a:latin typeface="Book Antiqua" panose="02040602050305030304" pitchFamily="18" charset="0"/>
              </a:rPr>
              <a:t>Court of Appeals: Graphite entitled to retainage, but not attorneys fees</a:t>
            </a:r>
          </a:p>
          <a:p>
            <a:pPr marL="285750" indent="-285750">
              <a:buFont typeface="Arial" panose="020B0604020202020204" pitchFamily="34" charset="0"/>
              <a:buChar char="•"/>
            </a:pPr>
            <a:r>
              <a:rPr lang="en-US" sz="2300" spc="0" dirty="0">
                <a:latin typeface="Book Antiqua" panose="02040602050305030304" pitchFamily="18" charset="0"/>
              </a:rPr>
              <a:t>Supreme Court: </a:t>
            </a:r>
          </a:p>
          <a:p>
            <a:pPr marL="971550" lvl="1" indent="-285750"/>
            <a:r>
              <a:rPr lang="en-US" sz="2200" dirty="0">
                <a:solidFill>
                  <a:schemeClr val="bg1"/>
                </a:solidFill>
                <a:latin typeface="Book Antiqua" panose="02040602050305030304" pitchFamily="18" charset="0"/>
              </a:rPr>
              <a:t>Chapter 573 makes clear that the retainage cannot be released before 30 days after the completion and final acceptance</a:t>
            </a:r>
          </a:p>
          <a:p>
            <a:pPr marL="971550" lvl="1" indent="-285750"/>
            <a:r>
              <a:rPr lang="en-US" sz="2200" spc="0" dirty="0">
                <a:solidFill>
                  <a:schemeClr val="bg1"/>
                </a:solidFill>
                <a:latin typeface="Book Antiqua" panose="02040602050305030304" pitchFamily="18" charset="0"/>
              </a:rPr>
              <a:t>Graphite cannot use a post-lawsuit bonding off process to obtain the retainage early, particularly given statutory periods for claims and bringing suit</a:t>
            </a:r>
          </a:p>
          <a:p>
            <a:pPr marL="971550" lvl="1" indent="-285750"/>
            <a:r>
              <a:rPr lang="en-US" sz="2200" dirty="0">
                <a:solidFill>
                  <a:schemeClr val="bg1"/>
                </a:solidFill>
                <a:latin typeface="Book Antiqua" panose="02040602050305030304" pitchFamily="18" charset="0"/>
              </a:rPr>
              <a:t>No exception applied</a:t>
            </a:r>
            <a:endParaRPr lang="en-US" sz="2200" spc="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285010849"/>
      </p:ext>
    </p:extLst>
  </p:cSld>
  <p:clrMapOvr>
    <a:masterClrMapping/>
  </p:clrMapOvr>
</p:sld>
</file>

<file path=ppt/theme/theme1.xml><?xml version="1.0" encoding="utf-8"?>
<a:theme xmlns:a="http://schemas.openxmlformats.org/drawingml/2006/main" name="Office Theme">
  <a:themeElements>
    <a:clrScheme name="MSFT_ELT_Template01">
      <a:dk1>
        <a:srgbClr val="3F3F3F"/>
      </a:dk1>
      <a:lt1>
        <a:srgbClr val="FFFFFF"/>
      </a:lt1>
      <a:dk2>
        <a:srgbClr val="000000"/>
      </a:dk2>
      <a:lt2>
        <a:srgbClr val="A5A5A5"/>
      </a:lt2>
      <a:accent1>
        <a:srgbClr val="5DAAB0"/>
      </a:accent1>
      <a:accent2>
        <a:srgbClr val="DFE3E9"/>
      </a:accent2>
      <a:accent3>
        <a:srgbClr val="BBC3CD"/>
      </a:accent3>
      <a:accent4>
        <a:srgbClr val="484848"/>
      </a:accent4>
      <a:accent5>
        <a:srgbClr val="1F1F26"/>
      </a:accent5>
      <a:accent6>
        <a:srgbClr val="F2CAA2"/>
      </a:accent6>
      <a:hlink>
        <a:srgbClr val="00194C"/>
      </a:hlink>
      <a:folHlink>
        <a:srgbClr val="954F72"/>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F1EBDCD4-0DFE-4BFC-B527-76D7C1C6466B}" vid="{B36D0821-FAFD-4A44-B0A3-9261322768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clean sophisticated presentation</Template>
  <TotalTime>3876</TotalTime>
  <Words>3360</Words>
  <Application>Microsoft Office PowerPoint</Application>
  <PresentationFormat>Widescreen</PresentationFormat>
  <Paragraphs>179</Paragraphs>
  <Slides>29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Book Antiqua</vt:lpstr>
      <vt:lpstr>Calibri</vt:lpstr>
      <vt:lpstr>Californian FB</vt:lpstr>
      <vt:lpstr>Constantia</vt:lpstr>
      <vt:lpstr>Times New Roman</vt:lpstr>
      <vt:lpstr>Vivaldi</vt:lpstr>
      <vt:lpstr>Wingdings</vt:lpstr>
      <vt:lpstr>Office Theme</vt:lpstr>
      <vt:lpstr>Case Law Update:  Contracts and Commercial Law</vt:lpstr>
      <vt:lpstr>Heartland Co-op v. Nationwide Agribusiness Ins. Co. 18 N.W.3d 729 (Iowa 2025)</vt:lpstr>
      <vt:lpstr>Heartland Co-op v. Nationwide Agribusiness Ins. Co. 18 N.W.3d 729 (Iowa 2025)</vt:lpstr>
      <vt:lpstr>Waterloo Community School District v. EMC 18 N.W.3d 257 (Iowa 2025)</vt:lpstr>
      <vt:lpstr>Waterloo Community School District v. EMC 18 N.W.3d 257 (Iowa 2025)</vt:lpstr>
      <vt:lpstr>Dostart v. Columbia Insurance Group 20 N.W.3d 225 (Iowa 2025)</vt:lpstr>
      <vt:lpstr>Dostart v. Columbia Insurance Group 20 N.W.3d 225 (Iowa 2025)</vt:lpstr>
      <vt:lpstr>Rochon Corp. of Iowa n/k/a Graphite v. DMACC 14 N.W.3d 111 (Iowa 2024)</vt:lpstr>
      <vt:lpstr>Rochon Corp. of Iowa n/k/a Graphite v. DMACC 14 N.W.3d 111 (Iowa 2024)</vt:lpstr>
      <vt:lpstr>Matter of Bitcoin Depot Operating, LLC, 21 N.W.3d 157 (Iowa 2025) Matter of Cason, 21 N.W.3d 165 (Iowa 2025)</vt:lpstr>
      <vt:lpstr>Matter of Bitcoin Depot Operating, LLC, 21 N.W.3d 157 (Iowa 2025) Matter of Cason, 21 N.W.3d 165 (Iowa 2025)</vt:lpstr>
      <vt:lpstr>Matter of Bitcoin Depot Operating, LLC, 21 N.W.3d 157 (Iowa 2025) Matter of Cason, 21 N.W.3d 165 (Iowa 2025)</vt:lpstr>
      <vt:lpstr>County Bank v. Shalla 20 N.W.3d 812 (Iowa 2025)</vt:lpstr>
      <vt:lpstr>County Bank v. Shalla 20 N.W.3d 812 (Iowa 2025)</vt:lpstr>
      <vt:lpstr>Hunter Three Farms, LLC v. Richard Hunter 18 N.W.3d 1 (Iowa 2025)</vt:lpstr>
      <vt:lpstr>Hunter Three Farms, LLC v. Richard Hunter 18 N.W.3d 1 (Iowa 2025)</vt:lpstr>
      <vt:lpstr>Hunter Three Farms, LLC v. Richard Hunter 18 N.W.3d 1 (Iowa 2025)</vt:lpstr>
      <vt:lpstr>Degeneffe v. Home Pride Contractors, Inc. 16 N.W.3d 501 (Iowa 2025)</vt:lpstr>
      <vt:lpstr>Degeneffe v. Home Pride Contractors, Inc. 16 N.W.3d 501 (Iowa 2025)</vt:lpstr>
      <vt:lpstr>Degeneffe v. Home Pride Contractors, Inc. 16 N.W.3d 501 (Iowa 2025)</vt:lpstr>
      <vt:lpstr>Degeneffe v. Home Pride Contractors, Inc. 16 N.W.3d 501 (Iowa 2025)</vt:lpstr>
      <vt:lpstr>Bradshaw Renovations, LLC v. Graham 20 N.W.3d 479 (Iowa 2025)</vt:lpstr>
      <vt:lpstr>Bradshaw Renovations, LLC v. Graham 20 N.W.3d 479 (Iowa 2025)</vt:lpstr>
      <vt:lpstr>Summit Carbon Solutions, LLC v. Kasischke 14 N.W.3d 119 (Iowa 2024)</vt:lpstr>
      <vt:lpstr>Summit Carbon Solutions, LLC v. Kasischke 14 N.W.3d 119 (Iowa 2024)</vt:lpstr>
      <vt:lpstr>Summit Carbon Solutions, LLC v. Kasischke 14 N.W.3d 119 (Iowa 2024)</vt:lpstr>
      <vt:lpstr>LS Power Midcontinent, LLC v. State 21 N.W.3d 551 (Iowa 2025)</vt:lpstr>
      <vt:lpstr>LS Power Midcontinent, LLC v. State 21 N.W.3d 551 (Iowa 2025)</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Jaquilyn Waddell Boie</dc:creator>
  <cp:lastModifiedBy>Jessica Thornton</cp:lastModifiedBy>
  <cp:revision>45</cp:revision>
  <dcterms:created xsi:type="dcterms:W3CDTF">2025-09-08T18:53:23Z</dcterms:created>
  <dcterms:modified xsi:type="dcterms:W3CDTF">2025-09-18T21:35:54Z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dDocumentId">
    <vt:lpwstr>4928-1587-5175</vt:lpwstr>
  </property>
</Properties>
</file>