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257" r:id="rId2"/>
    <p:sldId id="516" r:id="rId3"/>
    <p:sldId id="513" r:id="rId4"/>
    <p:sldId id="517" r:id="rId5"/>
    <p:sldId id="518" r:id="rId6"/>
    <p:sldId id="521" r:id="rId7"/>
    <p:sldId id="514" r:id="rId8"/>
    <p:sldId id="519" r:id="rId9"/>
    <p:sldId id="520" r:id="rId10"/>
    <p:sldId id="515" r:id="rId11"/>
    <p:sldId id="496" r:id="rId12"/>
    <p:sldId id="450" r:id="rId13"/>
    <p:sldId id="457" r:id="rId14"/>
    <p:sldId id="503" r:id="rId15"/>
    <p:sldId id="504" r:id="rId16"/>
    <p:sldId id="505" r:id="rId17"/>
    <p:sldId id="464" r:id="rId18"/>
    <p:sldId id="483" r:id="rId19"/>
    <p:sldId id="465" r:id="rId20"/>
    <p:sldId id="507" r:id="rId21"/>
    <p:sldId id="467" r:id="rId22"/>
    <p:sldId id="508" r:id="rId23"/>
    <p:sldId id="460" r:id="rId24"/>
    <p:sldId id="461" r:id="rId25"/>
    <p:sldId id="482" r:id="rId26"/>
    <p:sldId id="488" r:id="rId27"/>
    <p:sldId id="497" r:id="rId28"/>
    <p:sldId id="487" r:id="rId29"/>
    <p:sldId id="472" r:id="rId30"/>
    <p:sldId id="475" r:id="rId31"/>
    <p:sldId id="494" r:id="rId32"/>
    <p:sldId id="509" r:id="rId33"/>
    <p:sldId id="490" r:id="rId34"/>
    <p:sldId id="510" r:id="rId35"/>
    <p:sldId id="493" r:id="rId36"/>
    <p:sldId id="492" r:id="rId37"/>
    <p:sldId id="478" r:id="rId38"/>
    <p:sldId id="479" r:id="rId39"/>
    <p:sldId id="489" r:id="rId40"/>
    <p:sldId id="511" r:id="rId41"/>
    <p:sldId id="522" r:id="rId4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5B80B-07FE-47DB-8CB3-9E65E3BF8A59}" v="837" dt="2024-09-11T03:58:22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5" autoAdjust="0"/>
  </p:normalViewPr>
  <p:slideViewPr>
    <p:cSldViewPr snapToGrid="0" snapToObjects="1">
      <p:cViewPr varScale="1">
        <p:scale>
          <a:sx n="134" d="100"/>
          <a:sy n="134" d="100"/>
        </p:scale>
        <p:origin x="120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F3DC74-CE1C-D943-3482-400403F1F7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AA7C3-A102-2DF4-2BF8-3A0984E7CF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053940-B9EC-458D-82D1-EE60BD0A808A}" type="datetime1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C734C-61CA-872D-E953-0CDA88FB8D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25C8D-4ABD-2E39-3D31-86D49E6D8D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53E0F51-FA71-4217-8817-68A324DBE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003C1D-D175-99ED-0B12-7DCAF3330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4B2FD-6C85-E2EC-327B-5AEC42A13E7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1" charset="0"/>
              </a:defRPr>
            </a:lvl1pPr>
          </a:lstStyle>
          <a:p>
            <a:pPr>
              <a:defRPr/>
            </a:pPr>
            <a:fld id="{98E985D1-31BE-45F7-BFB8-D84DE9227465}" type="datetime1">
              <a:rPr lang="en-US" altLang="en-US"/>
              <a:pPr>
                <a:defRPr/>
              </a:pPr>
              <a:t>9/11/2024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C21523-4B69-7683-37B8-09054099F9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B40D96-A4F3-C08E-4688-F111100D7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6C458-02C7-98C1-25D9-82DC9FE5E3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11281-2369-107C-F527-8AF742E0E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313784-B067-4D82-8A42-0E2932043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3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B105D287-DA27-58FD-23F7-A0BEE5ACA6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2">
            <a:extLst>
              <a:ext uri="{FF2B5EF4-FFF2-40B4-BE49-F238E27FC236}">
                <a16:creationId xmlns:a16="http://schemas.microsoft.com/office/drawing/2014/main" id="{E8F2463E-1CB7-001E-77B3-120518735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978EE-EBC1-1522-3321-482C9090BE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>
            <a:extLst>
              <a:ext uri="{FF2B5EF4-FFF2-40B4-BE49-F238E27FC236}">
                <a16:creationId xmlns:a16="http://schemas.microsoft.com/office/drawing/2014/main" id="{7D6BC346-D38E-25EA-B962-A19E51BDE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D79532D-A372-3DC9-0316-C952BE098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E014C1-6C03-EE8D-9585-68C76BA16C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>
            <a:extLst>
              <a:ext uri="{FF2B5EF4-FFF2-40B4-BE49-F238E27FC236}">
                <a16:creationId xmlns:a16="http://schemas.microsoft.com/office/drawing/2014/main" id="{CFF9043F-712B-71DA-C803-0FBE8BA76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08B7CF-AFE2-B8E1-7072-0E1F374E8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2F7EE3-72A3-691C-2308-335DFBB027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>
            <a:extLst>
              <a:ext uri="{FF2B5EF4-FFF2-40B4-BE49-F238E27FC236}">
                <a16:creationId xmlns:a16="http://schemas.microsoft.com/office/drawing/2014/main" id="{949D0FE6-8AEC-23B2-397E-6140C25B1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20E24BC1-D781-B2B0-C3D0-B2C9BEDD7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2C7D2C-378A-8A3B-D65D-C8CBCB7A23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>
            <a:extLst>
              <a:ext uri="{FF2B5EF4-FFF2-40B4-BE49-F238E27FC236}">
                <a16:creationId xmlns:a16="http://schemas.microsoft.com/office/drawing/2014/main" id="{9901414C-EC5A-82E9-74C4-B5CEAB44C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730734DB-321C-AAEE-CB72-9B0C0F847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B06C04-922F-E493-C558-010562113B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>
            <a:extLst>
              <a:ext uri="{FF2B5EF4-FFF2-40B4-BE49-F238E27FC236}">
                <a16:creationId xmlns:a16="http://schemas.microsoft.com/office/drawing/2014/main" id="{960B48F8-B4ED-BBB8-C5D9-8DC2ADB17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82AE799E-0324-972C-C0CC-C5D354372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8AE9E-35CB-0ED4-7B77-121FAE8009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>
            <a:extLst>
              <a:ext uri="{FF2B5EF4-FFF2-40B4-BE49-F238E27FC236}">
                <a16:creationId xmlns:a16="http://schemas.microsoft.com/office/drawing/2014/main" id="{6079E4A3-586A-2870-D94A-15BB5CE5A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3A01EA0C-F33A-6BEA-ACBA-460DF4AEC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3141A1-CC7A-2531-F565-B5F5ED64A2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>
            <a:extLst>
              <a:ext uri="{FF2B5EF4-FFF2-40B4-BE49-F238E27FC236}">
                <a16:creationId xmlns:a16="http://schemas.microsoft.com/office/drawing/2014/main" id="{6079E4A3-586A-2870-D94A-15BB5CE5A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3A01EA0C-F33A-6BEA-ACBA-460DF4AEC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3141A1-CC7A-2531-F565-B5F5ED64A2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94889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9DC60258-0FB5-DF0A-7DAB-4E0247D1D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0746791-6A91-E6C5-943C-AEE693E2B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6C44CF-435F-181D-8730-900382C632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25D559CC-0B90-DE9D-7B83-010049764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FCCAB6C-AD02-9A52-1857-E12B09334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55A725-4D0A-DFF4-E5D3-DD627E5D33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20A9EEDB-BADB-D2AD-1322-0055B1251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AED0FD4-2677-CCCC-5E19-C85FE9D7D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0A151-B89F-11FB-7891-0C8DE9BEF3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7C8BC788-C17C-45B2-B43C-5F772A0DA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20FD5917-972A-6A84-CDD0-EE38B80EF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5C71BD-BD8A-7845-4610-94B364542D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287D1984-7DB9-EE65-92D7-D19B99FF9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61AAD19-2364-4CBA-F129-279AA1821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93DB07-01A6-D511-F5B1-0E2C35A673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C384D5E5-5794-5ABA-397A-D83C679F3E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BBAB92D-A3A2-40AA-EC6E-6B63CC547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4EF0D-56EE-8BF2-299E-0DDD762638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347F557B-DDA0-A531-76D7-0767847D0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74108408-A7A2-C0C9-DB1A-9259DC2A3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B6BB75-FFC9-D6B6-542F-84CBA8461B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>
            <a:extLst>
              <a:ext uri="{FF2B5EF4-FFF2-40B4-BE49-F238E27FC236}">
                <a16:creationId xmlns:a16="http://schemas.microsoft.com/office/drawing/2014/main" id="{A1CF9BA6-B0CC-24BD-EE14-8B65F80A0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AC04935C-2353-3185-1CCD-4CC6060C1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9FC334-69CE-32B4-C5B4-A6B185D67A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Doyen Sebesta &amp; Poelma, LLLP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6C877-6B63-D7CB-2688-BD0A399C556D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A4DC14-FA8F-E0E4-4651-D0632C6A38F2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63A7C-3B69-E5B7-4FC2-566B7ABDD9CF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016CA-C744-AB6D-C804-8254BF5920D4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8D2074-9100-57C7-26FB-952972EFDD06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85941-BAF6-AEEB-67BC-A859025CD5B9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157B2-2D9D-B46F-74D2-64E6F1C7E781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0EE50C-A25A-2E23-51ED-9119604FD19E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2993EB-E62E-4FAA-8D84-7134F0CE460A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EB6E4C8C-C608-6070-0550-2400F2BB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A0D3DD6-983C-4636-B8C5-C5F2566DDF44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7EEC8F96-A84E-DE03-9BC9-ACFBEF92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308450DE-4773-63EA-C71D-E90D5DB9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8B1E-1B8B-4A12-9839-3668DC147E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74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F271E38-5B04-2945-0C5A-73E8DF25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D52598E-F128-41F3-AF2D-B4509CE75CEF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0532B2E-7DCF-C4DE-D48B-4B1A93D1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CE13CA3-D883-285A-5C96-E1F51C88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697C-02F2-442C-BFCA-E0C6C7595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66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135BB3-BD8B-E2BE-4E89-86536790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6B114BE-8DB5-4361-80DA-8827BADBD341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BC01986-811A-0A90-4880-D295AA31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E02A7F9-2097-5F18-094D-74B8B3B7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3308F-1C6B-4A61-AACB-313534019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60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4262000-13C1-9667-F5E9-40BBC78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E741403-B601-4005-BE54-F276438BDBA5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BB25B65-5205-5A72-2E6C-ECD7F665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481C49-2105-59C2-5AEF-CCA1EB8A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63661-5EC4-4BCE-B66A-39A3E2F84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42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>
            <a:extLst>
              <a:ext uri="{FF2B5EF4-FFF2-40B4-BE49-F238E27FC236}">
                <a16:creationId xmlns:a16="http://schemas.microsoft.com/office/drawing/2014/main" id="{BE40FF3F-74FA-5432-0776-2435E28060E1}"/>
              </a:ext>
            </a:extLst>
          </p:cNvPr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F46A98E1-0D1D-1E65-BA33-7613E89D615E}"/>
              </a:ext>
            </a:extLst>
          </p:cNvPr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37645B38-26DD-19F0-CF87-0CF495888CF5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66BE0D6-86BD-7AF6-B45C-AB0A731893F3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E879CA5-9AA5-4B12-B801-44C80A73A20E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E85D10A6-7C59-F564-ED5C-B843AD97CE2E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31B34C57-4294-B0EB-781B-2BC7D20BFAAE}"/>
              </a:ext>
            </a:extLst>
          </p:cNvPr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3A9B3510-AC67-ADCA-E401-C1AE8A0DCCFF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BC5EBEE9-04F3-EFB7-FFC3-EFA426C46CE5}"/>
              </a:ext>
            </a:extLst>
          </p:cNvPr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3" name="Freeform 27">
            <a:extLst>
              <a:ext uri="{FF2B5EF4-FFF2-40B4-BE49-F238E27FC236}">
                <a16:creationId xmlns:a16="http://schemas.microsoft.com/office/drawing/2014/main" id="{B71A6F92-CB40-6307-8CDB-EC23B5D98710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3AA4574C-5740-4880-2451-2513FF948E0E}"/>
              </a:ext>
            </a:extLst>
          </p:cNvPr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5" name="Freeform 29">
            <a:extLst>
              <a:ext uri="{FF2B5EF4-FFF2-40B4-BE49-F238E27FC236}">
                <a16:creationId xmlns:a16="http://schemas.microsoft.com/office/drawing/2014/main" id="{3EF549E3-8339-B849-E52B-7B8D82521E2B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C7AA878D-B3C0-B8AB-B14F-A7266B24007F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A4A94E35-0ECF-76CF-43D9-0B2B3B6E0A02}"/>
              </a:ext>
            </a:extLst>
          </p:cNvPr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8" name="Freeform 32">
            <a:extLst>
              <a:ext uri="{FF2B5EF4-FFF2-40B4-BE49-F238E27FC236}">
                <a16:creationId xmlns:a16="http://schemas.microsoft.com/office/drawing/2014/main" id="{A6582BF6-76BA-959E-C230-90513D3B1EFC}"/>
              </a:ext>
            </a:extLst>
          </p:cNvPr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316A36-7D98-BCFF-849B-297624C2FD8F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E8E04D-437A-7DF3-8F5D-A78877A8299C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13070C-53C8-DA25-BCEE-ABB30C8FF728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94B659-E7F6-6408-9678-C339138B1C27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FF9137-D15E-99C1-2035-CB0B031B8246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09EE1D-A500-BB36-EBF0-62AE90EB1D73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9B9C2C9-F9D0-66F0-B924-1BEEE4F2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004596A-6F87-4E22-A223-6C4C91B40598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AD06E9D-F83A-B182-AE7C-1E123BE7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B822BD2-9800-D4DE-93FB-FB7D94BF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5E23-4B6D-4323-BED5-08035DD02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66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0B87F32-6C9D-AED4-DB56-475CFE20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239B18-66D2-4BD1-AEAC-17D18FFD7BAD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6ADFC96-10D8-4F63-17C6-B28988F6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8D772E8-248A-014C-F834-3D1EA698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184CF-9F14-4E59-AEA2-8CE4B81CF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08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87D9D7-7367-AE3D-1E14-9ADDA1CC98B9}"/>
              </a:ext>
            </a:extLst>
          </p:cNvPr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EAD5B-0627-D274-D534-3489893DD7BF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2CF30C-44C5-5BBF-55A5-84B85C604CB3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BC75B-9483-F737-AF6D-1F79A79D8CB0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884C22-5916-DE98-0992-C7ED9F6437C8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2DA937-7F19-B8DE-B683-F13C0CB535F3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555DE-617F-BFAB-0997-D568E8C9F3F1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E1C732-0426-F03D-F05E-C6E96CC52E8B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2A7935-4A4B-4887-7AEA-E87CD2BE3395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E00228-0F11-4755-F61E-8BF61127486F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9F62C7E8-C166-4EDA-A048-6B72872A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C0BB83B-266A-4A4C-B631-75704EB9BF0A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246B79ED-F5F0-EF67-9E16-E55FE773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5E6A2CB1-6F16-DA7B-9E39-E66CF9D8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B54AB-0E12-422B-9111-79020CC430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15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AE830193-B8B9-4E0D-C501-72B67E06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E75E4CE-CBD2-4FCD-B3F4-9A3FEAF87963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F0F8A73-EB2F-9D76-D7B4-DF69241C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1A86150A-86E5-4DE5-ECEF-34789E4B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DC84-8E2B-410F-8F43-2BEA4EF33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99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A337C4D-882E-5406-2D40-CE7BBFCE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243AD76-1F3D-4494-B664-D09C98D30C5D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F34DD-E387-5323-7082-EBAC2E03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640B2C61-87C7-4F6C-9B06-8CF005DA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5AAB-7F36-4CE2-9A4E-C288D47C0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28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19DBA811-140F-C7CD-44C0-84F233A6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FA6EE0C-61BF-451F-8987-BE21A98290AA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5A27FB4-1249-6404-DDEB-A22E8653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CFFAE83-D79A-CBC4-36A7-91E32638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C898-5697-42B9-874C-282AD2BE9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36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D3037E-6281-2A3F-F6F8-3EF35E873345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08B879-E01A-2C4B-224F-514222C841C8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>
            <a:extLst>
              <a:ext uri="{FF2B5EF4-FFF2-40B4-BE49-F238E27FC236}">
                <a16:creationId xmlns:a16="http://schemas.microsoft.com/office/drawing/2014/main" id="{81BAE3C5-2A42-756A-D4A9-626A466FAA2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1C6E00-C1A1-A8E7-EA43-C584FE26FAAC}"/>
                </a:ext>
              </a:extLst>
            </p:cNvPr>
            <p:cNvCxnSpPr/>
            <p:nvPr/>
          </p:nvCxnSpPr>
          <p:spPr>
            <a:xfrm rot="16200000">
              <a:off x="6608996" y="12906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57FA9C-2A5E-27D5-81C7-6FA1CB04AF24}"/>
                </a:ext>
              </a:extLst>
            </p:cNvPr>
            <p:cNvCxnSpPr/>
            <p:nvPr/>
          </p:nvCxnSpPr>
          <p:spPr>
            <a:xfrm rot="16200000" flipV="1">
              <a:off x="6630601" y="14456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9D8A4F-9827-2A23-87C4-5A197AC14967}"/>
                </a:ext>
              </a:extLst>
            </p:cNvPr>
            <p:cNvCxnSpPr/>
            <p:nvPr/>
          </p:nvCxnSpPr>
          <p:spPr>
            <a:xfrm rot="5400000" flipH="1">
              <a:off x="6689916" y="12896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C948EDB0-D914-D2FE-0EC8-84167D86B67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B4C6550-FE0B-B120-E131-05F77A761602}"/>
                </a:ext>
              </a:extLst>
            </p:cNvPr>
            <p:cNvCxnSpPr/>
            <p:nvPr/>
          </p:nvCxnSpPr>
          <p:spPr>
            <a:xfrm rot="16200000">
              <a:off x="6608996" y="12906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2436906-CD63-A638-E28C-0C40A7626DDE}"/>
                </a:ext>
              </a:extLst>
            </p:cNvPr>
            <p:cNvCxnSpPr/>
            <p:nvPr/>
          </p:nvCxnSpPr>
          <p:spPr>
            <a:xfrm rot="16200000" flipV="1">
              <a:off x="6630601" y="14456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A1286B-B5A2-5C5E-C1E9-881ACF395233}"/>
                </a:ext>
              </a:extLst>
            </p:cNvPr>
            <p:cNvCxnSpPr/>
            <p:nvPr/>
          </p:nvCxnSpPr>
          <p:spPr>
            <a:xfrm rot="5400000" flipH="1">
              <a:off x="6689916" y="12896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71934F98-0394-3D18-A428-DE6151C69BC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2714190-BA3A-FD97-7473-90B740D3106B}"/>
                </a:ext>
              </a:extLst>
            </p:cNvPr>
            <p:cNvCxnSpPr/>
            <p:nvPr/>
          </p:nvCxnSpPr>
          <p:spPr>
            <a:xfrm rot="16200000">
              <a:off x="6608996" y="12906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8B2ED7-E3C0-6045-A8D6-40935046FA3C}"/>
                </a:ext>
              </a:extLst>
            </p:cNvPr>
            <p:cNvCxnSpPr/>
            <p:nvPr/>
          </p:nvCxnSpPr>
          <p:spPr>
            <a:xfrm rot="16200000" flipV="1">
              <a:off x="6630601" y="1445647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9A0A443-ED10-0170-3538-B887A5B2537C}"/>
                </a:ext>
              </a:extLst>
            </p:cNvPr>
            <p:cNvCxnSpPr/>
            <p:nvPr/>
          </p:nvCxnSpPr>
          <p:spPr>
            <a:xfrm rot="5400000" flipH="1">
              <a:off x="6689916" y="12896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C55AA7DD-AD40-A2C0-3BA1-DE6A5C00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EE4B63D-8409-45BE-B250-26121D48B1DE}" type="datetime1">
              <a:rPr lang="en-US" altLang="en-US" smtClean="0"/>
              <a:t>9/11/2024</a:t>
            </a:fld>
            <a:endParaRPr lang="en-US" alt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4F18D20D-B723-4938-B2A9-6880A0E1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(c) Doyen Sebesta &amp; Poelma, LLLP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22384DA8-997D-D4C8-059A-3AACEE94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AAB33-2250-4CBB-84DD-7AA0673FEF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77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072B5A-55EC-5DC0-5A7F-6D2CBFB45069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888AC7-3DB6-615A-CDEF-FFAB6CC00928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A24E74-63FE-BC48-34E3-346C27C87549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FDD239-01C2-5934-A2E8-DE857B7B5D5F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20CB-4ADA-845C-8E0A-832B7D4173FA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41A522-BE02-B23F-0E83-AF4920C90EB2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C7E3FF-642E-6634-DF55-C808E1DECC37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A24FE8-4B84-A33D-D1F6-02E1FCE9B997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83C8C5-44CA-2DEF-54A6-8F279DF72D5A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49EFFC4-5806-91D3-88C8-B499362E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>
            <a:extLst>
              <a:ext uri="{FF2B5EF4-FFF2-40B4-BE49-F238E27FC236}">
                <a16:creationId xmlns:a16="http://schemas.microsoft.com/office/drawing/2014/main" id="{1AF4DD25-4925-0A7A-C3F1-89A7D741F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D034A52-67BF-76B1-4F29-0C18FE941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A7B6C51E-9F1C-4325-BFFC-65BD8BF7C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MS PGothic" panose="020B0600070205080204" pitchFamily="34" charset="-128"/>
          <a:cs typeface="ＭＳ Ｐゴシック" pitchFamily="3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MS PGothic" panose="020B0600070205080204" pitchFamily="34" charset="-128"/>
          <a:cs typeface="ＭＳ Ｐゴシック" pitchFamily="3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MS PGothic" panose="020B0600070205080204" pitchFamily="34" charset="-128"/>
          <a:cs typeface="ＭＳ Ｐゴシック" pitchFamily="3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MS PGothic" panose="020B0600070205080204" pitchFamily="34" charset="-128"/>
          <a:cs typeface="ＭＳ Ｐゴシック" pitchFamily="3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MS PGothic" panose="020B0600070205080204" pitchFamily="34" charset="-128"/>
          <a:cs typeface="ＭＳ Ｐゴシック" pitchFamily="3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ＭＳ Ｐゴシック" pitchFamily="30" charset="-128"/>
          <a:cs typeface="ＭＳ Ｐゴシック" pitchFamily="3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ＭＳ Ｐゴシック" pitchFamily="30" charset="-128"/>
          <a:cs typeface="ＭＳ Ｐゴシック" pitchFamily="3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ＭＳ Ｐゴシック" pitchFamily="30" charset="-128"/>
          <a:cs typeface="ＭＳ Ｐゴシック" pitchFamily="3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30" charset="0"/>
          <a:ea typeface="ＭＳ Ｐゴシック" pitchFamily="30" charset="-128"/>
          <a:cs typeface="ＭＳ Ｐゴシック" pitchFamily="30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30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6" name="Rectangle 4">
            <a:extLst>
              <a:ext uri="{FF2B5EF4-FFF2-40B4-BE49-F238E27FC236}">
                <a16:creationId xmlns:a16="http://schemas.microsoft.com/office/drawing/2014/main" id="{71755892-0523-C9D9-B228-84C764889E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3567340"/>
            <a:ext cx="8210550" cy="77061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ea typeface="ＭＳ Ｐゴシック" pitchFamily="30" charset="-128"/>
              </a:rPr>
              <a:t>Scot G. Doyen</a:t>
            </a:r>
            <a:br>
              <a:rPr lang="en-US" sz="2400" dirty="0">
                <a:ea typeface="ＭＳ Ｐゴシック" pitchFamily="30" charset="-128"/>
              </a:rPr>
            </a:br>
            <a:r>
              <a:rPr lang="en-US" sz="2400" dirty="0" err="1">
                <a:ea typeface="ＭＳ Ｐゴシック" pitchFamily="30" charset="-128"/>
              </a:rPr>
              <a:t>Doyen</a:t>
            </a:r>
            <a:r>
              <a:rPr lang="en-US" sz="2400" dirty="0">
                <a:ea typeface="ＭＳ Ｐゴシック" pitchFamily="30" charset="-128"/>
              </a:rPr>
              <a:t> Sebesta &amp; Poelma</a:t>
            </a:r>
            <a:br>
              <a:rPr lang="en-US" sz="2400" dirty="0">
                <a:ea typeface="ＭＳ Ｐゴシック" pitchFamily="30" charset="-128"/>
              </a:rPr>
            </a:br>
            <a:r>
              <a:rPr lang="en-US" sz="2400" dirty="0">
                <a:ea typeface="ＭＳ Ｐゴシック" pitchFamily="30" charset="-128"/>
              </a:rPr>
              <a:t>Houston Austin Dallas</a:t>
            </a:r>
            <a:br>
              <a:rPr lang="en-US" sz="2800" dirty="0">
                <a:ea typeface="ＭＳ Ｐゴシック" pitchFamily="30" charset="-128"/>
              </a:rPr>
            </a:br>
            <a:br>
              <a:rPr lang="en-US" sz="2400" dirty="0">
                <a:ea typeface="ＭＳ Ｐゴシック" pitchFamily="30" charset="-128"/>
              </a:rPr>
            </a:br>
            <a:br>
              <a:rPr lang="en-US" sz="2000" dirty="0">
                <a:solidFill>
                  <a:schemeClr val="tx1"/>
                </a:solidFill>
                <a:ea typeface="+mj-ea"/>
                <a:cs typeface="+mj-cs"/>
              </a:rPr>
            </a:br>
            <a:endParaRPr lang="en-US" sz="20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17B210DA-4947-8341-CB81-2462F67A2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943225"/>
            <a:ext cx="7772400" cy="551089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sz="4000" dirty="0">
                <a:ea typeface="ＭＳ Ｐゴシック" pitchFamily="30" charset="-128"/>
              </a:rPr>
              <a:t>The Power of the 3 C’s </a:t>
            </a:r>
            <a:endParaRPr lang="en-US" altLang="en-US" sz="4000" dirty="0"/>
          </a:p>
        </p:txBody>
      </p:sp>
      <p:pic>
        <p:nvPicPr>
          <p:cNvPr id="15364" name="Picture 3" descr="choose-courage.jpg">
            <a:extLst>
              <a:ext uri="{FF2B5EF4-FFF2-40B4-BE49-F238E27FC236}">
                <a16:creationId xmlns:a16="http://schemas.microsoft.com/office/drawing/2014/main" id="{364A5FB1-0800-8BC5-9144-173F8766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18" y="125172"/>
            <a:ext cx="3951741" cy="264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ed oval with black text">
            <a:extLst>
              <a:ext uri="{FF2B5EF4-FFF2-40B4-BE49-F238E27FC236}">
                <a16:creationId xmlns:a16="http://schemas.microsoft.com/office/drawing/2014/main" id="{57607111-F3BE-D5B8-51C0-A5ACFF77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84" y="4888044"/>
            <a:ext cx="4029075" cy="1844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450181"/>
            <a:ext cx="6456551" cy="4919622"/>
          </a:xfrm>
        </p:spPr>
        <p:txBody>
          <a:bodyPr/>
          <a:lstStyle/>
          <a:p>
            <a:r>
              <a:rPr lang="en-US" altLang="en-US" sz="3200" dirty="0"/>
              <a:t> We must tell the witness the accurate view of the current litigation environment</a:t>
            </a:r>
          </a:p>
          <a:p>
            <a:r>
              <a:rPr lang="en-US" altLang="en-US" sz="3200" dirty="0"/>
              <a:t>We must reassure the witness that they are actually in control</a:t>
            </a:r>
          </a:p>
          <a:p>
            <a:r>
              <a:rPr lang="en-US" altLang="en-US" sz="3200" dirty="0"/>
              <a:t>We must help them realize the significance of teaching the ACTUAL audience – the jury, not the questioner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We Must Empower by Education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9E5B9-F7E7-0164-92CF-595B0558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38762059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3730625"/>
            <a:ext cx="7747000" cy="3878263"/>
          </a:xfrm>
        </p:spPr>
        <p:txBody>
          <a:bodyPr/>
          <a:lstStyle/>
          <a:p>
            <a:r>
              <a:rPr lang="en-US" altLang="en-US" sz="3200" dirty="0"/>
              <a:t> Size up the witness</a:t>
            </a:r>
          </a:p>
          <a:p>
            <a:r>
              <a:rPr lang="en-US" altLang="en-US" sz="3200" dirty="0"/>
              <a:t> Obtain damaging admissions</a:t>
            </a:r>
          </a:p>
          <a:p>
            <a:r>
              <a:rPr lang="en-US" altLang="en-US" sz="3200" dirty="0"/>
              <a:t> Explore new theories of the case</a:t>
            </a:r>
          </a:p>
          <a:p>
            <a:r>
              <a:rPr lang="en-US" altLang="en-US" sz="3200" dirty="0"/>
              <a:t> Confirm themes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5"/>
            <a:ext cx="7999412" cy="10541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a typeface="ＭＳ Ｐゴシック" pitchFamily="30" charset="-128"/>
              </a:rPr>
              <a:t>Purposes for Taking a Deposition</a:t>
            </a:r>
          </a:p>
        </p:txBody>
      </p:sp>
      <p:pic>
        <p:nvPicPr>
          <p:cNvPr id="17412" name="Picture 5" descr="images.jpg">
            <a:extLst>
              <a:ext uri="{FF2B5EF4-FFF2-40B4-BE49-F238E27FC236}">
                <a16:creationId xmlns:a16="http://schemas.microsoft.com/office/drawing/2014/main" id="{0A174E9C-C320-78B0-E340-5D4EA556A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1293813"/>
            <a:ext cx="4008437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5710-FFBE-AA31-EA6F-DDC5897E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20863904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57607-293E-7845-2117-3133F4D3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5425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2800" dirty="0"/>
              <a:t>First, We Must Explain the </a:t>
            </a:r>
            <a:br>
              <a:rPr lang="en-US" altLang="en-US" sz="2800" dirty="0"/>
            </a:br>
            <a:r>
              <a:rPr lang="en-US" altLang="en-US" sz="2800" dirty="0"/>
              <a:t>Plaintiff’s Position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80CAD39-DB81-B0DD-5CFE-724DB894E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1198535"/>
            <a:ext cx="8205788" cy="4786339"/>
          </a:xfrm>
        </p:spPr>
        <p:txBody>
          <a:bodyPr/>
          <a:lstStyle/>
          <a:p>
            <a:r>
              <a:rPr lang="en-US" altLang="en-US" sz="2000" dirty="0"/>
              <a:t>A deposition is a place where the plaintiff attorney hopes to get admissions or denials to prove his or her preconceived case</a:t>
            </a:r>
          </a:p>
          <a:p>
            <a:r>
              <a:rPr lang="en-US" altLang="en-US" sz="2000" dirty="0"/>
              <a:t>All deposition questions are formed from this perspective</a:t>
            </a:r>
          </a:p>
          <a:p>
            <a:r>
              <a:rPr lang="en-US" altLang="en-US" sz="2000" dirty="0"/>
              <a:t>A deposition is not a search for the truth</a:t>
            </a:r>
          </a:p>
          <a:p>
            <a:r>
              <a:rPr lang="en-US" altLang="en-US" sz="2000" dirty="0"/>
              <a:t>A deposition is not an interview or a conversation</a:t>
            </a:r>
          </a:p>
          <a:p>
            <a:r>
              <a:rPr lang="en-US" altLang="en-US" sz="2000" dirty="0"/>
              <a:t>It is an interrogation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18436" name="Picture 3" descr="wrigleys_orbit_interrogation.jpg">
            <a:extLst>
              <a:ext uri="{FF2B5EF4-FFF2-40B4-BE49-F238E27FC236}">
                <a16:creationId xmlns:a16="http://schemas.microsoft.com/office/drawing/2014/main" id="{D05E23AC-84CB-7CC7-FCB2-C6BF2F51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517900"/>
            <a:ext cx="440848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D400-02CA-B7C6-5502-1BD4184E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51vKc41xjwL.jpg">
            <a:extLst>
              <a:ext uri="{FF2B5EF4-FFF2-40B4-BE49-F238E27FC236}">
                <a16:creationId xmlns:a16="http://schemas.microsoft.com/office/drawing/2014/main" id="{7ADD3039-2A4A-19CB-E8D3-1E606387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57175"/>
            <a:ext cx="42926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A877A-DCD9-CD62-7647-73FC6AA5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frie-rulesRoad_lg.jpg">
            <a:extLst>
              <a:ext uri="{FF2B5EF4-FFF2-40B4-BE49-F238E27FC236}">
                <a16:creationId xmlns:a16="http://schemas.microsoft.com/office/drawing/2014/main" id="{2961BFAE-7ACF-7FB9-44EF-B86C5605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227013"/>
            <a:ext cx="5727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5714B-A5D0-CE3A-C4D3-A615A996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rowl-trialByHuman_lg.jpg">
            <a:extLst>
              <a:ext uri="{FF2B5EF4-FFF2-40B4-BE49-F238E27FC236}">
                <a16:creationId xmlns:a16="http://schemas.microsoft.com/office/drawing/2014/main" id="{D0A3BB1B-30B2-3F4A-48AC-3130FC560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341313"/>
            <a:ext cx="5727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040535-C9BB-0B46-7F59-AE7E53A5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rie-PolarPaperback_lg.jpg">
            <a:extLst>
              <a:ext uri="{FF2B5EF4-FFF2-40B4-BE49-F238E27FC236}">
                <a16:creationId xmlns:a16="http://schemas.microsoft.com/office/drawing/2014/main" id="{99628F8D-F39B-B096-624E-4F9FD0C1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41300"/>
            <a:ext cx="5727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9148BD-790C-2620-6CB0-C68C0823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62B361C-ECB1-40B4-58A5-4182DAAB6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590800"/>
            <a:ext cx="8229600" cy="36909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4792" name="Rectangle 8">
            <a:extLst>
              <a:ext uri="{FF2B5EF4-FFF2-40B4-BE49-F238E27FC236}">
                <a16:creationId xmlns:a16="http://schemas.microsoft.com/office/drawing/2014/main" id="{5159B058-5FA0-D522-3483-D34D71DB2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90800"/>
            <a:ext cx="670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11" charset="2"/>
              <a:buBlip>
                <a:blip r:embed="rId3"/>
              </a:buBlip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</a:endParaRPr>
          </a:p>
        </p:txBody>
      </p:sp>
      <p:sp>
        <p:nvSpPr>
          <p:cNvPr id="374793" name="Rectangle 9">
            <a:extLst>
              <a:ext uri="{FF2B5EF4-FFF2-40B4-BE49-F238E27FC236}">
                <a16:creationId xmlns:a16="http://schemas.microsoft.com/office/drawing/2014/main" id="{A2D5E13B-8B09-606A-025E-4BD75FE12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76962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11" charset="2"/>
              <a:buBlip>
                <a:blip r:embed="rId3"/>
              </a:buBlip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</a:endParaRPr>
          </a:p>
        </p:txBody>
      </p:sp>
      <p:sp>
        <p:nvSpPr>
          <p:cNvPr id="374795" name="Rectangle 11">
            <a:extLst>
              <a:ext uri="{FF2B5EF4-FFF2-40B4-BE49-F238E27FC236}">
                <a16:creationId xmlns:a16="http://schemas.microsoft.com/office/drawing/2014/main" id="{8FDED4AB-2626-F952-9074-EEDB83626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04988"/>
            <a:ext cx="7615238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742950" indent="-74295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HARACTER</a:t>
            </a:r>
          </a:p>
          <a:p>
            <a:pPr marL="742950" indent="-74295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ONTROL</a:t>
            </a:r>
          </a:p>
          <a:p>
            <a:pPr marL="742950" indent="-74295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OMMUNICATION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608CBDA6-AB29-204B-AF14-C56EA1E71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2438400"/>
            <a:ext cx="31813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BA2875-DFA9-82B3-C540-D0EB177FF421}"/>
              </a:ext>
            </a:extLst>
          </p:cNvPr>
          <p:cNvSpPr txBox="1">
            <a:spLocks/>
          </p:cNvSpPr>
          <p:nvPr/>
        </p:nvSpPr>
        <p:spPr>
          <a:xfrm>
            <a:off x="474663" y="377825"/>
            <a:ext cx="8669337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pitchFamily="30" charset="-128"/>
                <a:cs typeface="ＭＳ Ｐゴシック" pitchFamily="3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rgbClr val="D6ECFF"/>
                </a:solidFill>
              </a:rPr>
              <a:t>New Model for Witness Preparation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E203F9-1329-F696-987D-25799D50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4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4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4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74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7131-E8D0-B579-B020-C110B94B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1. CHARACTER</a:t>
            </a:r>
          </a:p>
        </p:txBody>
      </p:sp>
      <p:pic>
        <p:nvPicPr>
          <p:cNvPr id="33795" name="Picture 5" descr="choose-courage.jpg">
            <a:extLst>
              <a:ext uri="{FF2B5EF4-FFF2-40B4-BE49-F238E27FC236}">
                <a16:creationId xmlns:a16="http://schemas.microsoft.com/office/drawing/2014/main" id="{574C0A5C-48BA-4FE5-A421-E5DB524CB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973263"/>
            <a:ext cx="52863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FAEB1-62DE-A25E-3892-F56AE414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CBEBD66B-C1A1-E180-2F0D-A83AE04AF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8229600" cy="36909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3093" name="Rectangle 5">
            <a:extLst>
              <a:ext uri="{FF2B5EF4-FFF2-40B4-BE49-F238E27FC236}">
                <a16:creationId xmlns:a16="http://schemas.microsoft.com/office/drawing/2014/main" id="{F2DE1F8B-4021-03CF-C309-C39834E58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90800"/>
            <a:ext cx="670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11" charset="2"/>
              <a:buBlip>
                <a:blip r:embed="rId3"/>
              </a:buBlip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</a:endParaRPr>
          </a:p>
        </p:txBody>
      </p:sp>
      <p:sp>
        <p:nvSpPr>
          <p:cNvPr id="473094" name="Rectangle 6">
            <a:extLst>
              <a:ext uri="{FF2B5EF4-FFF2-40B4-BE49-F238E27FC236}">
                <a16:creationId xmlns:a16="http://schemas.microsoft.com/office/drawing/2014/main" id="{237778AF-5FDE-A037-FACB-0E7FBC081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438400"/>
            <a:ext cx="76962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11" charset="2"/>
              <a:buBlip>
                <a:blip r:embed="rId3"/>
              </a:buBlip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</a:endParaRPr>
          </a:p>
        </p:txBody>
      </p:sp>
      <p:sp>
        <p:nvSpPr>
          <p:cNvPr id="473095" name="Rectangle 7">
            <a:extLst>
              <a:ext uri="{FF2B5EF4-FFF2-40B4-BE49-F238E27FC236}">
                <a16:creationId xmlns:a16="http://schemas.microsoft.com/office/drawing/2014/main" id="{DB29B202-3A58-1A61-6EC9-F8ED05417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" y="1793875"/>
            <a:ext cx="76152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Rage Italic" charset="0"/>
                <a:ea typeface="ＭＳ Ｐゴシック" charset="0"/>
                <a:cs typeface="ＭＳ Ｐゴシック" charset="0"/>
              </a:rPr>
              <a:t>Attitude is Everything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  <a:latin typeface="Rage Italic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  <a:latin typeface="Rage Italic" charset="0"/>
              <a:ea typeface="ＭＳ Ｐゴシック" charset="0"/>
              <a:cs typeface="ＭＳ Ｐゴシック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/>
            </a:pPr>
            <a:endParaRPr lang="en-US" sz="5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2" name="Picture 2">
            <a:extLst>
              <a:ext uri="{FF2B5EF4-FFF2-40B4-BE49-F238E27FC236}">
                <a16:creationId xmlns:a16="http://schemas.microsoft.com/office/drawing/2014/main" id="{FC96EFE0-5B5E-8CB8-798F-71F9F8E01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509963"/>
            <a:ext cx="22320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639A32-9F38-6EFD-61D2-6B71981C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77825"/>
            <a:ext cx="8245475" cy="9144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D6ECFF"/>
                </a:solidFill>
                <a:ea typeface="ＭＳ Ｐゴシック" pitchFamily="30" charset="-128"/>
              </a:rPr>
              <a:t>CHARACTER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7F8D4E-42DD-1E1B-6B74-2997518C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3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3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340708"/>
            <a:ext cx="6456551" cy="5029095"/>
          </a:xfrm>
        </p:spPr>
        <p:txBody>
          <a:bodyPr/>
          <a:lstStyle/>
          <a:p>
            <a:r>
              <a:rPr lang="en-US" altLang="en-US" sz="3200" dirty="0"/>
              <a:t>Educate your witness</a:t>
            </a:r>
          </a:p>
          <a:p>
            <a:r>
              <a:rPr lang="en-US" altLang="en-US" sz="3200" dirty="0"/>
              <a:t>Encourage your witness</a:t>
            </a:r>
          </a:p>
          <a:p>
            <a:r>
              <a:rPr lang="en-US" altLang="en-US" sz="3200" dirty="0"/>
              <a:t>Rehearse with your witness</a:t>
            </a:r>
          </a:p>
          <a:p>
            <a:r>
              <a:rPr lang="en-US" altLang="en-US" sz="3200" dirty="0"/>
              <a:t>Check witness’ social media </a:t>
            </a:r>
          </a:p>
          <a:p>
            <a:r>
              <a:rPr lang="en-US" altLang="en-US" sz="3200" dirty="0"/>
              <a:t>Help your witness focus</a:t>
            </a:r>
          </a:p>
          <a:p>
            <a:r>
              <a:rPr lang="en-US" altLang="en-US" sz="3200" dirty="0"/>
              <a:t>Discuss some case strategy</a:t>
            </a:r>
          </a:p>
          <a:p>
            <a:r>
              <a:rPr lang="en-US" altLang="en-US" sz="3200" dirty="0"/>
              <a:t> Tell the witness to be honest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80173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Conventional Wisdom for Lawyers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90615-F877-E66D-57AA-460FA237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14334640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5F49FD41-00B9-CDFE-BC02-B730A246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7572" name="Text Box 4">
            <a:extLst>
              <a:ext uri="{FF2B5EF4-FFF2-40B4-BE49-F238E27FC236}">
                <a16:creationId xmlns:a16="http://schemas.microsoft.com/office/drawing/2014/main" id="{18E1C588-56BD-F4EA-D04F-DA8FFDC91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14750"/>
            <a:ext cx="34385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3200"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Arrogant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Condescending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Defensive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Combative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Hostile/Angry</a:t>
            </a:r>
          </a:p>
        </p:txBody>
      </p:sp>
      <p:sp>
        <p:nvSpPr>
          <p:cNvPr id="237574" name="Rectangle 6">
            <a:extLst>
              <a:ext uri="{FF2B5EF4-FFF2-40B4-BE49-F238E27FC236}">
                <a16:creationId xmlns:a16="http://schemas.microsoft.com/office/drawing/2014/main" id="{A740324B-9B78-B836-37EF-C1547AA1E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3757613"/>
            <a:ext cx="30940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3200"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Uncertain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Inconsistent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Nitpicky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Overzealous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Unintelligible</a:t>
            </a:r>
          </a:p>
        </p:txBody>
      </p:sp>
      <p:sp>
        <p:nvSpPr>
          <p:cNvPr id="46084" name="Rectangle 1">
            <a:extLst>
              <a:ext uri="{FF2B5EF4-FFF2-40B4-BE49-F238E27FC236}">
                <a16:creationId xmlns:a16="http://schemas.microsoft.com/office/drawing/2014/main" id="{9709D2C6-8F22-BB6F-178D-7D9D5540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3900488"/>
            <a:ext cx="32385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Robotic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Confusing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Inappropriate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Slick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 b="1" i="1">
                <a:solidFill>
                  <a:srgbClr val="FFFF00"/>
                </a:solidFill>
                <a:latin typeface="Arial" panose="020B0604020202020204" pitchFamily="34" charset="0"/>
              </a:rPr>
              <a:t>You get the picture</a:t>
            </a:r>
          </a:p>
        </p:txBody>
      </p:sp>
      <p:pic>
        <p:nvPicPr>
          <p:cNvPr id="37894" name="Picture 2">
            <a:extLst>
              <a:ext uri="{FF2B5EF4-FFF2-40B4-BE49-F238E27FC236}">
                <a16:creationId xmlns:a16="http://schemas.microsoft.com/office/drawing/2014/main" id="{60EF6133-85FC-5473-1FE2-3DCC62319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168400"/>
            <a:ext cx="29511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22735A-D014-0D05-DADB-EA038EEA8828}"/>
              </a:ext>
            </a:extLst>
          </p:cNvPr>
          <p:cNvSpPr txBox="1">
            <a:spLocks/>
          </p:cNvSpPr>
          <p:nvPr/>
        </p:nvSpPr>
        <p:spPr>
          <a:xfrm>
            <a:off x="609600" y="255588"/>
            <a:ext cx="8245475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pitchFamily="30" charset="-128"/>
                <a:cs typeface="ＭＳ Ｐゴシック" pitchFamily="3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30" charset="0"/>
                <a:ea typeface="ＭＳ Ｐゴシック" pitchFamily="30" charset="-128"/>
                <a:cs typeface="ＭＳ Ｐゴシック" pitchFamily="30" charset="-128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rgbClr val="D6ECFF"/>
                </a:solidFill>
              </a:rPr>
              <a:t>Undesirable Witness Qualities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FF2F1B-3688-E2C7-EA12-CBD3DF11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/>
      <p:bldP spid="237574" grpId="0"/>
      <p:bldP spid="460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D4BDBBC0-1A2F-8555-AB43-CB3D74855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2086" name="Rectangle 6">
            <a:extLst>
              <a:ext uri="{FF2B5EF4-FFF2-40B4-BE49-F238E27FC236}">
                <a16:creationId xmlns:a16="http://schemas.microsoft.com/office/drawing/2014/main" id="{2B61ABB5-C458-0830-4FC8-0C1495C10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1555750"/>
            <a:ext cx="68580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4400">
                <a:latin typeface="Arial" panose="020B0604020202020204" pitchFamily="34" charset="0"/>
              </a:rPr>
              <a:t>“</a:t>
            </a:r>
            <a:r>
              <a:rPr lang="en-US" altLang="ja-JP" sz="4400">
                <a:latin typeface="Arial" panose="020B0604020202020204" pitchFamily="34" charset="0"/>
              </a:rPr>
              <a:t>I need to be right.</a:t>
            </a:r>
            <a:r>
              <a:rPr lang="ja-JP" altLang="en-US" sz="4400">
                <a:latin typeface="Arial" panose="020B0604020202020204" pitchFamily="34" charset="0"/>
              </a:rPr>
              <a:t>”</a:t>
            </a:r>
            <a:endParaRPr lang="en-US" altLang="en-US" sz="4400">
              <a:latin typeface="Arial" panose="020B0604020202020204" pitchFamily="34" charset="0"/>
            </a:endParaRPr>
          </a:p>
        </p:txBody>
      </p:sp>
      <p:pic>
        <p:nvPicPr>
          <p:cNvPr id="39940" name="Picture 1">
            <a:extLst>
              <a:ext uri="{FF2B5EF4-FFF2-40B4-BE49-F238E27FC236}">
                <a16:creationId xmlns:a16="http://schemas.microsoft.com/office/drawing/2014/main" id="{9BCB8E91-E54F-7541-3DEC-96476BB56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552700"/>
            <a:ext cx="4826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4DA18-F968-9A82-7D15-DA296CDF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Message Communicated?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DA298-94D0-5ADF-0A99-FDD0338D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2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:a16="http://schemas.microsoft.com/office/drawing/2014/main" id="{680BAA89-1FCA-91AF-D9F4-41090EE7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718C4088-3D98-34F1-DEAF-B3D7BCBB8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550" y="1508125"/>
            <a:ext cx="28670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Objective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Personable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Courteous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Humble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Helpful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Educational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Credible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A2AECA3-BC1E-436A-A77F-7A3B094F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738" y="1517650"/>
            <a:ext cx="330993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Clear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Consistent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Candid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Cooperative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Responsive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 Honest</a:t>
            </a:r>
          </a:p>
          <a:p>
            <a:pPr eaLnBrk="1" hangingPunct="1">
              <a:spcBef>
                <a:spcPct val="20000"/>
              </a:spcBef>
              <a:buClrTx/>
              <a:buSz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4CD6F-5714-AA07-70AD-3B266AA4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Desirable Witness Qualities</a:t>
            </a:r>
          </a:p>
        </p:txBody>
      </p:sp>
      <p:sp>
        <p:nvSpPr>
          <p:cNvPr id="50181" name="TextBox 2">
            <a:extLst>
              <a:ext uri="{FF2B5EF4-FFF2-40B4-BE49-F238E27FC236}">
                <a16:creationId xmlns:a16="http://schemas.microsoft.com/office/drawing/2014/main" id="{500181B5-2251-7981-3C01-672D5AEB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5137150"/>
            <a:ext cx="295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4800" i="1">
                <a:latin typeface="Arial" panose="020B0604020202020204" pitchFamily="34" charset="0"/>
              </a:rPr>
              <a:t>Authentic</a:t>
            </a:r>
          </a:p>
        </p:txBody>
      </p:sp>
      <p:pic>
        <p:nvPicPr>
          <p:cNvPr id="41991" name="Picture 3" descr="shutterstock_710739371.jpg">
            <a:extLst>
              <a:ext uri="{FF2B5EF4-FFF2-40B4-BE49-F238E27FC236}">
                <a16:creationId xmlns:a16="http://schemas.microsoft.com/office/drawing/2014/main" id="{225E547E-BCC0-FBFE-737C-0A8BF2A77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563688"/>
            <a:ext cx="3586163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1E7E0-7980-981E-BDE1-39C5D0E7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8" grpId="0"/>
      <p:bldP spid="501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3C4C7567-29C5-5BDF-6E32-A6A133D2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4133" name="Rectangle 5">
            <a:extLst>
              <a:ext uri="{FF2B5EF4-FFF2-40B4-BE49-F238E27FC236}">
                <a16:creationId xmlns:a16="http://schemas.microsoft.com/office/drawing/2014/main" id="{7BEC894E-4114-B32E-171C-5205901A7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1363663"/>
            <a:ext cx="87709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4400">
                <a:latin typeface="Arial" panose="020B0604020202020204" pitchFamily="34" charset="0"/>
              </a:rPr>
              <a:t>“</a:t>
            </a:r>
            <a:r>
              <a:rPr lang="en-US" altLang="ja-JP" sz="4400">
                <a:latin typeface="Arial" panose="020B0604020202020204" pitchFamily="34" charset="0"/>
              </a:rPr>
              <a:t>I want to help you understand.</a:t>
            </a:r>
            <a:r>
              <a:rPr lang="ja-JP" altLang="en-US" sz="4400">
                <a:latin typeface="Arial" panose="020B0604020202020204" pitchFamily="34" charset="0"/>
              </a:rPr>
              <a:t>”</a:t>
            </a:r>
            <a:endParaRPr lang="en-US" altLang="en-US" sz="4400">
              <a:latin typeface="Arial" panose="020B0604020202020204" pitchFamily="34" charset="0"/>
            </a:endParaRPr>
          </a:p>
        </p:txBody>
      </p:sp>
      <p:pic>
        <p:nvPicPr>
          <p:cNvPr id="44036" name="Picture 1">
            <a:extLst>
              <a:ext uri="{FF2B5EF4-FFF2-40B4-BE49-F238E27FC236}">
                <a16:creationId xmlns:a16="http://schemas.microsoft.com/office/drawing/2014/main" id="{7DD8E55E-2711-4232-D859-B9F090301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760663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A7B51-EEA3-AE21-36BD-10CB4159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Message Communicated?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EE805-271B-43ED-F492-62B8C64A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D18B3D45-B899-57FF-FBC8-51BF8DEB7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6181" name="Rectangle 5">
            <a:extLst>
              <a:ext uri="{FF2B5EF4-FFF2-40B4-BE49-F238E27FC236}">
                <a16:creationId xmlns:a16="http://schemas.microsoft.com/office/drawing/2014/main" id="{6D8836FC-102E-697F-742D-DE3FA860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522413"/>
            <a:ext cx="8785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>
                <a:latin typeface="Arial" panose="020B0604020202020204" pitchFamily="34" charset="0"/>
              </a:rPr>
              <a:t>To help others </a:t>
            </a:r>
            <a:r>
              <a:rPr lang="en-US" altLang="en-US" sz="4400" i="1">
                <a:latin typeface="Arial" panose="020B0604020202020204" pitchFamily="34" charset="0"/>
              </a:rPr>
              <a:t>understand</a:t>
            </a:r>
            <a:endParaRPr lang="en-US" altLang="en-US" sz="4400">
              <a:latin typeface="Arial" panose="020B0604020202020204" pitchFamily="34" charset="0"/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058A57A9-EBEE-91B8-B943-603FFA4A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2435225"/>
            <a:ext cx="3784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93329-2296-01B1-F77E-F4375447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Primary Job of a Witness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23FC6-6D83-CDF8-757F-26CE2DEF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5ACE-FA31-F2B6-4929-61D919EA0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2. CONTROL</a:t>
            </a:r>
          </a:p>
        </p:txBody>
      </p:sp>
      <p:pic>
        <p:nvPicPr>
          <p:cNvPr id="48131" name="Picture 4" descr="self-control-alexmillos.jpg">
            <a:extLst>
              <a:ext uri="{FF2B5EF4-FFF2-40B4-BE49-F238E27FC236}">
                <a16:creationId xmlns:a16="http://schemas.microsoft.com/office/drawing/2014/main" id="{4B333267-DF14-0E7D-B50A-3DAD17E54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360613"/>
            <a:ext cx="3544888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AA0DD-E605-AB26-F652-4BB76D55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0E2E-AB8E-9888-2C95-28774503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Control the Room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71D85878-319D-448D-7965-505449EC2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88" y="1427163"/>
            <a:ext cx="8247062" cy="5168900"/>
          </a:xfrm>
        </p:spPr>
        <p:txBody>
          <a:bodyPr/>
          <a:lstStyle/>
          <a:p>
            <a:r>
              <a:rPr lang="en-US" altLang="en-US" sz="2800" dirty="0"/>
              <a:t>The witness is in control of the deposition</a:t>
            </a:r>
          </a:p>
          <a:p>
            <a:r>
              <a:rPr lang="en-US" altLang="en-US" sz="2800" dirty="0"/>
              <a:t>Without their information, it does not exist</a:t>
            </a:r>
          </a:p>
          <a:p>
            <a:r>
              <a:rPr lang="en-US" altLang="en-US" sz="2800" dirty="0"/>
              <a:t>Check the temperature, seating, lighting</a:t>
            </a:r>
          </a:p>
          <a:p>
            <a:r>
              <a:rPr lang="en-US" altLang="en-US" sz="2800" dirty="0"/>
              <a:t>Check camera angle, volume, screens</a:t>
            </a:r>
          </a:p>
          <a:p>
            <a:r>
              <a:rPr lang="en-US" altLang="en-US" sz="2800" dirty="0"/>
              <a:t>Have water in a cup to drink</a:t>
            </a:r>
          </a:p>
          <a:p>
            <a:r>
              <a:rPr lang="en-US" altLang="en-US" sz="2800" dirty="0"/>
              <a:t>Take breaks when you need them</a:t>
            </a:r>
          </a:p>
        </p:txBody>
      </p:sp>
      <p:pic>
        <p:nvPicPr>
          <p:cNvPr id="49156" name="Picture 4" descr="DSC_0592.JPG">
            <a:extLst>
              <a:ext uri="{FF2B5EF4-FFF2-40B4-BE49-F238E27FC236}">
                <a16:creationId xmlns:a16="http://schemas.microsoft.com/office/drawing/2014/main" id="{AF1ED594-FDA1-0A3B-E9C9-A50874966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527550"/>
            <a:ext cx="30892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1C924-FD3F-1D24-4545-181C4D76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8C961-144D-199D-8402-720ACE1F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266825"/>
            <a:ext cx="7747000" cy="3878263"/>
          </a:xfrm>
        </p:spPr>
        <p:txBody>
          <a:bodyPr/>
          <a:lstStyle/>
          <a:p>
            <a:r>
              <a:rPr lang="en-US" altLang="en-US" sz="3200"/>
              <a:t> Controlling the tempo</a:t>
            </a:r>
          </a:p>
          <a:p>
            <a:r>
              <a:rPr lang="en-US" altLang="en-US" sz="3200"/>
              <a:t> Controlling the word choice</a:t>
            </a:r>
          </a:p>
          <a:p>
            <a:r>
              <a:rPr lang="en-US" altLang="en-US" sz="3200"/>
              <a:t> Controlling the attitude</a:t>
            </a:r>
          </a:p>
          <a:p>
            <a:r>
              <a:rPr lang="en-US" altLang="en-US" sz="3200"/>
              <a:t> Controlling the understanding of the questions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E877F-C834-5532-30E3-983639C3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382588"/>
            <a:ext cx="7637462" cy="105410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Taking Charge of the Deposition</a:t>
            </a:r>
          </a:p>
        </p:txBody>
      </p:sp>
      <p:pic>
        <p:nvPicPr>
          <p:cNvPr id="50180" name="Picture 4" descr="DSC_0592.JPG">
            <a:extLst>
              <a:ext uri="{FF2B5EF4-FFF2-40B4-BE49-F238E27FC236}">
                <a16:creationId xmlns:a16="http://schemas.microsoft.com/office/drawing/2014/main" id="{0E1B1546-E7BB-F4BE-E660-E7C6A266A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4059238"/>
            <a:ext cx="368458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E74A0-F683-6CD2-003A-CAB52F2D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D096-04A8-FE3B-1F5E-AF3328A7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Anchors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231CE0D3-076A-639B-DB00-A7C8B0D20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8275"/>
            <a:ext cx="7772400" cy="4572000"/>
          </a:xfrm>
        </p:spPr>
        <p:txBody>
          <a:bodyPr/>
          <a:lstStyle/>
          <a:p>
            <a:r>
              <a:rPr lang="en-US" altLang="en-US"/>
              <a:t>“What do I know?”</a:t>
            </a:r>
          </a:p>
          <a:p>
            <a:r>
              <a:rPr lang="en-US" altLang="en-US"/>
              <a:t>“What did I do?”</a:t>
            </a:r>
          </a:p>
        </p:txBody>
      </p:sp>
      <p:pic>
        <p:nvPicPr>
          <p:cNvPr id="54276" name="Picture 4" descr="10661777-The-old-ship-anchor-on-the-sea-coast--Stock-Photo-anchor.jpg">
            <a:extLst>
              <a:ext uri="{FF2B5EF4-FFF2-40B4-BE49-F238E27FC236}">
                <a16:creationId xmlns:a16="http://schemas.microsoft.com/office/drawing/2014/main" id="{8A7581D2-D748-765D-C267-3231DE8CB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2936875"/>
            <a:ext cx="37258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49C5B-D883-FDA5-722D-104A027A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6">
            <a:extLst>
              <a:ext uri="{FF2B5EF4-FFF2-40B4-BE49-F238E27FC236}">
                <a16:creationId xmlns:a16="http://schemas.microsoft.com/office/drawing/2014/main" id="{2642F84C-38A5-D0CD-4623-E7FFBE9A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5299" name="Rectangle 7">
            <a:extLst>
              <a:ext uri="{FF2B5EF4-FFF2-40B4-BE49-F238E27FC236}">
                <a16:creationId xmlns:a16="http://schemas.microsoft.com/office/drawing/2014/main" id="{12DB534F-2BAD-AF10-819E-24AB598D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09800"/>
            <a:ext cx="77724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55300" name="Picture 1">
            <a:extLst>
              <a:ext uri="{FF2B5EF4-FFF2-40B4-BE49-F238E27FC236}">
                <a16:creationId xmlns:a16="http://schemas.microsoft.com/office/drawing/2014/main" id="{71369B37-8E22-6814-508C-498DD819C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940050"/>
            <a:ext cx="5953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9E55F-B2B3-F4E5-DC27-D3D9ED45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800" dirty="0">
                <a:ea typeface="ＭＳ Ｐゴシック" pitchFamily="30" charset="-128"/>
              </a:rPr>
              <a:t>3. COMMUNICATE</a:t>
            </a:r>
            <a:br>
              <a:rPr lang="en-US" sz="4800" dirty="0">
                <a:ea typeface="ＭＳ Ｐゴシック" pitchFamily="30" charset="-128"/>
              </a:rPr>
            </a:br>
            <a:r>
              <a:rPr lang="en-US" sz="4800" dirty="0">
                <a:ea typeface="ＭＳ Ｐゴシック" pitchFamily="30" charset="-128"/>
              </a:rPr>
              <a:t>(Clarify)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56FC5-AB9E-AC98-50C0-EF62DD72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556951"/>
            <a:ext cx="6456551" cy="4812852"/>
          </a:xfrm>
        </p:spPr>
        <p:txBody>
          <a:bodyPr/>
          <a:lstStyle/>
          <a:p>
            <a:r>
              <a:rPr lang="en-US" altLang="en-US" sz="2800" dirty="0"/>
              <a:t>Be polite</a:t>
            </a:r>
          </a:p>
          <a:p>
            <a:r>
              <a:rPr lang="en-US" altLang="en-US" sz="2800" dirty="0"/>
              <a:t>Don’t guess or speculate</a:t>
            </a:r>
          </a:p>
          <a:p>
            <a:r>
              <a:rPr lang="en-US" altLang="en-US" sz="2800" dirty="0"/>
              <a:t>Say “I don’t know” or “I don’t recall” if appropriate</a:t>
            </a:r>
          </a:p>
          <a:p>
            <a:r>
              <a:rPr lang="en-US" altLang="en-US" sz="2800" dirty="0"/>
              <a:t>Give short answers</a:t>
            </a:r>
          </a:p>
          <a:p>
            <a:r>
              <a:rPr lang="en-US" altLang="en-US" sz="2800" dirty="0"/>
              <a:t>Don’t volunteer information</a:t>
            </a:r>
          </a:p>
          <a:p>
            <a:r>
              <a:rPr lang="en-US" altLang="en-US" sz="2800" dirty="0"/>
              <a:t>Remember you’re under oath</a:t>
            </a:r>
          </a:p>
          <a:p>
            <a:r>
              <a:rPr lang="en-US" altLang="en-US" sz="2800" dirty="0"/>
              <a:t>Don’t get combative</a:t>
            </a:r>
          </a:p>
          <a:p>
            <a:endParaRPr lang="en-US" altLang="en-US" sz="2800" dirty="0"/>
          </a:p>
          <a:p>
            <a:endParaRPr lang="en-US" altLang="en-US" sz="3200" dirty="0"/>
          </a:p>
          <a:p>
            <a:endParaRPr lang="en-US" alt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How do we Typically Prep Our Witnesses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9489B-DBA2-7745-A44D-42E41A8C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078" y="6369803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17998666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6">
            <a:extLst>
              <a:ext uri="{FF2B5EF4-FFF2-40B4-BE49-F238E27FC236}">
                <a16:creationId xmlns:a16="http://schemas.microsoft.com/office/drawing/2014/main" id="{29F145C5-9241-78F7-3C80-2E21FAD3D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7347" name="Text Box 8">
            <a:extLst>
              <a:ext uri="{FF2B5EF4-FFF2-40B4-BE49-F238E27FC236}">
                <a16:creationId xmlns:a16="http://schemas.microsoft.com/office/drawing/2014/main" id="{BB1C6D7B-F989-EDBC-B3DD-E02F378A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657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31101A6C-6AD4-7BD8-31C5-F4531D51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4288"/>
            <a:ext cx="7620000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i="1" dirty="0">
                <a:solidFill>
                  <a:schemeClr val="hlink"/>
                </a:solidFill>
                <a:latin typeface="Arial" panose="020B0604020202020204" pitchFamily="34" charset="0"/>
              </a:rPr>
              <a:t>PAUSE</a:t>
            </a:r>
            <a:r>
              <a:rPr lang="en-US" altLang="en-US" sz="2400" i="1" dirty="0">
                <a:latin typeface="Arial" panose="020B0604020202020204" pitchFamily="34" charset="0"/>
              </a:rPr>
              <a:t>…</a:t>
            </a:r>
            <a:r>
              <a:rPr lang="en-US" altLang="en-US" sz="2400" dirty="0">
                <a:latin typeface="Arial" panose="020B0604020202020204" pitchFamily="34" charset="0"/>
              </a:rPr>
              <a:t> Then Ask Yourself Three Questions: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1. </a:t>
            </a:r>
            <a:r>
              <a:rPr lang="ja-JP" altLang="en-US" sz="2400" i="1" dirty="0">
                <a:latin typeface="Arial" panose="020B0604020202020204" pitchFamily="34" charset="0"/>
              </a:rPr>
              <a:t>“</a:t>
            </a:r>
            <a:r>
              <a:rPr lang="en-US" altLang="ja-JP" sz="2400" i="1" dirty="0">
                <a:latin typeface="Arial" panose="020B0604020202020204" pitchFamily="34" charset="0"/>
              </a:rPr>
              <a:t>Do I understand the question?</a:t>
            </a:r>
            <a:r>
              <a:rPr lang="ja-JP" altLang="en-US" sz="2400" i="1" dirty="0">
                <a:latin typeface="Arial" panose="020B0604020202020204" pitchFamily="34" charset="0"/>
              </a:rPr>
              <a:t>”</a:t>
            </a:r>
            <a:r>
              <a:rPr lang="en-US" altLang="ja-JP" sz="2400" i="1" dirty="0">
                <a:latin typeface="Arial" panose="020B0604020202020204" pitchFamily="34" charset="0"/>
              </a:rPr>
              <a:t> or </a:t>
            </a:r>
            <a:r>
              <a:rPr lang="ja-JP" altLang="en-US" sz="2400" i="1" dirty="0">
                <a:latin typeface="Arial" panose="020B0604020202020204" pitchFamily="34" charset="0"/>
              </a:rPr>
              <a:t>“</a:t>
            </a:r>
            <a:r>
              <a:rPr lang="en-US" altLang="ja-JP" sz="2400" i="1" dirty="0">
                <a:latin typeface="Arial" panose="020B0604020202020204" pitchFamily="34" charset="0"/>
              </a:rPr>
              <a:t>What 	exactly am I being asked?</a:t>
            </a:r>
            <a:r>
              <a:rPr lang="ja-JP" altLang="en-US" sz="2400" i="1" dirty="0">
                <a:latin typeface="Arial" panose="020B0604020202020204" pitchFamily="34" charset="0"/>
              </a:rPr>
              <a:t>”</a:t>
            </a:r>
            <a:endParaRPr lang="en-US" altLang="ja-JP" sz="24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2. </a:t>
            </a:r>
            <a:r>
              <a:rPr lang="ja-JP" altLang="en-US" sz="2400" i="1" dirty="0">
                <a:latin typeface="Arial" panose="020B0604020202020204" pitchFamily="34" charset="0"/>
              </a:rPr>
              <a:t>“</a:t>
            </a:r>
            <a:r>
              <a:rPr lang="en-US" altLang="ja-JP" sz="2400" i="1" dirty="0">
                <a:latin typeface="Arial" panose="020B0604020202020204" pitchFamily="34" charset="0"/>
              </a:rPr>
              <a:t>Am I the right person?” or “Do I have the 	information to answer it?</a:t>
            </a:r>
            <a:r>
              <a:rPr lang="ja-JP" altLang="en-US" sz="2400" i="1" dirty="0">
                <a:latin typeface="Arial" panose="020B0604020202020204" pitchFamily="34" charset="0"/>
              </a:rPr>
              <a:t>”</a:t>
            </a:r>
            <a:r>
              <a:rPr lang="en-US" altLang="ja-JP" sz="24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3. </a:t>
            </a:r>
            <a:r>
              <a:rPr lang="ja-JP" altLang="en-US" sz="2400" i="1" dirty="0">
                <a:latin typeface="Arial" panose="020B0604020202020204" pitchFamily="34" charset="0"/>
              </a:rPr>
              <a:t>“</a:t>
            </a:r>
            <a:r>
              <a:rPr lang="en-US" altLang="ja-JP" sz="2400" i="1" dirty="0">
                <a:latin typeface="Arial" panose="020B0604020202020204" pitchFamily="34" charset="0"/>
              </a:rPr>
              <a:t>What is the most appropriate response?</a:t>
            </a:r>
            <a:r>
              <a:rPr lang="ja-JP" altLang="en-US" sz="2400" i="1" dirty="0">
                <a:latin typeface="Arial" panose="020B0604020202020204" pitchFamily="34" charset="0"/>
              </a:rPr>
              <a:t>”</a:t>
            </a:r>
            <a:endParaRPr lang="en-US" altLang="ja-JP" sz="24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Don</a:t>
            </a:r>
            <a:r>
              <a:rPr lang="ja-JP" altLang="en-US" sz="2400" dirty="0">
                <a:latin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</a:rPr>
              <a:t>t Anticipate:  Only Listen to the Question Asked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Be Patient</a:t>
            </a:r>
          </a:p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Listen for Negative Framework</a:t>
            </a:r>
          </a:p>
        </p:txBody>
      </p:sp>
      <p:pic>
        <p:nvPicPr>
          <p:cNvPr id="57349" name="Picture 1">
            <a:extLst>
              <a:ext uri="{FF2B5EF4-FFF2-40B4-BE49-F238E27FC236}">
                <a16:creationId xmlns:a16="http://schemas.microsoft.com/office/drawing/2014/main" id="{6D63EB44-4EB0-8E4A-88BE-085741B5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998538"/>
            <a:ext cx="24225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86C36-B2BA-CC8F-9D11-5B05B1E48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0350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Witness Listening Skills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FE144-995A-2F54-479F-4F30F0040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45617-583F-7186-351D-AE0B729A1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1673225"/>
            <a:ext cx="7745413" cy="3878263"/>
          </a:xfrm>
        </p:spPr>
        <p:txBody>
          <a:bodyPr/>
          <a:lstStyle/>
          <a:p>
            <a:r>
              <a:rPr lang="en-US" altLang="en-US" sz="3200"/>
              <a:t> Duties/Responsibilities</a:t>
            </a:r>
          </a:p>
          <a:p>
            <a:r>
              <a:rPr lang="en-US" altLang="en-US" sz="3200"/>
              <a:t> Company Policies</a:t>
            </a:r>
          </a:p>
          <a:p>
            <a:r>
              <a:rPr lang="en-US" altLang="en-US" sz="3200"/>
              <a:t> Customs and Practices</a:t>
            </a:r>
          </a:p>
          <a:p>
            <a:r>
              <a:rPr lang="en-US" altLang="en-US" sz="3200"/>
              <a:t> Guidelines and Rules</a:t>
            </a:r>
          </a:p>
          <a:p>
            <a:r>
              <a:rPr lang="en-US" altLang="en-US" sz="3200"/>
              <a:t> Legal Propositions</a:t>
            </a:r>
          </a:p>
          <a:p>
            <a:r>
              <a:rPr lang="en-US" altLang="en-US" sz="3200"/>
              <a:t> Absolutes (always, never, etc.)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58EF5-75C3-005F-FBD0-2C806956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10541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Questions to be Careful of:</a:t>
            </a: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5C008223-7358-E0BC-A772-9C42F95A5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624013"/>
            <a:ext cx="28035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DC044-8EF8-9A10-AD2D-DDF8B6F9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6">
            <a:extLst>
              <a:ext uri="{FF2B5EF4-FFF2-40B4-BE49-F238E27FC236}">
                <a16:creationId xmlns:a16="http://schemas.microsoft.com/office/drawing/2014/main" id="{E01FD461-D3D0-A32B-46D9-81A531E0C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19" name="Text Box 8">
            <a:extLst>
              <a:ext uri="{FF2B5EF4-FFF2-40B4-BE49-F238E27FC236}">
                <a16:creationId xmlns:a16="http://schemas.microsoft.com/office/drawing/2014/main" id="{C5B779F4-7149-6454-051F-E215548C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657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0234" name="Text Box 10">
            <a:extLst>
              <a:ext uri="{FF2B5EF4-FFF2-40B4-BE49-F238E27FC236}">
                <a16:creationId xmlns:a16="http://schemas.microsoft.com/office/drawing/2014/main" id="{46E3DA25-D84D-6566-9EAB-5B357B90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89050"/>
            <a:ext cx="7620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Use Your Own Words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Clarify &amp; Educate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Qualify Yes/No Answers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Admit the Obvious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Breakdown and Address Question Parts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Admit Mistakes Lightly and With Confidence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Consolas" panose="020B0609020204030204" pitchFamily="49" charset="0"/>
              <a:buAutoNum type="arabicPeriod"/>
            </a:pPr>
            <a:r>
              <a:rPr lang="en-US" altLang="en-US" sz="2000">
                <a:latin typeface="Arial" panose="020B0604020202020204" pitchFamily="34" charset="0"/>
              </a:rPr>
              <a:t>Stay Within Personal Knowledge or Experience</a:t>
            </a:r>
          </a:p>
        </p:txBody>
      </p:sp>
      <p:pic>
        <p:nvPicPr>
          <p:cNvPr id="60421" name="Picture 1">
            <a:extLst>
              <a:ext uri="{FF2B5EF4-FFF2-40B4-BE49-F238E27FC236}">
                <a16:creationId xmlns:a16="http://schemas.microsoft.com/office/drawing/2014/main" id="{560D9206-71B9-848E-C348-81EB0002C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541838"/>
            <a:ext cx="3216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76DD3-36DD-1571-9EA2-541F0946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4175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Witness Responsiveness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A7217-3026-B2D5-E7DE-2B60D66D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0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0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0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0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80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0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3C83-51FF-EBF7-F249-C97A99FC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Use Your Own Words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C61DED56-32BE-8207-8960-C6F8EFA1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“Here is what I do…”</a:t>
            </a:r>
          </a:p>
          <a:p>
            <a:r>
              <a:rPr lang="en-US" altLang="en-US"/>
              <a:t>“Here is how I see that issue…”</a:t>
            </a:r>
          </a:p>
          <a:p>
            <a:r>
              <a:rPr lang="en-US" altLang="en-US"/>
              <a:t>“Here is how I think about that…”</a:t>
            </a:r>
          </a:p>
        </p:txBody>
      </p:sp>
      <p:pic>
        <p:nvPicPr>
          <p:cNvPr id="62468" name="Picture 2" descr="ownership.jpg">
            <a:extLst>
              <a:ext uri="{FF2B5EF4-FFF2-40B4-BE49-F238E27FC236}">
                <a16:creationId xmlns:a16="http://schemas.microsoft.com/office/drawing/2014/main" id="{1BBFDC19-F921-33C5-B678-B3120105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3621088"/>
            <a:ext cx="2940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6C6EB-E03A-7C80-4A02-9199B847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6">
            <a:extLst>
              <a:ext uri="{FF2B5EF4-FFF2-40B4-BE49-F238E27FC236}">
                <a16:creationId xmlns:a16="http://schemas.microsoft.com/office/drawing/2014/main" id="{E805AACB-0B6B-29C4-1AB8-8865EA658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434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3491" name="Text Box 9">
            <a:extLst>
              <a:ext uri="{FF2B5EF4-FFF2-40B4-BE49-F238E27FC236}">
                <a16:creationId xmlns:a16="http://schemas.microsoft.com/office/drawing/2014/main" id="{C7145C53-C12F-22DB-E8CD-2D7A039BD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1054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090" name="Rectangle 10">
            <a:extLst>
              <a:ext uri="{FF2B5EF4-FFF2-40B4-BE49-F238E27FC236}">
                <a16:creationId xmlns:a16="http://schemas.microsoft.com/office/drawing/2014/main" id="{4FB8DFEF-4F8D-42AE-D4E3-3803286D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9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11" charset="2"/>
              <a:buBlip>
                <a:blip r:embed="rId3"/>
              </a:buBlip>
              <a:defRPr/>
            </a:pPr>
            <a:endParaRPr lang="en-US" sz="2200"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+mn-ea"/>
            </a:endParaRPr>
          </a:p>
        </p:txBody>
      </p:sp>
      <p:sp>
        <p:nvSpPr>
          <p:cNvPr id="174091" name="Text Box 11">
            <a:extLst>
              <a:ext uri="{FF2B5EF4-FFF2-40B4-BE49-F238E27FC236}">
                <a16:creationId xmlns:a16="http://schemas.microsoft.com/office/drawing/2014/main" id="{5F242545-CA21-24CE-65D4-C4DA11EE1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3168650"/>
            <a:ext cx="6353175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Dress and Groom Like You Do for Work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Assume You are Always Watched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Sit Forward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Make Eye Contact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Respond to Questioner, Include Jury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Use Documents and Exhibits to Educate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Use Strong Voice, Enunciate/Articulate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Breathe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6BC79-8A1E-99F6-3BCB-1541B4DD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8763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Testimony Demeanor</a:t>
            </a:r>
          </a:p>
        </p:txBody>
      </p:sp>
      <p:pic>
        <p:nvPicPr>
          <p:cNvPr id="63495" name="Picture 4" descr="images.jpg">
            <a:extLst>
              <a:ext uri="{FF2B5EF4-FFF2-40B4-BE49-F238E27FC236}">
                <a16:creationId xmlns:a16="http://schemas.microsoft.com/office/drawing/2014/main" id="{EF269DF5-1710-164E-B48F-9560136A1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60425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5F6E5-443D-6B47-53A3-3944A4A6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4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4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4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4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4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4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2120-CC9C-41D5-CEF7-072651D9A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88" y="1662113"/>
            <a:ext cx="7745412" cy="3876675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Char char=""/>
              <a:defRPr/>
            </a:pPr>
            <a:r>
              <a:rPr lang="en-US" sz="3200" dirty="0">
                <a:ea typeface="ＭＳ Ｐゴシック" pitchFamily="30" charset="-128"/>
              </a:rPr>
              <a:t> Upper body position</a:t>
            </a:r>
          </a:p>
          <a:p>
            <a:pPr>
              <a:buFont typeface="Wingdings" charset="0"/>
              <a:buChar char=""/>
              <a:defRPr/>
            </a:pPr>
            <a:r>
              <a:rPr lang="en-US" sz="3200" dirty="0">
                <a:ea typeface="ＭＳ Ｐゴシック" pitchFamily="30" charset="-128"/>
              </a:rPr>
              <a:t> Use of hands</a:t>
            </a:r>
          </a:p>
          <a:p>
            <a:pPr>
              <a:buFont typeface="Wingdings" charset="0"/>
              <a:buChar char=""/>
              <a:defRPr/>
            </a:pPr>
            <a:r>
              <a:rPr lang="en-US" sz="3200" dirty="0">
                <a:ea typeface="ＭＳ Ｐゴシック" pitchFamily="30" charset="-128"/>
              </a:rPr>
              <a:t> Nervous gestures</a:t>
            </a:r>
          </a:p>
          <a:p>
            <a:pPr lvl="1">
              <a:buFont typeface="Wingdings" charset="0"/>
              <a:buChar char=""/>
              <a:defRPr/>
            </a:pPr>
            <a:r>
              <a:rPr lang="en-US" sz="3000" dirty="0">
                <a:ea typeface="ＭＳ Ｐゴシック" pitchFamily="30" charset="-128"/>
              </a:rPr>
              <a:t> Hands</a:t>
            </a:r>
          </a:p>
          <a:p>
            <a:pPr lvl="1">
              <a:buFont typeface="Wingdings" charset="0"/>
              <a:buChar char=""/>
              <a:defRPr/>
            </a:pPr>
            <a:r>
              <a:rPr lang="en-US" sz="3000" dirty="0">
                <a:ea typeface="ＭＳ Ｐゴシック" pitchFamily="30" charset="-128"/>
              </a:rPr>
              <a:t> Eyes</a:t>
            </a:r>
          </a:p>
          <a:p>
            <a:pPr lvl="1">
              <a:buFont typeface="Wingdings" charset="0"/>
              <a:buChar char=""/>
              <a:defRPr/>
            </a:pPr>
            <a:r>
              <a:rPr lang="en-US" sz="3000" dirty="0">
                <a:ea typeface="ＭＳ Ｐゴシック" pitchFamily="30" charset="-128"/>
              </a:rPr>
              <a:t> Lips</a:t>
            </a:r>
          </a:p>
          <a:p>
            <a:pPr lvl="1">
              <a:buFont typeface="Wingdings" charset="0"/>
              <a:buChar char=""/>
              <a:defRPr/>
            </a:pPr>
            <a:r>
              <a:rPr lang="en-US" sz="3000" dirty="0">
                <a:ea typeface="ＭＳ Ｐゴシック" pitchFamily="30" charset="-128"/>
              </a:rPr>
              <a:t> Head (looking up and down)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C2197-2F3D-27C7-1946-F132D9BE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915400" cy="10541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Importance of Body Language* </a:t>
            </a:r>
          </a:p>
        </p:txBody>
      </p:sp>
      <p:sp>
        <p:nvSpPr>
          <p:cNvPr id="65540" name="TextBox 3">
            <a:extLst>
              <a:ext uri="{FF2B5EF4-FFF2-40B4-BE49-F238E27FC236}">
                <a16:creationId xmlns:a16="http://schemas.microsoft.com/office/drawing/2014/main" id="{5965A722-F0F3-82B9-07E5-F9E10FEDE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662613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* Particularly important for video taped depositions.</a:t>
            </a:r>
          </a:p>
        </p:txBody>
      </p:sp>
      <p:pic>
        <p:nvPicPr>
          <p:cNvPr id="65541" name="Picture 4" descr="images.jpg">
            <a:extLst>
              <a:ext uri="{FF2B5EF4-FFF2-40B4-BE49-F238E27FC236}">
                <a16:creationId xmlns:a16="http://schemas.microsoft.com/office/drawing/2014/main" id="{C764CAB1-B382-1E47-4EDB-DB6060BB6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49488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5B173-3E43-D17A-5FBE-19E7A1D5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D4CB-0D2E-F6B3-61F4-DA122098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1625600"/>
            <a:ext cx="7745412" cy="3878263"/>
          </a:xfrm>
        </p:spPr>
        <p:txBody>
          <a:bodyPr/>
          <a:lstStyle/>
          <a:p>
            <a:r>
              <a:rPr lang="en-US" altLang="en-US" sz="3200"/>
              <a:t> Looks of disbelief, smirks, sighs</a:t>
            </a:r>
          </a:p>
          <a:p>
            <a:r>
              <a:rPr lang="en-US" altLang="en-US" sz="3200"/>
              <a:t>Intimidation</a:t>
            </a:r>
          </a:p>
          <a:p>
            <a:r>
              <a:rPr lang="en-US" altLang="en-US" sz="3200"/>
              <a:t> Silence after you answer</a:t>
            </a:r>
          </a:p>
          <a:p>
            <a:r>
              <a:rPr lang="en-US" altLang="en-US" sz="3200"/>
              <a:t>Raising voice</a:t>
            </a:r>
          </a:p>
          <a:p>
            <a:r>
              <a:rPr lang="en-US" altLang="en-US" sz="3200"/>
              <a:t> Cutting off your answer</a:t>
            </a:r>
          </a:p>
          <a:p>
            <a:r>
              <a:rPr lang="en-US" altLang="en-US" sz="3200"/>
              <a:t> Repetitious questions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BF678-8E4B-C5BA-3E1D-BB814E2E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8915400" cy="10541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4800"/>
              <a:t>Counsel’s Tactics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432D7C19-771D-439B-AAFF-F919160EE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2393950"/>
            <a:ext cx="279558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9745B-6E79-4148-8EAE-A7D0070B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6">
            <a:extLst>
              <a:ext uri="{FF2B5EF4-FFF2-40B4-BE49-F238E27FC236}">
                <a16:creationId xmlns:a16="http://schemas.microsoft.com/office/drawing/2014/main" id="{C9EEDF1F-58E8-EE32-E175-04B12F807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7587" name="Text Box 8">
            <a:extLst>
              <a:ext uri="{FF2B5EF4-FFF2-40B4-BE49-F238E27FC236}">
                <a16:creationId xmlns:a16="http://schemas.microsoft.com/office/drawing/2014/main" id="{0F0F6C72-01BA-095C-D9B8-E9334893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657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8" name="Text Box 10">
            <a:extLst>
              <a:ext uri="{FF2B5EF4-FFF2-40B4-BE49-F238E27FC236}">
                <a16:creationId xmlns:a16="http://schemas.microsoft.com/office/drawing/2014/main" id="{5622EFB2-3F8B-B361-97D8-95CADA4B5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66988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3307" name="Rectangle 11">
            <a:extLst>
              <a:ext uri="{FF2B5EF4-FFF2-40B4-BE49-F238E27FC236}">
                <a16:creationId xmlns:a16="http://schemas.microsoft.com/office/drawing/2014/main" id="{D6263B50-8F8F-543B-23C0-B56C0CD5D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684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Build-up/Agreement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Hypothetical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Compound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Embedded Assumptions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Accusations/ Condescension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Forced Admissions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8" name="Rectangle 12">
            <a:extLst>
              <a:ext uri="{FF2B5EF4-FFF2-40B4-BE49-F238E27FC236}">
                <a16:creationId xmlns:a16="http://schemas.microsoft.com/office/drawing/2014/main" id="{AD63EF0E-6C53-AED1-EF6E-CF4F5E94E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82688"/>
            <a:ext cx="41910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Speeches or Narrative</a:t>
            </a:r>
          </a:p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Outside Area of Knowledge</a:t>
            </a:r>
          </a:p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Random/ Ambiguous/ General</a:t>
            </a:r>
          </a:p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Friendly/Open-ended</a:t>
            </a:r>
          </a:p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Nonverbal/Attitude</a:t>
            </a:r>
          </a:p>
          <a:p>
            <a:pPr marL="457200" indent="-457200" eaLnBrk="1" hangingPunct="1">
              <a:spcBef>
                <a:spcPct val="20000"/>
              </a:spcBef>
              <a:buFont typeface="+mj-lt"/>
              <a:buAutoNum type="arabicPeriod" startAt="7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Repetition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91" name="Picture 1">
            <a:extLst>
              <a:ext uri="{FF2B5EF4-FFF2-40B4-BE49-F238E27FC236}">
                <a16:creationId xmlns:a16="http://schemas.microsoft.com/office/drawing/2014/main" id="{F1481A2E-B642-07A6-011A-90D44C2B1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4870450"/>
            <a:ext cx="26257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E0549-9E86-42BD-46E6-599CC4E6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4963"/>
            <a:ext cx="8153400" cy="91440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Cross-Examination Question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45B1C-8E39-07EF-8EE7-BCE2226E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3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3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3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3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3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3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3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3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3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3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3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build="p" autoUpdateAnimBg="0"/>
      <p:bldP spid="183308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>
            <a:extLst>
              <a:ext uri="{FF2B5EF4-FFF2-40B4-BE49-F238E27FC236}">
                <a16:creationId xmlns:a16="http://schemas.microsoft.com/office/drawing/2014/main" id="{2C19C41A-66F3-B26D-5289-96B561826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9635" name="Text Box 8">
            <a:extLst>
              <a:ext uri="{FF2B5EF4-FFF2-40B4-BE49-F238E27FC236}">
                <a16:creationId xmlns:a16="http://schemas.microsoft.com/office/drawing/2014/main" id="{65C755F4-5101-0122-BEBB-91728F1A2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657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8" name="Text Box 10">
            <a:extLst>
              <a:ext uri="{FF2B5EF4-FFF2-40B4-BE49-F238E27FC236}">
                <a16:creationId xmlns:a16="http://schemas.microsoft.com/office/drawing/2014/main" id="{789F7A5C-12A1-BABB-A81C-82568C6F6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40100"/>
            <a:ext cx="8610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 </a:t>
            </a:r>
            <a:r>
              <a:rPr lang="en-US" altLang="en-US">
                <a:latin typeface="Arial" panose="020B0604020202020204" pitchFamily="34" charset="0"/>
              </a:rPr>
              <a:t>Focus on 3 main points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Tx/>
              <a:buSzTx/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Summarize your testimony in 5 sentences. </a:t>
            </a: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Tx/>
              <a:buSzTx/>
              <a:buFontTx/>
              <a:buChar char="•"/>
            </a:pP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 Use teaching visuals to anchor witness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Tx/>
              <a:buSzTx/>
              <a:buFontTx/>
              <a:buChar char="•"/>
            </a:pP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 Use documents to anchor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Tx/>
              <a:buSzTx/>
              <a:buFontTx/>
              <a:buChar char="•"/>
            </a:pPr>
            <a:r>
              <a:rPr lang="en-US" altLang="en-US">
                <a:latin typeface="Arial" panose="020B0604020202020204" pitchFamily="34" charset="0"/>
                <a:cs typeface="Times New Roman" panose="02020603050405020304" pitchFamily="18" charset="0"/>
              </a:rPr>
              <a:t> Videotape answers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9637" name="Picture 1">
            <a:extLst>
              <a:ext uri="{FF2B5EF4-FFF2-40B4-BE49-F238E27FC236}">
                <a16:creationId xmlns:a16="http://schemas.microsoft.com/office/drawing/2014/main" id="{C0DC1653-0C7C-C1DC-B9A4-B5313CF5D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938213"/>
            <a:ext cx="32940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C4F34-21AE-8913-12A1-9B71BA76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1938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Witness Practice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932E4-8417-FF90-DB1A-5544EBAC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BABC-B1B9-1A0B-506C-1AC868B6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Anchors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C496F913-D160-D140-44B7-CB2BE4A8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8275"/>
            <a:ext cx="7772400" cy="4572000"/>
          </a:xfrm>
        </p:spPr>
        <p:txBody>
          <a:bodyPr/>
          <a:lstStyle/>
          <a:p>
            <a:r>
              <a:rPr lang="en-US" altLang="en-US"/>
              <a:t>“What do I know?”</a:t>
            </a:r>
          </a:p>
          <a:p>
            <a:r>
              <a:rPr lang="en-US" altLang="en-US"/>
              <a:t>“What did I do?”</a:t>
            </a:r>
          </a:p>
        </p:txBody>
      </p:sp>
      <p:pic>
        <p:nvPicPr>
          <p:cNvPr id="71684" name="Picture 4" descr="10661777-The-old-ship-anchor-on-the-sea-coast--Stock-Photo-anchor.jpg">
            <a:extLst>
              <a:ext uri="{FF2B5EF4-FFF2-40B4-BE49-F238E27FC236}">
                <a16:creationId xmlns:a16="http://schemas.microsoft.com/office/drawing/2014/main" id="{17073490-1DAA-9DBA-2A4A-6A95AD613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2936875"/>
            <a:ext cx="37258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61326-B50B-8C59-E10E-21EB59CA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839133"/>
            <a:ext cx="6456551" cy="4530670"/>
          </a:xfrm>
        </p:spPr>
        <p:txBody>
          <a:bodyPr/>
          <a:lstStyle/>
          <a:p>
            <a:pPr marL="68263" indent="0">
              <a:buNone/>
            </a:pPr>
            <a:r>
              <a:rPr lang="en-US" altLang="en-US" sz="32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Do we Instill Confidence or Fear?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90615-F877-E66D-57AA-460FA237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(c) Doyen Sebesta &amp; Poelma, LLLP</a:t>
            </a:r>
          </a:p>
        </p:txBody>
      </p:sp>
      <p:pic>
        <p:nvPicPr>
          <p:cNvPr id="7" name="Picture 6" descr="A collage of a cartoon character&#10;&#10;Description automatically generated">
            <a:extLst>
              <a:ext uri="{FF2B5EF4-FFF2-40B4-BE49-F238E27FC236}">
                <a16:creationId xmlns:a16="http://schemas.microsoft.com/office/drawing/2014/main" id="{DFBA2EB8-B9C7-F249-2E5F-5ACFA8D82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265" y="2019300"/>
            <a:ext cx="1855470" cy="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480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414A2A3E-2703-C90A-4B67-C19F0AFE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62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latin typeface="Californian FB" panose="0207040306080B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6181" name="Rectangle 5">
            <a:extLst>
              <a:ext uri="{FF2B5EF4-FFF2-40B4-BE49-F238E27FC236}">
                <a16:creationId xmlns:a16="http://schemas.microsoft.com/office/drawing/2014/main" id="{A259E62F-19A0-7941-C72D-F52F1C53E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522413"/>
            <a:ext cx="8785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>
                <a:latin typeface="Arial" panose="020B0604020202020204" pitchFamily="34" charset="0"/>
              </a:rPr>
              <a:t>To help others </a:t>
            </a:r>
            <a:r>
              <a:rPr lang="en-US" altLang="en-US" sz="4400" i="1">
                <a:latin typeface="Arial" panose="020B0604020202020204" pitchFamily="34" charset="0"/>
              </a:rPr>
              <a:t>understand</a:t>
            </a:r>
            <a:endParaRPr lang="en-US" altLang="en-US" sz="4400">
              <a:latin typeface="Arial" panose="020B0604020202020204" pitchFamily="34" charset="0"/>
            </a:endParaRPr>
          </a:p>
        </p:txBody>
      </p:sp>
      <p:pic>
        <p:nvPicPr>
          <p:cNvPr id="72708" name="Picture 1">
            <a:extLst>
              <a:ext uri="{FF2B5EF4-FFF2-40B4-BE49-F238E27FC236}">
                <a16:creationId xmlns:a16="http://schemas.microsoft.com/office/drawing/2014/main" id="{9B698D88-09DD-77C2-9BD9-608E2A874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2435225"/>
            <a:ext cx="3784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28796-9A42-CAEE-52C6-20930514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Primary Job of a Witness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D5996-3C53-05A4-ABA1-A67E8916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414A2A3E-2703-C90A-4B67-C19F0AFE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4021237"/>
            <a:ext cx="7620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Persuasion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</a:p>
        </p:txBody>
      </p:sp>
      <p:sp>
        <p:nvSpPr>
          <p:cNvPr id="306181" name="Rectangle 5">
            <a:extLst>
              <a:ext uri="{FF2B5EF4-FFF2-40B4-BE49-F238E27FC236}">
                <a16:creationId xmlns:a16="http://schemas.microsoft.com/office/drawing/2014/main" id="{A259E62F-19A0-7941-C72D-F52F1C53E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522413"/>
            <a:ext cx="8785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To help the Witness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28796-9A42-CAEE-52C6-20930514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ea typeface="ＭＳ Ｐゴシック" pitchFamily="30" charset="-128"/>
              </a:rPr>
              <a:t>Primary Job of the Lawyer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D5996-3C53-05A4-ABA1-A67E8916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  <p:pic>
        <p:nvPicPr>
          <p:cNvPr id="5" name="Picture 4" descr="A person with his mouth open&#10;&#10;Description automatically generated">
            <a:extLst>
              <a:ext uri="{FF2B5EF4-FFF2-40B4-BE49-F238E27FC236}">
                <a16:creationId xmlns:a16="http://schemas.microsoft.com/office/drawing/2014/main" id="{4569A5C9-265F-2378-8447-15629CBFB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2308126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839133"/>
            <a:ext cx="6456551" cy="4530670"/>
          </a:xfrm>
        </p:spPr>
        <p:txBody>
          <a:bodyPr/>
          <a:lstStyle/>
          <a:p>
            <a:r>
              <a:rPr lang="en-US" altLang="en-US" sz="32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What our Objective Should 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90615-F877-E66D-57AA-460FA237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(c) Doyen Sebesta &amp; Poelma, LLLP</a:t>
            </a:r>
          </a:p>
        </p:txBody>
      </p:sp>
      <p:pic>
        <p:nvPicPr>
          <p:cNvPr id="6" name="Picture 5" descr="A person sitting in a car with a lion in the back seat&#10;&#10;Description automatically generated">
            <a:extLst>
              <a:ext uri="{FF2B5EF4-FFF2-40B4-BE49-F238E27FC236}">
                <a16:creationId xmlns:a16="http://schemas.microsoft.com/office/drawing/2014/main" id="{F12B7902-0E1A-312A-5737-1BCAEEB0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619250"/>
            <a:ext cx="6477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21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839133"/>
            <a:ext cx="6456551" cy="4530670"/>
          </a:xfrm>
        </p:spPr>
        <p:txBody>
          <a:bodyPr/>
          <a:lstStyle/>
          <a:p>
            <a:pPr marL="68263" indent="0">
              <a:buNone/>
            </a:pPr>
            <a:endParaRPr lang="en-US" alt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Even the Fear the Witness </a:t>
            </a:r>
            <a:br>
              <a:rPr lang="en-US" sz="3600" dirty="0">
                <a:ea typeface="ＭＳ Ｐゴシック" pitchFamily="30" charset="-128"/>
              </a:rPr>
            </a:br>
            <a:r>
              <a:rPr lang="en-US" sz="3600" dirty="0">
                <a:ea typeface="ＭＳ Ｐゴシック" pitchFamily="30" charset="-128"/>
              </a:rPr>
              <a:t>has not </a:t>
            </a:r>
            <a:r>
              <a:rPr lang="en-US" sz="3600" dirty="0" err="1">
                <a:ea typeface="ＭＳ Ｐゴシック" pitchFamily="30" charset="-128"/>
              </a:rPr>
              <a:t>Reveleaed</a:t>
            </a:r>
            <a:endParaRPr lang="en-US" sz="3600" dirty="0">
              <a:ea typeface="ＭＳ Ｐゴシック" pitchFamily="30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90615-F877-E66D-57AA-460FA237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  <p:pic>
        <p:nvPicPr>
          <p:cNvPr id="7" name="Picture 6" descr="Cartoon of a person and a child&#10;&#10;Description automatically generated">
            <a:extLst>
              <a:ext uri="{FF2B5EF4-FFF2-40B4-BE49-F238E27FC236}">
                <a16:creationId xmlns:a16="http://schemas.microsoft.com/office/drawing/2014/main" id="{9730B9B5-3D63-E010-80A5-98B75109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45" y="2101955"/>
            <a:ext cx="6263433" cy="34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41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DBB-1275-BA93-9D69-C58AF550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87" y="1839133"/>
            <a:ext cx="6456551" cy="4530670"/>
          </a:xfrm>
        </p:spPr>
        <p:txBody>
          <a:bodyPr/>
          <a:lstStyle/>
          <a:p>
            <a:r>
              <a:rPr lang="en-US" altLang="en-US" sz="3200" dirty="0"/>
              <a:t>Emotional Reaction</a:t>
            </a:r>
          </a:p>
          <a:p>
            <a:pPr lvl="1"/>
            <a:r>
              <a:rPr lang="en-US" altLang="en-US" sz="2800" dirty="0"/>
              <a:t>Threatened</a:t>
            </a:r>
          </a:p>
          <a:p>
            <a:pPr lvl="1"/>
            <a:r>
              <a:rPr lang="en-US" altLang="en-US" sz="2800" dirty="0"/>
              <a:t>Fight or Flight</a:t>
            </a:r>
          </a:p>
          <a:p>
            <a:r>
              <a:rPr lang="en-US" altLang="en-US" sz="3200" dirty="0"/>
              <a:t>Behavioral Reaction</a:t>
            </a:r>
          </a:p>
          <a:p>
            <a:pPr lvl="1"/>
            <a:r>
              <a:rPr lang="en-US" altLang="en-US" sz="2800" dirty="0"/>
              <a:t>Keep the neon in the tube</a:t>
            </a:r>
          </a:p>
          <a:p>
            <a:r>
              <a:rPr lang="en-US" altLang="en-US" sz="3200" dirty="0"/>
              <a:t>Mental Reaction</a:t>
            </a:r>
          </a:p>
          <a:p>
            <a:pPr lvl="1"/>
            <a:r>
              <a:rPr lang="en-US" altLang="en-US" sz="2800" dirty="0"/>
              <a:t>Stop responding and start reacting</a:t>
            </a:r>
          </a:p>
          <a:p>
            <a:endParaRPr lang="en-US" altLang="en-US" sz="3200" dirty="0"/>
          </a:p>
          <a:p>
            <a:endParaRPr lang="en-US" alt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Why Do Witnesses Fail?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36108-0973-F150-C074-CE0D7E42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</p:spTree>
    <p:extLst>
      <p:ext uri="{BB962C8B-B14F-4D97-AF65-F5344CB8AC3E}">
        <p14:creationId xmlns:p14="http://schemas.microsoft.com/office/powerpoint/2010/main" val="25637637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We Must Empower our Witnesses to Respond and not React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36108-0973-F150-C074-CE0D7E42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  <p:pic>
        <p:nvPicPr>
          <p:cNvPr id="5" name="Content Placeholder 5" descr="Cartoon characters giving thumbs up&#10;&#10;Description automatically generated">
            <a:extLst>
              <a:ext uri="{FF2B5EF4-FFF2-40B4-BE49-F238E27FC236}">
                <a16:creationId xmlns:a16="http://schemas.microsoft.com/office/drawing/2014/main" id="{2E375E1B-DF93-87B3-7E2A-636008BD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330" y="1909238"/>
            <a:ext cx="4368248" cy="4234135"/>
          </a:xfrm>
        </p:spPr>
      </p:pic>
    </p:spTree>
    <p:extLst>
      <p:ext uri="{BB962C8B-B14F-4D97-AF65-F5344CB8AC3E}">
        <p14:creationId xmlns:p14="http://schemas.microsoft.com/office/powerpoint/2010/main" val="493132351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3F68-1C4D-91F0-334E-AFD548C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396874"/>
            <a:ext cx="7999412" cy="1225281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ea typeface="ＭＳ Ｐゴシック" pitchFamily="30" charset="-128"/>
              </a:rPr>
              <a:t>Otherwise – We Might Get This: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36108-0973-F150-C074-CE0D7E42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/>
              <a:t>(c) Doyen Sebesta &amp; Poelma, LLLP</a:t>
            </a:r>
          </a:p>
        </p:txBody>
      </p:sp>
      <p:graphicFrame>
        <p:nvGraphicFramePr>
          <p:cNvPr id="5" name="Content Placeholder 4">
            <a:hlinkClick r:id="" action="ppaction://ole?verb=0"/>
            <a:extLst>
              <a:ext uri="{FF2B5EF4-FFF2-40B4-BE49-F238E27FC236}">
                <a16:creationId xmlns:a16="http://schemas.microsoft.com/office/drawing/2014/main" id="{06697B5B-CBB1-137B-FE0B-9DCCF3C8E1B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373194"/>
              </p:ext>
            </p:extLst>
          </p:nvPr>
        </p:nvGraphicFramePr>
        <p:xfrm>
          <a:off x="914400" y="1884363"/>
          <a:ext cx="7772400" cy="437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826421" imgH="3276731" progId="PowerPoint.Show.12">
                  <p:embed/>
                </p:oleObj>
              </mc:Choice>
              <mc:Fallback>
                <p:oleObj name="Presentation" r:id="rId2" imgW="5826421" imgH="327673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4400" y="1884363"/>
                        <a:ext cx="7772400" cy="437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393689"/>
      </p:ext>
    </p:extLst>
  </p:cSld>
  <p:clrMapOvr>
    <a:masterClrMapping/>
  </p:clrMapOvr>
  <p:transition spd="slow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19678</TotalTime>
  <Words>1404</Words>
  <Application>Microsoft Office PowerPoint</Application>
  <PresentationFormat>On-screen Show (4:3)</PresentationFormat>
  <Paragraphs>261</Paragraphs>
  <Slides>41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ＭＳ Ｐゴシック</vt:lpstr>
      <vt:lpstr>Arial</vt:lpstr>
      <vt:lpstr>Calibri</vt:lpstr>
      <vt:lpstr>Californian FB</vt:lpstr>
      <vt:lpstr>Consolas</vt:lpstr>
      <vt:lpstr>Corbel</vt:lpstr>
      <vt:lpstr>Rage Italic</vt:lpstr>
      <vt:lpstr>Times New Roman</vt:lpstr>
      <vt:lpstr>Wingdings</vt:lpstr>
      <vt:lpstr>Wingdings 2</vt:lpstr>
      <vt:lpstr>Wingdings 3</vt:lpstr>
      <vt:lpstr>Metro</vt:lpstr>
      <vt:lpstr>Microsoft PowerPoint Presentation</vt:lpstr>
      <vt:lpstr>Scot G. Doyen Doyen Sebesta &amp; Poelma Houston Austin Dallas   </vt:lpstr>
      <vt:lpstr>Conventional Wisdom for Lawyers</vt:lpstr>
      <vt:lpstr>How do we Typically Prep Our Witnesses</vt:lpstr>
      <vt:lpstr>Do we Instill Confidence or Fear?</vt:lpstr>
      <vt:lpstr>What our Objective Should Be</vt:lpstr>
      <vt:lpstr>Even the Fear the Witness  has not Reveleaed</vt:lpstr>
      <vt:lpstr>Why Do Witnesses Fail?</vt:lpstr>
      <vt:lpstr>We Must Empower our Witnesses to Respond and not React</vt:lpstr>
      <vt:lpstr>Otherwise – We Might Get This:</vt:lpstr>
      <vt:lpstr>We Must Empower by Education</vt:lpstr>
      <vt:lpstr>Purposes for Taking a Deposition</vt:lpstr>
      <vt:lpstr>First, We Must Explain the  Plaintiff’s 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CHARACTER</vt:lpstr>
      <vt:lpstr>CHARACTER</vt:lpstr>
      <vt:lpstr>PowerPoint Presentation</vt:lpstr>
      <vt:lpstr>Message Communicated?</vt:lpstr>
      <vt:lpstr>Desirable Witness Qualities</vt:lpstr>
      <vt:lpstr>Message Communicated?</vt:lpstr>
      <vt:lpstr>Primary Job of a Witness</vt:lpstr>
      <vt:lpstr>2. CONTROL</vt:lpstr>
      <vt:lpstr>Control the Room</vt:lpstr>
      <vt:lpstr>Taking Charge of the Deposition</vt:lpstr>
      <vt:lpstr>Anchors</vt:lpstr>
      <vt:lpstr>3. COMMUNICATE (Clarify)</vt:lpstr>
      <vt:lpstr>Witness Listening Skills</vt:lpstr>
      <vt:lpstr>Questions to be Careful of:</vt:lpstr>
      <vt:lpstr>Witness Responsiveness</vt:lpstr>
      <vt:lpstr>Use Your Own Words</vt:lpstr>
      <vt:lpstr>Testimony Demeanor</vt:lpstr>
      <vt:lpstr>Importance of Body Language* </vt:lpstr>
      <vt:lpstr>Counsel’s Tactics</vt:lpstr>
      <vt:lpstr>Cross-Examination Question Types</vt:lpstr>
      <vt:lpstr>Witness Practice</vt:lpstr>
      <vt:lpstr>Anchors</vt:lpstr>
      <vt:lpstr>Primary Job of a Witness</vt:lpstr>
      <vt:lpstr>Primary Job of the Lawyer</vt:lpstr>
    </vt:vector>
  </TitlesOfParts>
  <Company>Decision Analysis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Statement</dc:title>
  <dc:creator>Richard Gabriel</dc:creator>
  <cp:lastModifiedBy>Scot Doyen</cp:lastModifiedBy>
  <cp:revision>181</cp:revision>
  <dcterms:created xsi:type="dcterms:W3CDTF">2011-02-10T01:25:05Z</dcterms:created>
  <dcterms:modified xsi:type="dcterms:W3CDTF">2024-09-11T17:30:57Z</dcterms:modified>
</cp:coreProperties>
</file>