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87" r:id="rId7"/>
    <p:sldId id="292" r:id="rId8"/>
    <p:sldId id="283" r:id="rId9"/>
    <p:sldId id="294" r:id="rId10"/>
    <p:sldId id="288" r:id="rId11"/>
    <p:sldId id="289" r:id="rId12"/>
    <p:sldId id="284" r:id="rId13"/>
    <p:sldId id="268" r:id="rId14"/>
    <p:sldId id="296" r:id="rId15"/>
    <p:sldId id="297" r:id="rId16"/>
    <p:sldId id="298" r:id="rId17"/>
    <p:sldId id="299" r:id="rId18"/>
    <p:sldId id="300" r:id="rId19"/>
    <p:sldId id="279" r:id="rId20"/>
    <p:sldId id="272" r:id="rId21"/>
    <p:sldId id="277" r:id="rId22"/>
    <p:sldId id="273" r:id="rId23"/>
    <p:sldId id="301" r:id="rId24"/>
    <p:sldId id="271" r:id="rId25"/>
    <p:sldId id="276" r:id="rId26"/>
    <p:sldId id="274" r:id="rId27"/>
    <p:sldId id="280" r:id="rId28"/>
    <p:sldId id="281" r:id="rId29"/>
    <p:sldId id="264" r:id="rId30"/>
    <p:sldId id="285" r:id="rId31"/>
    <p:sldId id="286" r:id="rId32"/>
    <p:sldId id="269" r:id="rId33"/>
    <p:sldId id="270" r:id="rId34"/>
    <p:sldId id="267" r:id="rId35"/>
    <p:sldId id="293" r:id="rId36"/>
    <p:sldId id="282" r:id="rId37"/>
    <p:sldId id="278" r:id="rId3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90" d="100"/>
          <a:sy n="90" d="100"/>
        </p:scale>
        <p:origin x="618"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4B9E-E40D-86A3-8CFA-7FC4CF42D2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7130F2-30EF-EE43-73BE-F9D84190AC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FB3E29-97E7-F839-865C-01ED8E029F93}"/>
              </a:ext>
            </a:extLst>
          </p:cNvPr>
          <p:cNvSpPr>
            <a:spLocks noGrp="1"/>
          </p:cNvSpPr>
          <p:nvPr>
            <p:ph type="dt" sz="half" idx="10"/>
          </p:nvPr>
        </p:nvSpPr>
        <p:spPr/>
        <p:txBody>
          <a:bodyPr/>
          <a:lstStyle/>
          <a:p>
            <a:fld id="{E9937BF3-F3C6-4D21-930E-035A6E646C31}" type="datetimeFigureOut">
              <a:rPr lang="en-US" smtClean="0"/>
              <a:t>9/11/2024</a:t>
            </a:fld>
            <a:endParaRPr lang="en-US"/>
          </a:p>
        </p:txBody>
      </p:sp>
      <p:sp>
        <p:nvSpPr>
          <p:cNvPr id="5" name="Footer Placeholder 4">
            <a:extLst>
              <a:ext uri="{FF2B5EF4-FFF2-40B4-BE49-F238E27FC236}">
                <a16:creationId xmlns:a16="http://schemas.microsoft.com/office/drawing/2014/main" id="{BA4DC83D-A5FB-7639-7AFB-2056BFA59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1E661-1671-C690-2B75-B1AEF1B4C069}"/>
              </a:ext>
            </a:extLst>
          </p:cNvPr>
          <p:cNvSpPr>
            <a:spLocks noGrp="1"/>
          </p:cNvSpPr>
          <p:nvPr>
            <p:ph type="sldNum" sz="quarter" idx="12"/>
          </p:nvPr>
        </p:nvSpPr>
        <p:spPr/>
        <p:txBody>
          <a:bodyPr/>
          <a:lstStyle/>
          <a:p>
            <a:fld id="{15C84DD1-B9CE-4B64-93FA-2A4B3733AE8A}" type="slidenum">
              <a:rPr lang="en-US" smtClean="0"/>
              <a:t>‹#›</a:t>
            </a:fld>
            <a:endParaRPr lang="en-US"/>
          </a:p>
        </p:txBody>
      </p:sp>
    </p:spTree>
    <p:extLst>
      <p:ext uri="{BB962C8B-B14F-4D97-AF65-F5344CB8AC3E}">
        <p14:creationId xmlns:p14="http://schemas.microsoft.com/office/powerpoint/2010/main" val="3243075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CF7E-6772-B3DD-6739-B559438C31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AFDEB0-DD39-68BB-C10C-59F6128AF2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907EE5-8D76-C4E0-31EF-020E97198A19}"/>
              </a:ext>
            </a:extLst>
          </p:cNvPr>
          <p:cNvSpPr>
            <a:spLocks noGrp="1"/>
          </p:cNvSpPr>
          <p:nvPr>
            <p:ph type="dt" sz="half" idx="10"/>
          </p:nvPr>
        </p:nvSpPr>
        <p:spPr/>
        <p:txBody>
          <a:bodyPr/>
          <a:lstStyle/>
          <a:p>
            <a:fld id="{E9937BF3-F3C6-4D21-930E-035A6E646C31}" type="datetimeFigureOut">
              <a:rPr lang="en-US" smtClean="0"/>
              <a:t>9/11/2024</a:t>
            </a:fld>
            <a:endParaRPr lang="en-US"/>
          </a:p>
        </p:txBody>
      </p:sp>
      <p:sp>
        <p:nvSpPr>
          <p:cNvPr id="5" name="Footer Placeholder 4">
            <a:extLst>
              <a:ext uri="{FF2B5EF4-FFF2-40B4-BE49-F238E27FC236}">
                <a16:creationId xmlns:a16="http://schemas.microsoft.com/office/drawing/2014/main" id="{DFF5C119-C697-704F-7E77-B760FCE404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09C84-05D2-D70B-4E86-A53FDFA48FFB}"/>
              </a:ext>
            </a:extLst>
          </p:cNvPr>
          <p:cNvSpPr>
            <a:spLocks noGrp="1"/>
          </p:cNvSpPr>
          <p:nvPr>
            <p:ph type="sldNum" sz="quarter" idx="12"/>
          </p:nvPr>
        </p:nvSpPr>
        <p:spPr/>
        <p:txBody>
          <a:bodyPr/>
          <a:lstStyle/>
          <a:p>
            <a:fld id="{15C84DD1-B9CE-4B64-93FA-2A4B3733AE8A}" type="slidenum">
              <a:rPr lang="en-US" smtClean="0"/>
              <a:t>‹#›</a:t>
            </a:fld>
            <a:endParaRPr lang="en-US"/>
          </a:p>
        </p:txBody>
      </p:sp>
    </p:spTree>
    <p:extLst>
      <p:ext uri="{BB962C8B-B14F-4D97-AF65-F5344CB8AC3E}">
        <p14:creationId xmlns:p14="http://schemas.microsoft.com/office/powerpoint/2010/main" val="276150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B76B63-DD2F-C85B-F0D6-02047FB9E8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3A1A7E-E0C9-62BD-B1F4-E68CC7309A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32D42A-058D-932A-DF71-117F365F0928}"/>
              </a:ext>
            </a:extLst>
          </p:cNvPr>
          <p:cNvSpPr>
            <a:spLocks noGrp="1"/>
          </p:cNvSpPr>
          <p:nvPr>
            <p:ph type="dt" sz="half" idx="10"/>
          </p:nvPr>
        </p:nvSpPr>
        <p:spPr/>
        <p:txBody>
          <a:bodyPr/>
          <a:lstStyle/>
          <a:p>
            <a:fld id="{E9937BF3-F3C6-4D21-930E-035A6E646C31}" type="datetimeFigureOut">
              <a:rPr lang="en-US" smtClean="0"/>
              <a:t>9/11/2024</a:t>
            </a:fld>
            <a:endParaRPr lang="en-US"/>
          </a:p>
        </p:txBody>
      </p:sp>
      <p:sp>
        <p:nvSpPr>
          <p:cNvPr id="5" name="Footer Placeholder 4">
            <a:extLst>
              <a:ext uri="{FF2B5EF4-FFF2-40B4-BE49-F238E27FC236}">
                <a16:creationId xmlns:a16="http://schemas.microsoft.com/office/drawing/2014/main" id="{9397FD07-6ED0-2EF9-99F8-9DA82D1D1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DC4EA5-CD92-A265-94BF-BAEA330EE25C}"/>
              </a:ext>
            </a:extLst>
          </p:cNvPr>
          <p:cNvSpPr>
            <a:spLocks noGrp="1"/>
          </p:cNvSpPr>
          <p:nvPr>
            <p:ph type="sldNum" sz="quarter" idx="12"/>
          </p:nvPr>
        </p:nvSpPr>
        <p:spPr/>
        <p:txBody>
          <a:bodyPr/>
          <a:lstStyle/>
          <a:p>
            <a:fld id="{15C84DD1-B9CE-4B64-93FA-2A4B3733AE8A}" type="slidenum">
              <a:rPr lang="en-US" smtClean="0"/>
              <a:t>‹#›</a:t>
            </a:fld>
            <a:endParaRPr lang="en-US"/>
          </a:p>
        </p:txBody>
      </p:sp>
    </p:spTree>
    <p:extLst>
      <p:ext uri="{BB962C8B-B14F-4D97-AF65-F5344CB8AC3E}">
        <p14:creationId xmlns:p14="http://schemas.microsoft.com/office/powerpoint/2010/main" val="167311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9616D-6F94-6F27-79BE-0B90A2761E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97673-686E-3023-0D0B-E812C46A9F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28741-30E8-DDAF-3973-66339681807E}"/>
              </a:ext>
            </a:extLst>
          </p:cNvPr>
          <p:cNvSpPr>
            <a:spLocks noGrp="1"/>
          </p:cNvSpPr>
          <p:nvPr>
            <p:ph type="dt" sz="half" idx="10"/>
          </p:nvPr>
        </p:nvSpPr>
        <p:spPr/>
        <p:txBody>
          <a:bodyPr/>
          <a:lstStyle/>
          <a:p>
            <a:fld id="{E9937BF3-F3C6-4D21-930E-035A6E646C31}" type="datetimeFigureOut">
              <a:rPr lang="en-US" smtClean="0"/>
              <a:t>9/11/2024</a:t>
            </a:fld>
            <a:endParaRPr lang="en-US"/>
          </a:p>
        </p:txBody>
      </p:sp>
      <p:sp>
        <p:nvSpPr>
          <p:cNvPr id="5" name="Footer Placeholder 4">
            <a:extLst>
              <a:ext uri="{FF2B5EF4-FFF2-40B4-BE49-F238E27FC236}">
                <a16:creationId xmlns:a16="http://schemas.microsoft.com/office/drawing/2014/main" id="{8E603883-17A5-3A65-0D24-872219947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686BC-1CDB-C33F-DCF6-A94F6E101F38}"/>
              </a:ext>
            </a:extLst>
          </p:cNvPr>
          <p:cNvSpPr>
            <a:spLocks noGrp="1"/>
          </p:cNvSpPr>
          <p:nvPr>
            <p:ph type="sldNum" sz="quarter" idx="12"/>
          </p:nvPr>
        </p:nvSpPr>
        <p:spPr/>
        <p:txBody>
          <a:bodyPr/>
          <a:lstStyle/>
          <a:p>
            <a:fld id="{15C84DD1-B9CE-4B64-93FA-2A4B3733AE8A}" type="slidenum">
              <a:rPr lang="en-US" smtClean="0"/>
              <a:t>‹#›</a:t>
            </a:fld>
            <a:endParaRPr lang="en-US"/>
          </a:p>
        </p:txBody>
      </p:sp>
      <p:pic>
        <p:nvPicPr>
          <p:cNvPr id="11" name="Picture 10" descr="A black and blue text&#10;&#10;Description automatically generated">
            <a:extLst>
              <a:ext uri="{FF2B5EF4-FFF2-40B4-BE49-F238E27FC236}">
                <a16:creationId xmlns:a16="http://schemas.microsoft.com/office/drawing/2014/main" id="{E9CCD407-066E-D448-B34F-AE305BD4BB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54703" y="313227"/>
            <a:ext cx="1200318" cy="562053"/>
          </a:xfrm>
          <a:prstGeom prst="rect">
            <a:avLst/>
          </a:prstGeom>
        </p:spPr>
      </p:pic>
      <p:sp>
        <p:nvSpPr>
          <p:cNvPr id="12" name="TextBox 11">
            <a:extLst>
              <a:ext uri="{FF2B5EF4-FFF2-40B4-BE49-F238E27FC236}">
                <a16:creationId xmlns:a16="http://schemas.microsoft.com/office/drawing/2014/main" id="{52F85D30-F0FA-5236-733D-83ED509BBE75}"/>
              </a:ext>
            </a:extLst>
          </p:cNvPr>
          <p:cNvSpPr txBox="1"/>
          <p:nvPr userDrawn="1"/>
        </p:nvSpPr>
        <p:spPr>
          <a:xfrm>
            <a:off x="10685585" y="90766"/>
            <a:ext cx="738554" cy="369332"/>
          </a:xfrm>
          <a:prstGeom prst="rect">
            <a:avLst/>
          </a:prstGeom>
          <a:noFill/>
        </p:spPr>
        <p:txBody>
          <a:bodyPr wrap="square" rtlCol="0">
            <a:spAutoFit/>
          </a:bodyPr>
          <a:lstStyle/>
          <a:p>
            <a:r>
              <a:rPr lang="en-US" b="1" dirty="0"/>
              <a:t>IOWA</a:t>
            </a:r>
          </a:p>
        </p:txBody>
      </p:sp>
    </p:spTree>
    <p:extLst>
      <p:ext uri="{BB962C8B-B14F-4D97-AF65-F5344CB8AC3E}">
        <p14:creationId xmlns:p14="http://schemas.microsoft.com/office/powerpoint/2010/main" val="164499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88E4-04B6-5ED9-AFDC-158D1C22C5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7CEE13-77E3-6FD7-E15F-A5FE1ACB4B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E1A83C-9A64-C877-BF4E-CBD57841F913}"/>
              </a:ext>
            </a:extLst>
          </p:cNvPr>
          <p:cNvSpPr>
            <a:spLocks noGrp="1"/>
          </p:cNvSpPr>
          <p:nvPr>
            <p:ph type="dt" sz="half" idx="10"/>
          </p:nvPr>
        </p:nvSpPr>
        <p:spPr/>
        <p:txBody>
          <a:bodyPr/>
          <a:lstStyle/>
          <a:p>
            <a:fld id="{E9937BF3-F3C6-4D21-930E-035A6E646C31}" type="datetimeFigureOut">
              <a:rPr lang="en-US" smtClean="0"/>
              <a:t>9/11/2024</a:t>
            </a:fld>
            <a:endParaRPr lang="en-US"/>
          </a:p>
        </p:txBody>
      </p:sp>
      <p:sp>
        <p:nvSpPr>
          <p:cNvPr id="5" name="Footer Placeholder 4">
            <a:extLst>
              <a:ext uri="{FF2B5EF4-FFF2-40B4-BE49-F238E27FC236}">
                <a16:creationId xmlns:a16="http://schemas.microsoft.com/office/drawing/2014/main" id="{6F15DA9B-5D3E-02ED-D8D6-B19B958A2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B0343-2FCE-7193-8342-D4E1B8C41AC6}"/>
              </a:ext>
            </a:extLst>
          </p:cNvPr>
          <p:cNvSpPr>
            <a:spLocks noGrp="1"/>
          </p:cNvSpPr>
          <p:nvPr>
            <p:ph type="sldNum" sz="quarter" idx="12"/>
          </p:nvPr>
        </p:nvSpPr>
        <p:spPr/>
        <p:txBody>
          <a:bodyPr/>
          <a:lstStyle/>
          <a:p>
            <a:fld id="{15C84DD1-B9CE-4B64-93FA-2A4B3733AE8A}" type="slidenum">
              <a:rPr lang="en-US" smtClean="0"/>
              <a:t>‹#›</a:t>
            </a:fld>
            <a:endParaRPr lang="en-US"/>
          </a:p>
        </p:txBody>
      </p:sp>
    </p:spTree>
    <p:extLst>
      <p:ext uri="{BB962C8B-B14F-4D97-AF65-F5344CB8AC3E}">
        <p14:creationId xmlns:p14="http://schemas.microsoft.com/office/powerpoint/2010/main" val="3786282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E14C-9158-88F8-0EF9-B8890D4002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2B9FD1-F19E-65D3-BCFE-9F2353D6F2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FD5064-183D-34D1-E4B0-552EFE5608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5EFAAC-C7A1-EFBF-A3EA-782E5F986874}"/>
              </a:ext>
            </a:extLst>
          </p:cNvPr>
          <p:cNvSpPr>
            <a:spLocks noGrp="1"/>
          </p:cNvSpPr>
          <p:nvPr>
            <p:ph type="dt" sz="half" idx="10"/>
          </p:nvPr>
        </p:nvSpPr>
        <p:spPr/>
        <p:txBody>
          <a:bodyPr/>
          <a:lstStyle/>
          <a:p>
            <a:fld id="{E9937BF3-F3C6-4D21-930E-035A6E646C31}" type="datetimeFigureOut">
              <a:rPr lang="en-US" smtClean="0"/>
              <a:t>9/11/2024</a:t>
            </a:fld>
            <a:endParaRPr lang="en-US"/>
          </a:p>
        </p:txBody>
      </p:sp>
      <p:sp>
        <p:nvSpPr>
          <p:cNvPr id="6" name="Footer Placeholder 5">
            <a:extLst>
              <a:ext uri="{FF2B5EF4-FFF2-40B4-BE49-F238E27FC236}">
                <a16:creationId xmlns:a16="http://schemas.microsoft.com/office/drawing/2014/main" id="{399DAFE0-8F5D-0A69-6D21-201E11B0C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00FEB-DE51-B4C3-1912-FB49379487B4}"/>
              </a:ext>
            </a:extLst>
          </p:cNvPr>
          <p:cNvSpPr>
            <a:spLocks noGrp="1"/>
          </p:cNvSpPr>
          <p:nvPr>
            <p:ph type="sldNum" sz="quarter" idx="12"/>
          </p:nvPr>
        </p:nvSpPr>
        <p:spPr/>
        <p:txBody>
          <a:bodyPr/>
          <a:lstStyle/>
          <a:p>
            <a:fld id="{15C84DD1-B9CE-4B64-93FA-2A4B3733AE8A}" type="slidenum">
              <a:rPr lang="en-US" smtClean="0"/>
              <a:t>‹#›</a:t>
            </a:fld>
            <a:endParaRPr lang="en-US"/>
          </a:p>
        </p:txBody>
      </p:sp>
    </p:spTree>
    <p:extLst>
      <p:ext uri="{BB962C8B-B14F-4D97-AF65-F5344CB8AC3E}">
        <p14:creationId xmlns:p14="http://schemas.microsoft.com/office/powerpoint/2010/main" val="2501628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C68D-2A46-7E2F-A948-3F2DAAD8AA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6D0448-C396-6C69-31CF-B464DD472A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65C578-1216-1A11-98C4-1AE2FA27E5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F7F7B7-7950-E527-68A4-41CD8B46EE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19C324-05C3-4C20-4239-768DF6B842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C3AD4D-11C2-A3E5-59B8-8B00A6D31824}"/>
              </a:ext>
            </a:extLst>
          </p:cNvPr>
          <p:cNvSpPr>
            <a:spLocks noGrp="1"/>
          </p:cNvSpPr>
          <p:nvPr>
            <p:ph type="dt" sz="half" idx="10"/>
          </p:nvPr>
        </p:nvSpPr>
        <p:spPr/>
        <p:txBody>
          <a:bodyPr/>
          <a:lstStyle/>
          <a:p>
            <a:fld id="{E9937BF3-F3C6-4D21-930E-035A6E646C31}" type="datetimeFigureOut">
              <a:rPr lang="en-US" smtClean="0"/>
              <a:t>9/11/2024</a:t>
            </a:fld>
            <a:endParaRPr lang="en-US"/>
          </a:p>
        </p:txBody>
      </p:sp>
      <p:sp>
        <p:nvSpPr>
          <p:cNvPr id="8" name="Footer Placeholder 7">
            <a:extLst>
              <a:ext uri="{FF2B5EF4-FFF2-40B4-BE49-F238E27FC236}">
                <a16:creationId xmlns:a16="http://schemas.microsoft.com/office/drawing/2014/main" id="{D4F3B1AA-F6F7-2D87-2559-B87A6D76B4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7183AE-042C-7065-C154-45D062ECA568}"/>
              </a:ext>
            </a:extLst>
          </p:cNvPr>
          <p:cNvSpPr>
            <a:spLocks noGrp="1"/>
          </p:cNvSpPr>
          <p:nvPr>
            <p:ph type="sldNum" sz="quarter" idx="12"/>
          </p:nvPr>
        </p:nvSpPr>
        <p:spPr/>
        <p:txBody>
          <a:bodyPr/>
          <a:lstStyle/>
          <a:p>
            <a:fld id="{15C84DD1-B9CE-4B64-93FA-2A4B3733AE8A}" type="slidenum">
              <a:rPr lang="en-US" smtClean="0"/>
              <a:t>‹#›</a:t>
            </a:fld>
            <a:endParaRPr lang="en-US"/>
          </a:p>
        </p:txBody>
      </p:sp>
    </p:spTree>
    <p:extLst>
      <p:ext uri="{BB962C8B-B14F-4D97-AF65-F5344CB8AC3E}">
        <p14:creationId xmlns:p14="http://schemas.microsoft.com/office/powerpoint/2010/main" val="418043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833A-67A2-374B-D18C-FA75D7A987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48F10C-1321-D49C-26CE-8446AD4C0E03}"/>
              </a:ext>
            </a:extLst>
          </p:cNvPr>
          <p:cNvSpPr>
            <a:spLocks noGrp="1"/>
          </p:cNvSpPr>
          <p:nvPr>
            <p:ph type="dt" sz="half" idx="10"/>
          </p:nvPr>
        </p:nvSpPr>
        <p:spPr/>
        <p:txBody>
          <a:bodyPr/>
          <a:lstStyle/>
          <a:p>
            <a:fld id="{E9937BF3-F3C6-4D21-930E-035A6E646C31}" type="datetimeFigureOut">
              <a:rPr lang="en-US" smtClean="0"/>
              <a:t>9/11/2024</a:t>
            </a:fld>
            <a:endParaRPr lang="en-US"/>
          </a:p>
        </p:txBody>
      </p:sp>
      <p:sp>
        <p:nvSpPr>
          <p:cNvPr id="4" name="Footer Placeholder 3">
            <a:extLst>
              <a:ext uri="{FF2B5EF4-FFF2-40B4-BE49-F238E27FC236}">
                <a16:creationId xmlns:a16="http://schemas.microsoft.com/office/drawing/2014/main" id="{B9943ED6-E209-0BA9-360F-07A8B73E12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D8F5C5-4C87-2C91-0FA6-DD45489728FF}"/>
              </a:ext>
            </a:extLst>
          </p:cNvPr>
          <p:cNvSpPr>
            <a:spLocks noGrp="1"/>
          </p:cNvSpPr>
          <p:nvPr>
            <p:ph type="sldNum" sz="quarter" idx="12"/>
          </p:nvPr>
        </p:nvSpPr>
        <p:spPr/>
        <p:txBody>
          <a:bodyPr/>
          <a:lstStyle/>
          <a:p>
            <a:fld id="{15C84DD1-B9CE-4B64-93FA-2A4B3733AE8A}" type="slidenum">
              <a:rPr lang="en-US" smtClean="0"/>
              <a:t>‹#›</a:t>
            </a:fld>
            <a:endParaRPr lang="en-US"/>
          </a:p>
        </p:txBody>
      </p:sp>
    </p:spTree>
    <p:extLst>
      <p:ext uri="{BB962C8B-B14F-4D97-AF65-F5344CB8AC3E}">
        <p14:creationId xmlns:p14="http://schemas.microsoft.com/office/powerpoint/2010/main" val="50715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8A6327-B943-3E42-6079-A36D897F4D1B}"/>
              </a:ext>
            </a:extLst>
          </p:cNvPr>
          <p:cNvSpPr>
            <a:spLocks noGrp="1"/>
          </p:cNvSpPr>
          <p:nvPr>
            <p:ph type="dt" sz="half" idx="10"/>
          </p:nvPr>
        </p:nvSpPr>
        <p:spPr/>
        <p:txBody>
          <a:bodyPr/>
          <a:lstStyle/>
          <a:p>
            <a:fld id="{E9937BF3-F3C6-4D21-930E-035A6E646C31}" type="datetimeFigureOut">
              <a:rPr lang="en-US" smtClean="0"/>
              <a:t>9/11/2024</a:t>
            </a:fld>
            <a:endParaRPr lang="en-US"/>
          </a:p>
        </p:txBody>
      </p:sp>
      <p:sp>
        <p:nvSpPr>
          <p:cNvPr id="3" name="Footer Placeholder 2">
            <a:extLst>
              <a:ext uri="{FF2B5EF4-FFF2-40B4-BE49-F238E27FC236}">
                <a16:creationId xmlns:a16="http://schemas.microsoft.com/office/drawing/2014/main" id="{7977E214-D6AB-987E-9301-EDF79463EB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C35FC9-0DCA-A900-8BF4-AC848900FFC4}"/>
              </a:ext>
            </a:extLst>
          </p:cNvPr>
          <p:cNvSpPr>
            <a:spLocks noGrp="1"/>
          </p:cNvSpPr>
          <p:nvPr>
            <p:ph type="sldNum" sz="quarter" idx="12"/>
          </p:nvPr>
        </p:nvSpPr>
        <p:spPr/>
        <p:txBody>
          <a:bodyPr/>
          <a:lstStyle/>
          <a:p>
            <a:fld id="{15C84DD1-B9CE-4B64-93FA-2A4B3733AE8A}" type="slidenum">
              <a:rPr lang="en-US" smtClean="0"/>
              <a:t>‹#›</a:t>
            </a:fld>
            <a:endParaRPr lang="en-US"/>
          </a:p>
        </p:txBody>
      </p:sp>
    </p:spTree>
    <p:extLst>
      <p:ext uri="{BB962C8B-B14F-4D97-AF65-F5344CB8AC3E}">
        <p14:creationId xmlns:p14="http://schemas.microsoft.com/office/powerpoint/2010/main" val="251497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C6D77-2342-D3C5-1461-4F5784662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8C0B61-A0B0-6A62-7DE2-26EACC8E7C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68736D-C1E0-6D31-3647-84A853DFC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F2C71-1DED-76BA-3245-F03C66B964A5}"/>
              </a:ext>
            </a:extLst>
          </p:cNvPr>
          <p:cNvSpPr>
            <a:spLocks noGrp="1"/>
          </p:cNvSpPr>
          <p:nvPr>
            <p:ph type="dt" sz="half" idx="10"/>
          </p:nvPr>
        </p:nvSpPr>
        <p:spPr/>
        <p:txBody>
          <a:bodyPr/>
          <a:lstStyle/>
          <a:p>
            <a:fld id="{E9937BF3-F3C6-4D21-930E-035A6E646C31}" type="datetimeFigureOut">
              <a:rPr lang="en-US" smtClean="0"/>
              <a:t>9/11/2024</a:t>
            </a:fld>
            <a:endParaRPr lang="en-US"/>
          </a:p>
        </p:txBody>
      </p:sp>
      <p:sp>
        <p:nvSpPr>
          <p:cNvPr id="6" name="Footer Placeholder 5">
            <a:extLst>
              <a:ext uri="{FF2B5EF4-FFF2-40B4-BE49-F238E27FC236}">
                <a16:creationId xmlns:a16="http://schemas.microsoft.com/office/drawing/2014/main" id="{E3B0727B-933A-347D-0CFC-32F4F807EC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B4273F-9E4F-3B4F-3815-3AEE5614710F}"/>
              </a:ext>
            </a:extLst>
          </p:cNvPr>
          <p:cNvSpPr>
            <a:spLocks noGrp="1"/>
          </p:cNvSpPr>
          <p:nvPr>
            <p:ph type="sldNum" sz="quarter" idx="12"/>
          </p:nvPr>
        </p:nvSpPr>
        <p:spPr/>
        <p:txBody>
          <a:bodyPr/>
          <a:lstStyle/>
          <a:p>
            <a:fld id="{15C84DD1-B9CE-4B64-93FA-2A4B3733AE8A}" type="slidenum">
              <a:rPr lang="en-US" smtClean="0"/>
              <a:t>‹#›</a:t>
            </a:fld>
            <a:endParaRPr lang="en-US"/>
          </a:p>
        </p:txBody>
      </p:sp>
    </p:spTree>
    <p:extLst>
      <p:ext uri="{BB962C8B-B14F-4D97-AF65-F5344CB8AC3E}">
        <p14:creationId xmlns:p14="http://schemas.microsoft.com/office/powerpoint/2010/main" val="245185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ACB2-2CB3-7AB6-8103-995F46124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AE1793-7202-F632-AC06-D33FC0AC2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8F71CF-995E-F725-E800-F7E6A21B9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A6CADD-B85C-BB84-AF93-89BE9EE0E820}"/>
              </a:ext>
            </a:extLst>
          </p:cNvPr>
          <p:cNvSpPr>
            <a:spLocks noGrp="1"/>
          </p:cNvSpPr>
          <p:nvPr>
            <p:ph type="dt" sz="half" idx="10"/>
          </p:nvPr>
        </p:nvSpPr>
        <p:spPr/>
        <p:txBody>
          <a:bodyPr/>
          <a:lstStyle/>
          <a:p>
            <a:fld id="{E9937BF3-F3C6-4D21-930E-035A6E646C31}" type="datetimeFigureOut">
              <a:rPr lang="en-US" smtClean="0"/>
              <a:t>9/11/2024</a:t>
            </a:fld>
            <a:endParaRPr lang="en-US"/>
          </a:p>
        </p:txBody>
      </p:sp>
      <p:sp>
        <p:nvSpPr>
          <p:cNvPr id="6" name="Footer Placeholder 5">
            <a:extLst>
              <a:ext uri="{FF2B5EF4-FFF2-40B4-BE49-F238E27FC236}">
                <a16:creationId xmlns:a16="http://schemas.microsoft.com/office/drawing/2014/main" id="{F9F6E16C-25AE-114E-9D9C-F8E44EB4AD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03D6DC-ED26-16DC-A2E3-58A3AE95BC95}"/>
              </a:ext>
            </a:extLst>
          </p:cNvPr>
          <p:cNvSpPr>
            <a:spLocks noGrp="1"/>
          </p:cNvSpPr>
          <p:nvPr>
            <p:ph type="sldNum" sz="quarter" idx="12"/>
          </p:nvPr>
        </p:nvSpPr>
        <p:spPr/>
        <p:txBody>
          <a:bodyPr/>
          <a:lstStyle/>
          <a:p>
            <a:fld id="{15C84DD1-B9CE-4B64-93FA-2A4B3733AE8A}" type="slidenum">
              <a:rPr lang="en-US" smtClean="0"/>
              <a:t>‹#›</a:t>
            </a:fld>
            <a:endParaRPr lang="en-US"/>
          </a:p>
        </p:txBody>
      </p:sp>
    </p:spTree>
    <p:extLst>
      <p:ext uri="{BB962C8B-B14F-4D97-AF65-F5344CB8AC3E}">
        <p14:creationId xmlns:p14="http://schemas.microsoft.com/office/powerpoint/2010/main" val="391719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F1AA4-DB01-CF12-281D-461A98ED84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BDEF66-CC2D-409E-BD88-FAC6D6189F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15958-4734-C1BB-45E8-1916020A8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937BF3-F3C6-4D21-930E-035A6E646C31}" type="datetimeFigureOut">
              <a:rPr lang="en-US" smtClean="0"/>
              <a:t>9/11/2024</a:t>
            </a:fld>
            <a:endParaRPr lang="en-US"/>
          </a:p>
        </p:txBody>
      </p:sp>
      <p:sp>
        <p:nvSpPr>
          <p:cNvPr id="5" name="Footer Placeholder 4">
            <a:extLst>
              <a:ext uri="{FF2B5EF4-FFF2-40B4-BE49-F238E27FC236}">
                <a16:creationId xmlns:a16="http://schemas.microsoft.com/office/drawing/2014/main" id="{D4FF0013-1C07-2577-18B5-FBA2A9B5D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352F87-216B-5045-241B-79831AB307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84DD1-B9CE-4B64-93FA-2A4B3733AE8A}" type="slidenum">
              <a:rPr lang="en-US" smtClean="0"/>
              <a:t>‹#›</a:t>
            </a:fld>
            <a:endParaRPr lang="en-US"/>
          </a:p>
        </p:txBody>
      </p:sp>
    </p:spTree>
    <p:extLst>
      <p:ext uri="{BB962C8B-B14F-4D97-AF65-F5344CB8AC3E}">
        <p14:creationId xmlns:p14="http://schemas.microsoft.com/office/powerpoint/2010/main" val="2809711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39BE6B-F67E-4EF7-902C-D1EF5A08BD69}"/>
              </a:ext>
            </a:extLst>
          </p:cNvPr>
          <p:cNvPicPr>
            <a:picLocks noChangeAspect="1"/>
          </p:cNvPicPr>
          <p:nvPr/>
        </p:nvPicPr>
        <p:blipFill>
          <a:blip r:embed="rId2"/>
          <a:stretch>
            <a:fillRect/>
          </a:stretch>
        </p:blipFill>
        <p:spPr>
          <a:xfrm>
            <a:off x="4735600" y="3024695"/>
            <a:ext cx="2720798" cy="1567826"/>
          </a:xfrm>
          <a:prstGeom prst="rect">
            <a:avLst/>
          </a:prstGeom>
        </p:spPr>
      </p:pic>
      <p:pic>
        <p:nvPicPr>
          <p:cNvPr id="2050" name="Picture 2">
            <a:extLst>
              <a:ext uri="{FF2B5EF4-FFF2-40B4-BE49-F238E27FC236}">
                <a16:creationId xmlns:a16="http://schemas.microsoft.com/office/drawing/2014/main" id="{42279DF6-FDD6-D47A-D5EB-622A5F1DD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090" y="982996"/>
            <a:ext cx="4191817" cy="12895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sp>
        <p:nvSpPr>
          <p:cNvPr id="14" name="Text Box 3">
            <a:extLst>
              <a:ext uri="{FF2B5EF4-FFF2-40B4-BE49-F238E27FC236}">
                <a16:creationId xmlns:a16="http://schemas.microsoft.com/office/drawing/2014/main" id="{0ABB193C-FE13-35FC-0AE0-63983C3140E0}"/>
              </a:ext>
            </a:extLst>
          </p:cNvPr>
          <p:cNvSpPr txBox="1">
            <a:spLocks noChangeArrowheads="1" noChangeShapeType="1"/>
          </p:cNvSpPr>
          <p:nvPr/>
        </p:nvSpPr>
        <p:spPr bwMode="auto">
          <a:xfrm>
            <a:off x="3669770" y="5394854"/>
            <a:ext cx="4317206"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Garamond" panose="02020404030301010803" pitchFamily="18" charset="0"/>
              </a:rPr>
              <a:t>3209 Ingersoll Avenue Suite 208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Garamond" panose="02020404030301010803" pitchFamily="18" charset="0"/>
              </a:rPr>
              <a:t>Des Moines, IA 50312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Garamond" panose="02020404030301010803" pitchFamily="18" charset="0"/>
              </a:rPr>
              <a:t>515-829-1549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397914E1-908E-FE6E-4EF5-DC26EA17747C}"/>
              </a:ext>
            </a:extLst>
          </p:cNvPr>
          <p:cNvSpPr txBox="1"/>
          <p:nvPr/>
        </p:nvSpPr>
        <p:spPr>
          <a:xfrm>
            <a:off x="2864642" y="4816715"/>
            <a:ext cx="6096000" cy="866006"/>
          </a:xfrm>
          <a:prstGeom prst="rect">
            <a:avLst/>
          </a:prstGeom>
          <a:noFill/>
        </p:spPr>
        <p:txBody>
          <a:bodyPr wrap="square">
            <a:spAutoFit/>
          </a:bodyPr>
          <a:lstStyle/>
          <a:p>
            <a:pPr marL="0" marR="0" indent="0" algn="ctr">
              <a:spcBef>
                <a:spcPts val="0"/>
              </a:spcBef>
              <a:spcAft>
                <a:spcPts val="0"/>
              </a:spcAft>
            </a:pPr>
            <a:r>
              <a:rPr lang="en-US" sz="1800" b="1" kern="1400" dirty="0">
                <a:ln>
                  <a:noFill/>
                </a:ln>
                <a:solidFill>
                  <a:srgbClr val="000000"/>
                </a:solidFill>
                <a:effectLst/>
                <a:latin typeface="Garamond" panose="02020404030301010803" pitchFamily="18" charset="0"/>
              </a:rPr>
              <a:t>515-829-1549</a:t>
            </a:r>
            <a:endParaRPr lang="en-US" sz="900" b="1" kern="1400" dirty="0">
              <a:ln>
                <a:noFill/>
              </a:ln>
              <a:solidFill>
                <a:srgbClr val="FFFFFF"/>
              </a:solidFill>
              <a:effectLst/>
              <a:latin typeface="Gill Sans MT" panose="020B0502020104020203" pitchFamily="34" charset="0"/>
            </a:endParaRPr>
          </a:p>
          <a:p>
            <a:pPr marL="0" marR="0" indent="0" algn="ctr">
              <a:spcBef>
                <a:spcPts val="0"/>
              </a:spcBef>
              <a:spcAft>
                <a:spcPts val="0"/>
              </a:spcAft>
            </a:pPr>
            <a:r>
              <a:rPr lang="en-US" sz="1800" b="1" kern="1400" dirty="0">
                <a:ln>
                  <a:noFill/>
                </a:ln>
                <a:solidFill>
                  <a:srgbClr val="000000"/>
                </a:solidFill>
                <a:effectLst/>
                <a:latin typeface="Garamond" panose="02020404030301010803" pitchFamily="18" charset="0"/>
              </a:rPr>
              <a:t>www.iaforensics.com</a:t>
            </a:r>
            <a:endParaRPr lang="en-US" sz="900" b="1" kern="1400" dirty="0">
              <a:ln>
                <a:noFill/>
              </a:ln>
              <a:solidFill>
                <a:srgbClr val="FFFFFF"/>
              </a:solidFill>
              <a:effectLst/>
              <a:latin typeface="Gill Sans MT" panose="020B0502020104020203" pitchFamily="34" charset="0"/>
            </a:endParaRPr>
          </a:p>
          <a:p>
            <a:pPr marL="0" marR="0" indent="0" algn="l">
              <a:lnSpc>
                <a:spcPct val="185000"/>
              </a:lnSpc>
              <a:spcBef>
                <a:spcPts val="0"/>
              </a:spcBef>
              <a:spcAft>
                <a:spcPts val="598"/>
              </a:spcAft>
            </a:pPr>
            <a:r>
              <a:rPr lang="en-US" sz="900" kern="1400" dirty="0">
                <a:ln>
                  <a:noFill/>
                </a:ln>
                <a:solidFill>
                  <a:srgbClr val="000000"/>
                </a:solidFill>
                <a:effectLst/>
                <a:latin typeface="Gill Sans MT" panose="020B0502020104020203" pitchFamily="34" charset="0"/>
              </a:rPr>
              <a:t> </a:t>
            </a:r>
          </a:p>
        </p:txBody>
      </p:sp>
      <p:sp>
        <p:nvSpPr>
          <p:cNvPr id="29" name="Text Box 14">
            <a:extLst>
              <a:ext uri="{FF2B5EF4-FFF2-40B4-BE49-F238E27FC236}">
                <a16:creationId xmlns:a16="http://schemas.microsoft.com/office/drawing/2014/main" id="{C702470A-DB12-16B1-D0DA-C129D464849A}"/>
              </a:ext>
            </a:extLst>
          </p:cNvPr>
          <p:cNvSpPr txBox="1">
            <a:spLocks noChangeArrowheads="1"/>
          </p:cNvSpPr>
          <p:nvPr/>
        </p:nvSpPr>
        <p:spPr bwMode="auto">
          <a:xfrm>
            <a:off x="4363242" y="2456970"/>
            <a:ext cx="3098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000000"/>
                </a:solidFill>
                <a:effectLst/>
                <a:latin typeface="Gill Sans MT" panose="020B0502020104020203" pitchFamily="34" charset="0"/>
              </a:rPr>
              <a:t>Your Complete Digital Forensic Solution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1" u="none" strike="noStrike" cap="none" normalizeH="0" baseline="0" dirty="0">
              <a:ln>
                <a:noFill/>
              </a:ln>
              <a:solidFill>
                <a:srgbClr val="000000"/>
              </a:solidFill>
              <a:effectLst/>
              <a:latin typeface="Gill Sans MT" panose="020B05020201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1" u="none" strike="noStrike" cap="none" normalizeH="0" baseline="0" dirty="0">
              <a:ln>
                <a:noFill/>
              </a:ln>
              <a:solidFill>
                <a:srgbClr val="000000"/>
              </a:solidFill>
              <a:effectLst/>
              <a:latin typeface="Gill Sans MT" panose="020B05020201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000000"/>
                </a:solidFill>
                <a:effectLst/>
                <a:latin typeface="Gill Sans MT" panose="020B0502020104020203"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DC85602E-807E-D76D-C419-16D74105267D}"/>
              </a:ext>
            </a:extLst>
          </p:cNvPr>
          <p:cNvSpPr txBox="1"/>
          <p:nvPr/>
        </p:nvSpPr>
        <p:spPr>
          <a:xfrm>
            <a:off x="4865706" y="67928"/>
            <a:ext cx="3810630" cy="1015663"/>
          </a:xfrm>
          <a:prstGeom prst="rect">
            <a:avLst/>
          </a:prstGeom>
          <a:noFill/>
        </p:spPr>
        <p:txBody>
          <a:bodyPr wrap="square" rtlCol="0">
            <a:spAutoFit/>
          </a:bodyPr>
          <a:lstStyle/>
          <a:p>
            <a:r>
              <a:rPr lang="en-US" sz="6000" b="1" dirty="0"/>
              <a:t>IOWA</a:t>
            </a:r>
          </a:p>
        </p:txBody>
      </p:sp>
    </p:spTree>
    <p:extLst>
      <p:ext uri="{BB962C8B-B14F-4D97-AF65-F5344CB8AC3E}">
        <p14:creationId xmlns:p14="http://schemas.microsoft.com/office/powerpoint/2010/main" val="2661730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FC93-F38A-E285-8241-CED5E9FBCCD0}"/>
              </a:ext>
            </a:extLst>
          </p:cNvPr>
          <p:cNvSpPr>
            <a:spLocks noGrp="1"/>
          </p:cNvSpPr>
          <p:nvPr>
            <p:ph type="title"/>
          </p:nvPr>
        </p:nvSpPr>
        <p:spPr/>
        <p:txBody>
          <a:bodyPr>
            <a:normAutofit/>
          </a:bodyPr>
          <a:lstStyle/>
          <a:p>
            <a:r>
              <a:rPr lang="en-US" sz="4000" b="1" i="1" dirty="0">
                <a:latin typeface="+mn-lt"/>
              </a:rPr>
              <a:t>Building Your Case - A Comprehensive Picture</a:t>
            </a:r>
          </a:p>
        </p:txBody>
      </p:sp>
      <p:sp>
        <p:nvSpPr>
          <p:cNvPr id="3" name="Content Placeholder 2">
            <a:extLst>
              <a:ext uri="{FF2B5EF4-FFF2-40B4-BE49-F238E27FC236}">
                <a16:creationId xmlns:a16="http://schemas.microsoft.com/office/drawing/2014/main" id="{12AC36CA-59B1-6E0C-113D-00F1B545D8E2}"/>
              </a:ext>
            </a:extLst>
          </p:cNvPr>
          <p:cNvSpPr>
            <a:spLocks noGrp="1"/>
          </p:cNvSpPr>
          <p:nvPr>
            <p:ph idx="1"/>
          </p:nvPr>
        </p:nvSpPr>
        <p:spPr/>
        <p:txBody>
          <a:bodyPr>
            <a:normAutofit lnSpcReduction="10000"/>
          </a:bodyPr>
          <a:lstStyle/>
          <a:p>
            <a:pPr>
              <a:lnSpc>
                <a:spcPct val="150000"/>
              </a:lnSpc>
            </a:pPr>
            <a:r>
              <a:rPr lang="en-US" b="1" i="1" dirty="0"/>
              <a:t>Pattern of Life</a:t>
            </a:r>
          </a:p>
          <a:p>
            <a:pPr>
              <a:lnSpc>
                <a:spcPct val="150000"/>
              </a:lnSpc>
            </a:pPr>
            <a:r>
              <a:rPr lang="en-US" b="1" i="1" dirty="0"/>
              <a:t>Contextualization</a:t>
            </a:r>
          </a:p>
          <a:p>
            <a:pPr marL="457200" lvl="1" indent="0">
              <a:lnSpc>
                <a:spcPct val="150000"/>
              </a:lnSpc>
              <a:buNone/>
            </a:pPr>
            <a:r>
              <a:rPr lang="en-US" sz="1400" b="1" i="1" dirty="0">
                <a:latin typeface="Century Schoolbook" panose="02040604050505020304" pitchFamily="18" charset="0"/>
              </a:rPr>
              <a:t>First Impressions Not Always Full Story</a:t>
            </a:r>
          </a:p>
          <a:p>
            <a:pPr marL="457200" lvl="1" indent="0">
              <a:lnSpc>
                <a:spcPct val="150000"/>
              </a:lnSpc>
              <a:buNone/>
            </a:pPr>
            <a:r>
              <a:rPr lang="en-US" sz="1400" b="1" i="1" dirty="0">
                <a:latin typeface="Century Schoolbook" panose="02040604050505020304" pitchFamily="18" charset="0"/>
              </a:rPr>
              <a:t>Not Complete/Contradicted By Additional Evidence</a:t>
            </a:r>
            <a:endParaRPr lang="en-US" sz="1400" b="1" i="1" dirty="0"/>
          </a:p>
          <a:p>
            <a:pPr>
              <a:lnSpc>
                <a:spcPct val="150000"/>
              </a:lnSpc>
            </a:pPr>
            <a:r>
              <a:rPr lang="en-US" b="1" i="1" dirty="0"/>
              <a:t> Timelines</a:t>
            </a:r>
          </a:p>
          <a:p>
            <a:pPr>
              <a:lnSpc>
                <a:spcPct val="150000"/>
              </a:lnSpc>
            </a:pPr>
            <a:r>
              <a:rPr lang="en-US" b="1" i="1" dirty="0"/>
              <a:t>Storyboards</a:t>
            </a:r>
          </a:p>
          <a:p>
            <a:pPr>
              <a:lnSpc>
                <a:spcPct val="150000"/>
              </a:lnSpc>
            </a:pPr>
            <a:r>
              <a:rPr lang="en-US" b="1" i="1" dirty="0"/>
              <a:t>Detail Explanations</a:t>
            </a:r>
          </a:p>
        </p:txBody>
      </p:sp>
      <p:pic>
        <p:nvPicPr>
          <p:cNvPr id="5" name="Picture 4">
            <a:extLst>
              <a:ext uri="{FF2B5EF4-FFF2-40B4-BE49-F238E27FC236}">
                <a16:creationId xmlns:a16="http://schemas.microsoft.com/office/drawing/2014/main" id="{C8AF3A59-BF95-094B-3A5D-CD47D4BEC8DC}"/>
              </a:ext>
            </a:extLst>
          </p:cNvPr>
          <p:cNvPicPr>
            <a:picLocks noChangeAspect="1"/>
          </p:cNvPicPr>
          <p:nvPr/>
        </p:nvPicPr>
        <p:blipFill>
          <a:blip r:embed="rId2"/>
          <a:stretch>
            <a:fillRect/>
          </a:stretch>
        </p:blipFill>
        <p:spPr>
          <a:xfrm>
            <a:off x="8063455" y="2148551"/>
            <a:ext cx="2984608" cy="2096878"/>
          </a:xfrm>
          <a:prstGeom prst="rect">
            <a:avLst/>
          </a:prstGeom>
        </p:spPr>
      </p:pic>
    </p:spTree>
    <p:extLst>
      <p:ext uri="{BB962C8B-B14F-4D97-AF65-F5344CB8AC3E}">
        <p14:creationId xmlns:p14="http://schemas.microsoft.com/office/powerpoint/2010/main" val="349041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3F1E5-1688-5894-9322-7CA36B6F1B21}"/>
              </a:ext>
            </a:extLst>
          </p:cNvPr>
          <p:cNvSpPr>
            <a:spLocks noGrp="1"/>
          </p:cNvSpPr>
          <p:nvPr>
            <p:ph type="title"/>
          </p:nvPr>
        </p:nvSpPr>
        <p:spPr>
          <a:xfrm>
            <a:off x="554822" y="236938"/>
            <a:ext cx="12476858" cy="1325563"/>
          </a:xfrm>
        </p:spPr>
        <p:txBody>
          <a:bodyPr>
            <a:normAutofit fontScale="90000"/>
          </a:bodyPr>
          <a:lstStyle/>
          <a:p>
            <a:pPr>
              <a:lnSpc>
                <a:spcPct val="200000"/>
              </a:lnSpc>
            </a:pPr>
            <a:r>
              <a:rPr lang="en-US" b="1" dirty="0">
                <a:latin typeface="+mn-lt"/>
              </a:rPr>
              <a:t>We Take The Extra Steps In Cases</a:t>
            </a:r>
            <a:br>
              <a:rPr lang="en-US" b="1" dirty="0"/>
            </a:br>
            <a:r>
              <a:rPr lang="en-US" sz="2200" b="1" i="1" dirty="0">
                <a:latin typeface="+mn-lt"/>
              </a:rPr>
              <a:t>10 - Common Digital Evidence Sources </a:t>
            </a:r>
            <a:br>
              <a:rPr lang="en-US" sz="1600" b="1" i="1" dirty="0"/>
            </a:br>
            <a:br>
              <a:rPr lang="en-US" sz="1600" b="1" dirty="0">
                <a:latin typeface="Century Schoolbook" panose="02040604050505020304" pitchFamily="18" charset="0"/>
              </a:rPr>
            </a:br>
            <a:endParaRPr lang="en-US" sz="1600" b="1" dirty="0">
              <a:latin typeface="Century Schoolbook" panose="02040604050505020304" pitchFamily="18" charset="0"/>
            </a:endParaRPr>
          </a:p>
        </p:txBody>
      </p:sp>
      <p:sp>
        <p:nvSpPr>
          <p:cNvPr id="5" name="Content Placeholder 4">
            <a:extLst>
              <a:ext uri="{FF2B5EF4-FFF2-40B4-BE49-F238E27FC236}">
                <a16:creationId xmlns:a16="http://schemas.microsoft.com/office/drawing/2014/main" id="{FFC669D6-5284-DB00-E8A4-F70A0C6542FF}"/>
              </a:ext>
            </a:extLst>
          </p:cNvPr>
          <p:cNvSpPr>
            <a:spLocks noGrp="1"/>
          </p:cNvSpPr>
          <p:nvPr>
            <p:ph idx="1"/>
          </p:nvPr>
        </p:nvSpPr>
        <p:spPr>
          <a:xfrm>
            <a:off x="246147" y="1562501"/>
            <a:ext cx="7675804" cy="4680682"/>
          </a:xfrm>
        </p:spPr>
        <p:txBody>
          <a:bodyPr>
            <a:normAutofit/>
          </a:bodyPr>
          <a:lstStyle/>
          <a:p>
            <a:pPr marL="457200" lvl="1" indent="0">
              <a:buNone/>
            </a:pPr>
            <a:r>
              <a:rPr lang="en-US" sz="1600" b="1" dirty="0"/>
              <a:t>Exculpatory Evidence Revealed – Based on additional sources such as:</a:t>
            </a:r>
          </a:p>
          <a:p>
            <a:pPr marL="1257300" lvl="2" indent="-342900">
              <a:lnSpc>
                <a:spcPct val="150000"/>
              </a:lnSpc>
              <a:buFont typeface="+mj-lt"/>
              <a:buAutoNum type="arabicPeriod"/>
            </a:pPr>
            <a:r>
              <a:rPr lang="en-US" sz="1600" b="1" i="1" dirty="0"/>
              <a:t>Cloud Services </a:t>
            </a:r>
          </a:p>
          <a:p>
            <a:pPr marL="1257300" lvl="2" indent="-342900">
              <a:lnSpc>
                <a:spcPct val="150000"/>
              </a:lnSpc>
              <a:buFont typeface="+mj-lt"/>
              <a:buAutoNum type="arabicPeriod"/>
            </a:pPr>
            <a:r>
              <a:rPr lang="en-US" sz="1600" b="1" i="1" dirty="0"/>
              <a:t>Social Media Platforms</a:t>
            </a:r>
          </a:p>
          <a:p>
            <a:pPr marL="1257300" lvl="2" indent="-342900">
              <a:lnSpc>
                <a:spcPct val="150000"/>
              </a:lnSpc>
              <a:buFont typeface="+mj-lt"/>
              <a:buAutoNum type="arabicPeriod"/>
            </a:pPr>
            <a:r>
              <a:rPr lang="en-US" sz="1600" b="1" i="1" dirty="0"/>
              <a:t>Network Traffic and Logs- Website Access Logs</a:t>
            </a:r>
          </a:p>
          <a:p>
            <a:pPr marL="1257300" lvl="2" indent="-342900">
              <a:lnSpc>
                <a:spcPct val="150000"/>
              </a:lnSpc>
              <a:buFont typeface="+mj-lt"/>
              <a:buAutoNum type="arabicPeriod"/>
            </a:pPr>
            <a:r>
              <a:rPr lang="en-US" sz="1600" b="1" i="1" dirty="0"/>
              <a:t>Email Servers</a:t>
            </a:r>
          </a:p>
          <a:p>
            <a:pPr marL="1257300" lvl="2" indent="-342900">
              <a:lnSpc>
                <a:spcPct val="150000"/>
              </a:lnSpc>
              <a:buFont typeface="+mj-lt"/>
              <a:buAutoNum type="arabicPeriod"/>
            </a:pPr>
            <a:r>
              <a:rPr lang="en-US" sz="1600" b="1" i="1" dirty="0"/>
              <a:t>External Storage Devices (USB Drives, External Hard Drives, SD Cards)</a:t>
            </a:r>
          </a:p>
          <a:p>
            <a:pPr marL="1257300" lvl="2" indent="-342900">
              <a:lnSpc>
                <a:spcPct val="150000"/>
              </a:lnSpc>
              <a:buFont typeface="+mj-lt"/>
              <a:buAutoNum type="arabicPeriod"/>
            </a:pPr>
            <a:r>
              <a:rPr lang="en-US" sz="1600" b="1" i="1" dirty="0"/>
              <a:t>Digital Cameras and Surveillance Systems</a:t>
            </a:r>
          </a:p>
          <a:p>
            <a:pPr marL="1257300" lvl="2" indent="-342900">
              <a:lnSpc>
                <a:spcPct val="150000"/>
              </a:lnSpc>
              <a:buFont typeface="+mj-lt"/>
              <a:buAutoNum type="arabicPeriod"/>
            </a:pPr>
            <a:r>
              <a:rPr lang="en-US" sz="1600" b="1" i="1" dirty="0"/>
              <a:t>Web Browsers and Search Engines</a:t>
            </a:r>
          </a:p>
          <a:p>
            <a:pPr marL="1257300" lvl="2" indent="-342900">
              <a:lnSpc>
                <a:spcPct val="150000"/>
              </a:lnSpc>
              <a:buFont typeface="+mj-lt"/>
              <a:buAutoNum type="arabicPeriod"/>
            </a:pPr>
            <a:r>
              <a:rPr lang="en-US" sz="1600" b="1" i="1" dirty="0"/>
              <a:t>Encrypted Communication Platforms</a:t>
            </a:r>
          </a:p>
          <a:p>
            <a:pPr marL="1257300" lvl="2" indent="-342900">
              <a:lnSpc>
                <a:spcPct val="150000"/>
              </a:lnSpc>
              <a:buFont typeface="+mj-lt"/>
              <a:buAutoNum type="arabicPeriod"/>
            </a:pPr>
            <a:r>
              <a:rPr lang="en-US" sz="1600" b="1" i="1" dirty="0"/>
              <a:t>CDR’s (detailed Call Records) for Comparison</a:t>
            </a:r>
          </a:p>
          <a:p>
            <a:pPr marL="1257300" lvl="2" indent="-342900">
              <a:lnSpc>
                <a:spcPct val="150000"/>
              </a:lnSpc>
              <a:buFont typeface="+mj-lt"/>
              <a:buAutoNum type="arabicPeriod"/>
            </a:pPr>
            <a:r>
              <a:rPr lang="en-US" sz="1600" b="1" i="1" dirty="0"/>
              <a:t> Vehicle Infotainment and Telematics Systems</a:t>
            </a:r>
          </a:p>
          <a:p>
            <a:pPr lvl="1"/>
            <a:endParaRPr lang="en-US" sz="1400" dirty="0"/>
          </a:p>
        </p:txBody>
      </p:sp>
      <p:sp>
        <p:nvSpPr>
          <p:cNvPr id="3" name="Scroll: Horizontal 2">
            <a:extLst>
              <a:ext uri="{FF2B5EF4-FFF2-40B4-BE49-F238E27FC236}">
                <a16:creationId xmlns:a16="http://schemas.microsoft.com/office/drawing/2014/main" id="{2EB4E6A8-1BC1-E8AA-AC5D-0FEC68D99B3A}"/>
              </a:ext>
            </a:extLst>
          </p:cNvPr>
          <p:cNvSpPr/>
          <p:nvPr/>
        </p:nvSpPr>
        <p:spPr>
          <a:xfrm rot="880516">
            <a:off x="8322596" y="2162314"/>
            <a:ext cx="3596054" cy="1107831"/>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Algerian" panose="04020705040A02060702" pitchFamily="82" charset="0"/>
              </a:rPr>
              <a:t>TOP 10</a:t>
            </a:r>
          </a:p>
        </p:txBody>
      </p:sp>
      <p:sp>
        <p:nvSpPr>
          <p:cNvPr id="4" name="Rectangle 3">
            <a:extLst>
              <a:ext uri="{FF2B5EF4-FFF2-40B4-BE49-F238E27FC236}">
                <a16:creationId xmlns:a16="http://schemas.microsoft.com/office/drawing/2014/main" id="{DF1E81A5-5AA9-5F3E-D401-18069269F799}"/>
              </a:ext>
            </a:extLst>
          </p:cNvPr>
          <p:cNvSpPr/>
          <p:nvPr/>
        </p:nvSpPr>
        <p:spPr>
          <a:xfrm>
            <a:off x="691116" y="1423370"/>
            <a:ext cx="6978635" cy="495894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9303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D034-C7B8-35C0-25BC-19F3757DEF7C}"/>
              </a:ext>
            </a:extLst>
          </p:cNvPr>
          <p:cNvSpPr>
            <a:spLocks noGrp="1"/>
          </p:cNvSpPr>
          <p:nvPr>
            <p:ph type="title"/>
          </p:nvPr>
        </p:nvSpPr>
        <p:spPr>
          <a:xfrm>
            <a:off x="628475" y="1464083"/>
            <a:ext cx="10515600" cy="1325563"/>
          </a:xfrm>
        </p:spPr>
        <p:txBody>
          <a:bodyPr>
            <a:noAutofit/>
          </a:bodyPr>
          <a:lstStyle/>
          <a:p>
            <a:pPr algn="ctr"/>
            <a:r>
              <a:rPr lang="en-US" sz="9600" b="1" i="1" dirty="0"/>
              <a:t>What Is New</a:t>
            </a:r>
          </a:p>
        </p:txBody>
      </p:sp>
      <p:pic>
        <p:nvPicPr>
          <p:cNvPr id="4" name="Picture 3">
            <a:extLst>
              <a:ext uri="{FF2B5EF4-FFF2-40B4-BE49-F238E27FC236}">
                <a16:creationId xmlns:a16="http://schemas.microsoft.com/office/drawing/2014/main" id="{BF0465C2-7720-4EED-ED07-CD8F8BF18808}"/>
              </a:ext>
            </a:extLst>
          </p:cNvPr>
          <p:cNvPicPr>
            <a:picLocks noChangeAspect="1"/>
          </p:cNvPicPr>
          <p:nvPr/>
        </p:nvPicPr>
        <p:blipFill>
          <a:blip r:embed="rId2"/>
          <a:stretch>
            <a:fillRect/>
          </a:stretch>
        </p:blipFill>
        <p:spPr>
          <a:xfrm>
            <a:off x="4255883" y="3128874"/>
            <a:ext cx="3495675" cy="1304925"/>
          </a:xfrm>
          <a:prstGeom prst="rect">
            <a:avLst/>
          </a:prstGeom>
        </p:spPr>
      </p:pic>
    </p:spTree>
    <p:extLst>
      <p:ext uri="{BB962C8B-B14F-4D97-AF65-F5344CB8AC3E}">
        <p14:creationId xmlns:p14="http://schemas.microsoft.com/office/powerpoint/2010/main" val="622240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44CD-3498-2C06-A12F-3EF4AB5DA815}"/>
              </a:ext>
            </a:extLst>
          </p:cNvPr>
          <p:cNvSpPr>
            <a:spLocks noGrp="1"/>
          </p:cNvSpPr>
          <p:nvPr>
            <p:ph type="title"/>
          </p:nvPr>
        </p:nvSpPr>
        <p:spPr/>
        <p:txBody>
          <a:bodyPr/>
          <a:lstStyle/>
          <a:p>
            <a:r>
              <a:rPr lang="en-US" dirty="0">
                <a:latin typeface="Arial Rounded MT Bold" panose="020F0704030504030204" pitchFamily="34" charset="0"/>
              </a:rPr>
              <a:t>Three Levels of Extractions</a:t>
            </a:r>
          </a:p>
        </p:txBody>
      </p:sp>
      <p:pic>
        <p:nvPicPr>
          <p:cNvPr id="5" name="Content Placeholder 4">
            <a:extLst>
              <a:ext uri="{FF2B5EF4-FFF2-40B4-BE49-F238E27FC236}">
                <a16:creationId xmlns:a16="http://schemas.microsoft.com/office/drawing/2014/main" id="{CDD1FBD5-8200-D876-87DF-E6FE323F1B42}"/>
              </a:ext>
            </a:extLst>
          </p:cNvPr>
          <p:cNvPicPr>
            <a:picLocks noGrp="1" noChangeAspect="1"/>
          </p:cNvPicPr>
          <p:nvPr>
            <p:ph idx="1"/>
          </p:nvPr>
        </p:nvPicPr>
        <p:blipFill>
          <a:blip r:embed="rId2"/>
          <a:stretch>
            <a:fillRect/>
          </a:stretch>
        </p:blipFill>
        <p:spPr>
          <a:xfrm>
            <a:off x="5143418" y="1335692"/>
            <a:ext cx="6210382" cy="3208698"/>
          </a:xfrm>
        </p:spPr>
      </p:pic>
      <p:sp>
        <p:nvSpPr>
          <p:cNvPr id="3" name="Oval 2">
            <a:extLst>
              <a:ext uri="{FF2B5EF4-FFF2-40B4-BE49-F238E27FC236}">
                <a16:creationId xmlns:a16="http://schemas.microsoft.com/office/drawing/2014/main" id="{ADA87291-A5DB-7D38-F490-0AFFFCAC714D}"/>
              </a:ext>
            </a:extLst>
          </p:cNvPr>
          <p:cNvSpPr/>
          <p:nvPr/>
        </p:nvSpPr>
        <p:spPr>
          <a:xfrm>
            <a:off x="6914277" y="2461699"/>
            <a:ext cx="939567" cy="497048"/>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BF78338-4F07-C19C-B8B3-2312FBC3A767}"/>
              </a:ext>
            </a:extLst>
          </p:cNvPr>
          <p:cNvSpPr/>
          <p:nvPr/>
        </p:nvSpPr>
        <p:spPr>
          <a:xfrm>
            <a:off x="10547025" y="2457336"/>
            <a:ext cx="939567" cy="497048"/>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89B89F-4127-12ED-B19F-BD5474692F5F}"/>
              </a:ext>
            </a:extLst>
          </p:cNvPr>
          <p:cNvSpPr/>
          <p:nvPr/>
        </p:nvSpPr>
        <p:spPr>
          <a:xfrm>
            <a:off x="8730651" y="2457336"/>
            <a:ext cx="939567" cy="497048"/>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8714006-0FD4-36EE-D48F-6B2479EFA5F9}"/>
              </a:ext>
            </a:extLst>
          </p:cNvPr>
          <p:cNvSpPr txBox="1"/>
          <p:nvPr/>
        </p:nvSpPr>
        <p:spPr>
          <a:xfrm>
            <a:off x="3657649" y="5550400"/>
            <a:ext cx="6097424" cy="646331"/>
          </a:xfrm>
          <a:prstGeom prst="rect">
            <a:avLst/>
          </a:prstGeom>
          <a:noFill/>
        </p:spPr>
        <p:txBody>
          <a:bodyPr wrap="square">
            <a:spAutoFit/>
          </a:bodyPr>
          <a:lstStyle/>
          <a:p>
            <a:r>
              <a:rPr lang="en-US" sz="3600" dirty="0"/>
              <a:t>All About Access</a:t>
            </a:r>
          </a:p>
        </p:txBody>
      </p:sp>
      <p:sp>
        <p:nvSpPr>
          <p:cNvPr id="13" name="TextBox 12">
            <a:extLst>
              <a:ext uri="{FF2B5EF4-FFF2-40B4-BE49-F238E27FC236}">
                <a16:creationId xmlns:a16="http://schemas.microsoft.com/office/drawing/2014/main" id="{B1494B5F-3F7B-D81A-3D3E-FF900951AECB}"/>
              </a:ext>
            </a:extLst>
          </p:cNvPr>
          <p:cNvSpPr txBox="1"/>
          <p:nvPr/>
        </p:nvSpPr>
        <p:spPr>
          <a:xfrm>
            <a:off x="632389" y="2247544"/>
            <a:ext cx="3264493" cy="2462213"/>
          </a:xfrm>
          <a:prstGeom prst="rect">
            <a:avLst/>
          </a:prstGeom>
          <a:noFill/>
        </p:spPr>
        <p:txBody>
          <a:bodyPr wrap="square" rtlCol="0">
            <a:spAutoFit/>
          </a:bodyPr>
          <a:lstStyle/>
          <a:p>
            <a:pPr marL="342900" indent="-342900">
              <a:lnSpc>
                <a:spcPct val="150000"/>
              </a:lnSpc>
              <a:buFont typeface="+mj-lt"/>
              <a:buAutoNum type="arabicPeriod"/>
            </a:pPr>
            <a:r>
              <a:rPr lang="en-US" sz="2800" dirty="0"/>
              <a:t>Logical</a:t>
            </a:r>
          </a:p>
          <a:p>
            <a:pPr marL="342900" indent="-342900">
              <a:lnSpc>
                <a:spcPct val="150000"/>
              </a:lnSpc>
              <a:buFont typeface="+mj-lt"/>
              <a:buAutoNum type="arabicPeriod"/>
            </a:pPr>
            <a:r>
              <a:rPr lang="en-US" sz="2800" dirty="0"/>
              <a:t>Advanced Logical</a:t>
            </a:r>
          </a:p>
          <a:p>
            <a:pPr marL="342900" indent="-342900">
              <a:lnSpc>
                <a:spcPct val="150000"/>
              </a:lnSpc>
              <a:buFont typeface="+mj-lt"/>
              <a:buAutoNum type="arabicPeriod"/>
            </a:pPr>
            <a:r>
              <a:rPr lang="en-US" sz="2800" dirty="0"/>
              <a:t>Full File System</a:t>
            </a:r>
          </a:p>
          <a:p>
            <a:pPr marL="342900" indent="-342900">
              <a:buFont typeface="+mj-lt"/>
              <a:buAutoNum type="arabicPeriod"/>
            </a:pPr>
            <a:endParaRPr lang="en-US" sz="2800" dirty="0"/>
          </a:p>
        </p:txBody>
      </p:sp>
      <p:pic>
        <p:nvPicPr>
          <p:cNvPr id="7" name="Picture 6">
            <a:extLst>
              <a:ext uri="{FF2B5EF4-FFF2-40B4-BE49-F238E27FC236}">
                <a16:creationId xmlns:a16="http://schemas.microsoft.com/office/drawing/2014/main" id="{3D37CA3A-C47A-BB10-16DF-FBF0A8295FE0}"/>
              </a:ext>
            </a:extLst>
          </p:cNvPr>
          <p:cNvPicPr>
            <a:picLocks noChangeAspect="1"/>
          </p:cNvPicPr>
          <p:nvPr/>
        </p:nvPicPr>
        <p:blipFill>
          <a:blip r:embed="rId3"/>
          <a:stretch>
            <a:fillRect/>
          </a:stretch>
        </p:blipFill>
        <p:spPr>
          <a:xfrm>
            <a:off x="3391865" y="3834184"/>
            <a:ext cx="1562100" cy="1409700"/>
          </a:xfrm>
          <a:prstGeom prst="rect">
            <a:avLst/>
          </a:prstGeom>
        </p:spPr>
      </p:pic>
      <p:sp>
        <p:nvSpPr>
          <p:cNvPr id="4" name="Arrow: Up 3">
            <a:extLst>
              <a:ext uri="{FF2B5EF4-FFF2-40B4-BE49-F238E27FC236}">
                <a16:creationId xmlns:a16="http://schemas.microsoft.com/office/drawing/2014/main" id="{B758F09F-A17E-A804-A71F-EFE3271E06E9}"/>
              </a:ext>
            </a:extLst>
          </p:cNvPr>
          <p:cNvSpPr/>
          <p:nvPr/>
        </p:nvSpPr>
        <p:spPr>
          <a:xfrm rot="10800000">
            <a:off x="4010545" y="2448169"/>
            <a:ext cx="324740" cy="154209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110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746AED-7E06-B52C-2CFD-20C63D33C155}"/>
              </a:ext>
            </a:extLst>
          </p:cNvPr>
          <p:cNvPicPr>
            <a:picLocks noChangeAspect="1"/>
          </p:cNvPicPr>
          <p:nvPr/>
        </p:nvPicPr>
        <p:blipFill>
          <a:blip r:embed="rId2"/>
          <a:stretch>
            <a:fillRect/>
          </a:stretch>
        </p:blipFill>
        <p:spPr>
          <a:xfrm>
            <a:off x="1464244" y="848996"/>
            <a:ext cx="8087854" cy="5458587"/>
          </a:xfrm>
          <a:prstGeom prst="rect">
            <a:avLst/>
          </a:prstGeom>
        </p:spPr>
      </p:pic>
      <p:sp>
        <p:nvSpPr>
          <p:cNvPr id="6" name="TextBox 5">
            <a:extLst>
              <a:ext uri="{FF2B5EF4-FFF2-40B4-BE49-F238E27FC236}">
                <a16:creationId xmlns:a16="http://schemas.microsoft.com/office/drawing/2014/main" id="{1A2B7731-8221-C84C-251B-DECAE364B8AB}"/>
              </a:ext>
            </a:extLst>
          </p:cNvPr>
          <p:cNvSpPr txBox="1"/>
          <p:nvPr/>
        </p:nvSpPr>
        <p:spPr>
          <a:xfrm>
            <a:off x="2753732" y="227251"/>
            <a:ext cx="7674123" cy="707886"/>
          </a:xfrm>
          <a:prstGeom prst="rect">
            <a:avLst/>
          </a:prstGeom>
          <a:noFill/>
        </p:spPr>
        <p:txBody>
          <a:bodyPr wrap="square" rtlCol="0">
            <a:spAutoFit/>
          </a:bodyPr>
          <a:lstStyle/>
          <a:p>
            <a:r>
              <a:rPr lang="en-US" sz="4000" b="1" dirty="0"/>
              <a:t>Extraction Comparisons</a:t>
            </a:r>
          </a:p>
        </p:txBody>
      </p:sp>
    </p:spTree>
    <p:extLst>
      <p:ext uri="{BB962C8B-B14F-4D97-AF65-F5344CB8AC3E}">
        <p14:creationId xmlns:p14="http://schemas.microsoft.com/office/powerpoint/2010/main" val="2539112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404ABF9-716F-140A-FC2C-2F623AF45C52}"/>
              </a:ext>
            </a:extLst>
          </p:cNvPr>
          <p:cNvSpPr txBox="1"/>
          <p:nvPr/>
        </p:nvSpPr>
        <p:spPr>
          <a:xfrm>
            <a:off x="282011" y="589659"/>
            <a:ext cx="10793337" cy="4741041"/>
          </a:xfrm>
          <a:prstGeom prst="rect">
            <a:avLst/>
          </a:prstGeom>
          <a:noFill/>
        </p:spPr>
        <p:txBody>
          <a:bodyPr wrap="square">
            <a:spAutoFit/>
          </a:bodyPr>
          <a:lstStyle/>
          <a:p>
            <a:pPr marL="0" marR="0">
              <a:lnSpc>
                <a:spcPct val="107000"/>
              </a:lnSpc>
              <a:spcBef>
                <a:spcPts val="0"/>
              </a:spcBef>
              <a:spcAft>
                <a:spcPts val="800"/>
              </a:spcAft>
            </a:pPr>
            <a:r>
              <a:rPr lang="en-US" sz="3600" b="1" u="sng" kern="100" dirty="0">
                <a:effectLst/>
                <a:latin typeface="Aptos" panose="020B0004020202020204" pitchFamily="34" charset="0"/>
                <a:ea typeface="Aptos" panose="020B0004020202020204" pitchFamily="34" charset="0"/>
                <a:cs typeface="Times New Roman" panose="02020603050405020304" pitchFamily="18" charset="0"/>
              </a:rPr>
              <a:t>Level 1 &amp; 2 Logical &amp; Advanced Logical Extractions:</a:t>
            </a:r>
          </a:p>
          <a:p>
            <a:pPr marL="0" marR="0">
              <a:lnSpc>
                <a:spcPct val="107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Level 1 &amp; 2 Extractions Derived the Data From:</a:t>
            </a:r>
          </a:p>
          <a:p>
            <a:pPr marL="342900" marR="0" lvl="0" indent="-342900">
              <a:lnSpc>
                <a:spcPct val="200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Device Backups</a:t>
            </a:r>
          </a:p>
          <a:p>
            <a:pPr marL="342900" marR="0" lvl="0" indent="-342900">
              <a:lnSpc>
                <a:spcPct val="200000"/>
              </a:lnSpc>
              <a:spcBef>
                <a:spcPts val="0"/>
              </a:spcBef>
              <a:spcAft>
                <a:spcPts val="0"/>
              </a:spcAft>
              <a:buFont typeface="Symbol" panose="05050102010706020507" pitchFamily="18" charset="2"/>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iTunes, </a:t>
            </a:r>
          </a:p>
          <a:p>
            <a:pPr marL="342900" marR="0" lvl="0" indent="-342900">
              <a:lnSpc>
                <a:spcPct val="200000"/>
              </a:lnSpc>
              <a:spcBef>
                <a:spcPts val="0"/>
              </a:spcBef>
              <a:spcAft>
                <a:spcPts val="800"/>
              </a:spcAft>
              <a:buFont typeface="Symbol" panose="05050102010706020507" pitchFamily="18" charset="2"/>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ADB Backup (Android)</a:t>
            </a:r>
          </a:p>
          <a:p>
            <a:pPr marL="0" marR="0">
              <a:lnSpc>
                <a:spcPct val="200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**Not all the data and files on the device are extracted</a:t>
            </a:r>
          </a:p>
        </p:txBody>
      </p:sp>
      <p:sp>
        <p:nvSpPr>
          <p:cNvPr id="2" name="TextBox 1">
            <a:extLst>
              <a:ext uri="{FF2B5EF4-FFF2-40B4-BE49-F238E27FC236}">
                <a16:creationId xmlns:a16="http://schemas.microsoft.com/office/drawing/2014/main" id="{E7D3894D-777B-BBCF-25FC-AF5E27A36B5A}"/>
              </a:ext>
            </a:extLst>
          </p:cNvPr>
          <p:cNvSpPr txBox="1"/>
          <p:nvPr/>
        </p:nvSpPr>
        <p:spPr>
          <a:xfrm>
            <a:off x="2243470" y="5603358"/>
            <a:ext cx="7378995" cy="923330"/>
          </a:xfrm>
          <a:prstGeom prst="rect">
            <a:avLst/>
          </a:prstGeom>
          <a:noFill/>
        </p:spPr>
        <p:txBody>
          <a:bodyPr wrap="square" rtlCol="0">
            <a:spAutoFit/>
          </a:bodyPr>
          <a:lstStyle/>
          <a:p>
            <a:r>
              <a:rPr lang="en-US" dirty="0"/>
              <a:t>Time Estimates</a:t>
            </a:r>
          </a:p>
          <a:p>
            <a:r>
              <a:rPr lang="en-US" dirty="0"/>
              <a:t>Extraction 4 – 6 Hours</a:t>
            </a:r>
          </a:p>
          <a:p>
            <a:r>
              <a:rPr lang="en-US" dirty="0"/>
              <a:t>Case Analysis 12-18 Hours</a:t>
            </a:r>
          </a:p>
        </p:txBody>
      </p:sp>
    </p:spTree>
    <p:extLst>
      <p:ext uri="{BB962C8B-B14F-4D97-AF65-F5344CB8AC3E}">
        <p14:creationId xmlns:p14="http://schemas.microsoft.com/office/powerpoint/2010/main" val="4104783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8824D-C0D8-0E82-A911-C06CB6ECC9DA}"/>
              </a:ext>
            </a:extLst>
          </p:cNvPr>
          <p:cNvSpPr>
            <a:spLocks noGrp="1"/>
          </p:cNvSpPr>
          <p:nvPr>
            <p:ph type="title"/>
          </p:nvPr>
        </p:nvSpPr>
        <p:spPr>
          <a:xfrm>
            <a:off x="547643" y="681037"/>
            <a:ext cx="10515600" cy="583458"/>
          </a:xfrm>
        </p:spPr>
        <p:txBody>
          <a:bodyPr>
            <a:normAutofit fontScale="90000"/>
          </a:bodyPr>
          <a:lstStyle/>
          <a:p>
            <a:pPr algn="ctr"/>
            <a:r>
              <a:rPr lang="en-US" sz="4000" b="1" u="sng" kern="100" dirty="0">
                <a:effectLst/>
                <a:latin typeface="Aptos" panose="020B0004020202020204" pitchFamily="34" charset="0"/>
                <a:ea typeface="Aptos" panose="020B0004020202020204" pitchFamily="34" charset="0"/>
                <a:cs typeface="Times New Roman" panose="02020603050405020304" pitchFamily="18" charset="0"/>
              </a:rPr>
              <a:t>Level 3 Full File System (FFS) Extraction</a:t>
            </a:r>
            <a:br>
              <a:rPr lang="en-US" sz="4000" b="1" u="sng" kern="100" dirty="0">
                <a:effectLst/>
                <a:latin typeface="Aptos" panose="020B0004020202020204" pitchFamily="34" charset="0"/>
                <a:ea typeface="Aptos" panose="020B0004020202020204" pitchFamily="34" charset="0"/>
                <a:cs typeface="Times New Roman" panose="02020603050405020304" pitchFamily="18" charset="0"/>
              </a:rPr>
            </a:br>
            <a:r>
              <a:rPr lang="en-US" sz="4000" b="1" u="sng" kern="100" dirty="0">
                <a:effectLst/>
                <a:latin typeface="Aptos" panose="020B0004020202020204" pitchFamily="34" charset="0"/>
                <a:ea typeface="Aptos" panose="020B0004020202020204" pitchFamily="34" charset="0"/>
                <a:cs typeface="Times New Roman" panose="02020603050405020304" pitchFamily="18" charset="0"/>
              </a:rPr>
              <a:t>Most Comprehensive</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B87A59E8-BCBA-415F-58F3-FCFBCA9A1B4F}"/>
              </a:ext>
            </a:extLst>
          </p:cNvPr>
          <p:cNvSpPr>
            <a:spLocks noGrp="1"/>
          </p:cNvSpPr>
          <p:nvPr>
            <p:ph idx="1"/>
          </p:nvPr>
        </p:nvSpPr>
        <p:spPr>
          <a:xfrm>
            <a:off x="653562" y="1355747"/>
            <a:ext cx="10515600" cy="4351338"/>
          </a:xfrm>
        </p:spPr>
        <p:txBody>
          <a:bodyPr/>
          <a:lstStyle/>
          <a:p>
            <a:pPr>
              <a:lnSpc>
                <a:spcPct val="150000"/>
              </a:lnSpc>
            </a:pPr>
            <a:r>
              <a:rPr lang="en-US" dirty="0"/>
              <a:t>User - Generated Content</a:t>
            </a:r>
          </a:p>
          <a:p>
            <a:pPr>
              <a:lnSpc>
                <a:spcPct val="150000"/>
              </a:lnSpc>
            </a:pPr>
            <a:r>
              <a:rPr lang="en-US" dirty="0"/>
              <a:t>System Files – Logs – Caches </a:t>
            </a:r>
          </a:p>
          <a:p>
            <a:pPr>
              <a:lnSpc>
                <a:spcPct val="150000"/>
              </a:lnSpc>
            </a:pPr>
            <a:r>
              <a:rPr lang="en-US" dirty="0"/>
              <a:t>Application Data &amp; Metadata</a:t>
            </a:r>
          </a:p>
          <a:p>
            <a:pPr>
              <a:lnSpc>
                <a:spcPct val="150000"/>
              </a:lnSpc>
            </a:pPr>
            <a:r>
              <a:rPr lang="en-US" dirty="0"/>
              <a:t>Decrypt Chat Apps </a:t>
            </a:r>
          </a:p>
          <a:p>
            <a:pPr>
              <a:lnSpc>
                <a:spcPct val="150000"/>
              </a:lnSpc>
            </a:pPr>
            <a:r>
              <a:rPr lang="en-US" dirty="0"/>
              <a:t>Best Chance of Uncovering Hidden or Deleted Data</a:t>
            </a:r>
          </a:p>
        </p:txBody>
      </p:sp>
      <p:pic>
        <p:nvPicPr>
          <p:cNvPr id="4" name="Picture 3">
            <a:extLst>
              <a:ext uri="{FF2B5EF4-FFF2-40B4-BE49-F238E27FC236}">
                <a16:creationId xmlns:a16="http://schemas.microsoft.com/office/drawing/2014/main" id="{9DFEF2AB-A5CA-D104-5F46-AF9CE9F11ED9}"/>
              </a:ext>
            </a:extLst>
          </p:cNvPr>
          <p:cNvPicPr>
            <a:picLocks noChangeAspect="1"/>
          </p:cNvPicPr>
          <p:nvPr/>
        </p:nvPicPr>
        <p:blipFill>
          <a:blip r:embed="rId2"/>
          <a:stretch>
            <a:fillRect/>
          </a:stretch>
        </p:blipFill>
        <p:spPr>
          <a:xfrm>
            <a:off x="7739854" y="1765945"/>
            <a:ext cx="3869607" cy="2342551"/>
          </a:xfrm>
          <a:prstGeom prst="rect">
            <a:avLst/>
          </a:prstGeom>
        </p:spPr>
      </p:pic>
      <p:sp>
        <p:nvSpPr>
          <p:cNvPr id="5" name="TextBox 4">
            <a:extLst>
              <a:ext uri="{FF2B5EF4-FFF2-40B4-BE49-F238E27FC236}">
                <a16:creationId xmlns:a16="http://schemas.microsoft.com/office/drawing/2014/main" id="{CA44F614-4565-5962-306B-991178394028}"/>
              </a:ext>
            </a:extLst>
          </p:cNvPr>
          <p:cNvSpPr txBox="1"/>
          <p:nvPr/>
        </p:nvSpPr>
        <p:spPr>
          <a:xfrm>
            <a:off x="2243470" y="5603358"/>
            <a:ext cx="7378995" cy="923330"/>
          </a:xfrm>
          <a:prstGeom prst="rect">
            <a:avLst/>
          </a:prstGeom>
          <a:noFill/>
        </p:spPr>
        <p:txBody>
          <a:bodyPr wrap="square" rtlCol="0">
            <a:spAutoFit/>
          </a:bodyPr>
          <a:lstStyle/>
          <a:p>
            <a:r>
              <a:rPr lang="en-US" dirty="0"/>
              <a:t>Time Estimates </a:t>
            </a:r>
          </a:p>
          <a:p>
            <a:r>
              <a:rPr lang="en-US" dirty="0"/>
              <a:t>Extraction 6 – 12 Hours</a:t>
            </a:r>
          </a:p>
          <a:p>
            <a:r>
              <a:rPr lang="en-US" dirty="0"/>
              <a:t>Case Analysis 20-30 Hours</a:t>
            </a:r>
          </a:p>
        </p:txBody>
      </p:sp>
    </p:spTree>
    <p:extLst>
      <p:ext uri="{BB962C8B-B14F-4D97-AF65-F5344CB8AC3E}">
        <p14:creationId xmlns:p14="http://schemas.microsoft.com/office/powerpoint/2010/main" val="3371712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B2DC9-E9D3-1274-CE78-82077592D867}"/>
              </a:ext>
            </a:extLst>
          </p:cNvPr>
          <p:cNvSpPr>
            <a:spLocks noGrp="1"/>
          </p:cNvSpPr>
          <p:nvPr>
            <p:ph type="title"/>
          </p:nvPr>
        </p:nvSpPr>
        <p:spPr>
          <a:xfrm>
            <a:off x="126022" y="303529"/>
            <a:ext cx="11550161" cy="1325563"/>
          </a:xfrm>
        </p:spPr>
        <p:txBody>
          <a:bodyPr>
            <a:normAutofit/>
          </a:bodyPr>
          <a:lstStyle/>
          <a:p>
            <a:r>
              <a:rPr lang="en-US" sz="3600" b="1" i="1" dirty="0">
                <a:latin typeface="+mn-lt"/>
              </a:rPr>
              <a:t>Examples of What You Can Gain With Access to FFS Data</a:t>
            </a:r>
            <a:endParaRPr lang="en-US" sz="3600" dirty="0">
              <a:latin typeface="+mn-lt"/>
            </a:endParaRPr>
          </a:p>
        </p:txBody>
      </p:sp>
      <p:pic>
        <p:nvPicPr>
          <p:cNvPr id="7" name="Picture 6">
            <a:extLst>
              <a:ext uri="{FF2B5EF4-FFF2-40B4-BE49-F238E27FC236}">
                <a16:creationId xmlns:a16="http://schemas.microsoft.com/office/drawing/2014/main" id="{CC933807-D6C7-DD0C-9482-8A3A1AAF7A5B}"/>
              </a:ext>
            </a:extLst>
          </p:cNvPr>
          <p:cNvPicPr>
            <a:picLocks noChangeAspect="1"/>
          </p:cNvPicPr>
          <p:nvPr/>
        </p:nvPicPr>
        <p:blipFill>
          <a:blip r:embed="rId2"/>
          <a:stretch>
            <a:fillRect/>
          </a:stretch>
        </p:blipFill>
        <p:spPr>
          <a:xfrm>
            <a:off x="515817" y="1538627"/>
            <a:ext cx="6082301" cy="4886458"/>
          </a:xfrm>
          <a:prstGeom prst="rect">
            <a:avLst/>
          </a:prstGeom>
        </p:spPr>
      </p:pic>
      <p:pic>
        <p:nvPicPr>
          <p:cNvPr id="9" name="Picture 8">
            <a:extLst>
              <a:ext uri="{FF2B5EF4-FFF2-40B4-BE49-F238E27FC236}">
                <a16:creationId xmlns:a16="http://schemas.microsoft.com/office/drawing/2014/main" id="{2BA37ED8-E5C7-DB39-EFF1-F137D11D45D2}"/>
              </a:ext>
            </a:extLst>
          </p:cNvPr>
          <p:cNvPicPr>
            <a:picLocks noChangeAspect="1"/>
          </p:cNvPicPr>
          <p:nvPr/>
        </p:nvPicPr>
        <p:blipFill>
          <a:blip r:embed="rId3"/>
          <a:stretch>
            <a:fillRect/>
          </a:stretch>
        </p:blipFill>
        <p:spPr>
          <a:xfrm>
            <a:off x="9978026" y="6306751"/>
            <a:ext cx="1590897" cy="338185"/>
          </a:xfrm>
          <a:prstGeom prst="rect">
            <a:avLst/>
          </a:prstGeom>
        </p:spPr>
      </p:pic>
      <p:sp>
        <p:nvSpPr>
          <p:cNvPr id="3" name="Rectangle 2">
            <a:extLst>
              <a:ext uri="{FF2B5EF4-FFF2-40B4-BE49-F238E27FC236}">
                <a16:creationId xmlns:a16="http://schemas.microsoft.com/office/drawing/2014/main" id="{3215754F-C348-2199-33D4-14C9313A7718}"/>
              </a:ext>
            </a:extLst>
          </p:cNvPr>
          <p:cNvSpPr/>
          <p:nvPr/>
        </p:nvSpPr>
        <p:spPr>
          <a:xfrm>
            <a:off x="515817" y="1479460"/>
            <a:ext cx="6149903" cy="501534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FF1573E-8C93-4343-C3F3-20D390A19CD5}"/>
              </a:ext>
            </a:extLst>
          </p:cNvPr>
          <p:cNvSpPr txBox="1"/>
          <p:nvPr/>
        </p:nvSpPr>
        <p:spPr>
          <a:xfrm>
            <a:off x="7847017" y="2991484"/>
            <a:ext cx="3498980" cy="646331"/>
          </a:xfrm>
          <a:prstGeom prst="rect">
            <a:avLst/>
          </a:prstGeom>
          <a:noFill/>
        </p:spPr>
        <p:txBody>
          <a:bodyPr wrap="square" rtlCol="0">
            <a:spAutoFit/>
          </a:bodyPr>
          <a:lstStyle/>
          <a:p>
            <a:pPr algn="ctr"/>
            <a:r>
              <a:rPr lang="en-US" dirty="0"/>
              <a:t>Smartphone owners have approximately 80 Installed Apps </a:t>
            </a:r>
          </a:p>
        </p:txBody>
      </p:sp>
      <p:sp>
        <p:nvSpPr>
          <p:cNvPr id="5" name="Oval 4">
            <a:extLst>
              <a:ext uri="{FF2B5EF4-FFF2-40B4-BE49-F238E27FC236}">
                <a16:creationId xmlns:a16="http://schemas.microsoft.com/office/drawing/2014/main" id="{9999B3A7-94A1-5115-C829-FAF83D32CB42}"/>
              </a:ext>
            </a:extLst>
          </p:cNvPr>
          <p:cNvSpPr/>
          <p:nvPr/>
        </p:nvSpPr>
        <p:spPr>
          <a:xfrm>
            <a:off x="1026367" y="2724539"/>
            <a:ext cx="2351315" cy="783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FA41E09-8A96-0AC7-0BBB-A773AF0D2C6C}"/>
              </a:ext>
            </a:extLst>
          </p:cNvPr>
          <p:cNvSpPr/>
          <p:nvPr/>
        </p:nvSpPr>
        <p:spPr>
          <a:xfrm>
            <a:off x="3897086" y="3037114"/>
            <a:ext cx="2351315" cy="783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25B8ECA-2E04-8610-8ABC-8550B9FE7C2E}"/>
              </a:ext>
            </a:extLst>
          </p:cNvPr>
          <p:cNvSpPr/>
          <p:nvPr/>
        </p:nvSpPr>
        <p:spPr>
          <a:xfrm>
            <a:off x="3887755" y="5378540"/>
            <a:ext cx="2351315" cy="783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D10E451-72AC-62B9-D38D-91A84157578A}"/>
              </a:ext>
            </a:extLst>
          </p:cNvPr>
          <p:cNvSpPr/>
          <p:nvPr/>
        </p:nvSpPr>
        <p:spPr>
          <a:xfrm>
            <a:off x="942392" y="5354007"/>
            <a:ext cx="2351315" cy="783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844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B2DC9-E9D3-1274-CE78-82077592D867}"/>
              </a:ext>
            </a:extLst>
          </p:cNvPr>
          <p:cNvSpPr>
            <a:spLocks noGrp="1"/>
          </p:cNvSpPr>
          <p:nvPr>
            <p:ph type="title"/>
          </p:nvPr>
        </p:nvSpPr>
        <p:spPr/>
        <p:txBody>
          <a:bodyPr/>
          <a:lstStyle/>
          <a:p>
            <a:r>
              <a:rPr lang="en-US" b="1" i="1" dirty="0"/>
              <a:t>Cell Phone Unlock Capabilities </a:t>
            </a:r>
            <a:r>
              <a:rPr lang="en-US" dirty="0"/>
              <a:t> </a:t>
            </a:r>
          </a:p>
        </p:txBody>
      </p:sp>
      <p:sp>
        <p:nvSpPr>
          <p:cNvPr id="3" name="Content Placeholder 2">
            <a:extLst>
              <a:ext uri="{FF2B5EF4-FFF2-40B4-BE49-F238E27FC236}">
                <a16:creationId xmlns:a16="http://schemas.microsoft.com/office/drawing/2014/main" id="{3DDDFF22-0FFD-E019-7AF5-808E257D39B0}"/>
              </a:ext>
            </a:extLst>
          </p:cNvPr>
          <p:cNvSpPr>
            <a:spLocks noGrp="1"/>
          </p:cNvSpPr>
          <p:nvPr>
            <p:ph idx="1"/>
          </p:nvPr>
        </p:nvSpPr>
        <p:spPr/>
        <p:txBody>
          <a:bodyPr/>
          <a:lstStyle/>
          <a:p>
            <a:r>
              <a:rPr lang="en-US" dirty="0"/>
              <a:t>Additional Process</a:t>
            </a:r>
          </a:p>
          <a:p>
            <a:r>
              <a:rPr lang="en-US" dirty="0"/>
              <a:t>Pre-Approval</a:t>
            </a:r>
          </a:p>
          <a:p>
            <a:r>
              <a:rPr lang="en-US" dirty="0"/>
              <a:t>Protocols</a:t>
            </a:r>
          </a:p>
          <a:p>
            <a:r>
              <a:rPr lang="en-US" dirty="0"/>
              <a:t>Documents/Releases</a:t>
            </a:r>
          </a:p>
          <a:p>
            <a:endParaRPr lang="en-US" dirty="0"/>
          </a:p>
        </p:txBody>
      </p:sp>
      <p:sp>
        <p:nvSpPr>
          <p:cNvPr id="5" name="TextBox 4">
            <a:extLst>
              <a:ext uri="{FF2B5EF4-FFF2-40B4-BE49-F238E27FC236}">
                <a16:creationId xmlns:a16="http://schemas.microsoft.com/office/drawing/2014/main" id="{D2CD916D-A8F7-C897-AABD-CFB6D9D3EBB7}"/>
              </a:ext>
            </a:extLst>
          </p:cNvPr>
          <p:cNvSpPr txBox="1"/>
          <p:nvPr/>
        </p:nvSpPr>
        <p:spPr>
          <a:xfrm>
            <a:off x="1408601" y="4747736"/>
            <a:ext cx="9374798" cy="923330"/>
          </a:xfrm>
          <a:prstGeom prst="rect">
            <a:avLst/>
          </a:prstGeom>
          <a:noFill/>
        </p:spPr>
        <p:txBody>
          <a:bodyPr wrap="square">
            <a:spAutoFit/>
          </a:bodyPr>
          <a:lstStyle/>
          <a:p>
            <a:r>
              <a:rPr lang="en-US" dirty="0"/>
              <a:t>It is important to note that Cellebrite’s access and extraction services are only available to authorized agencies and organizations. We have strict protocols in place to ensure that our services are used for legitimate purposes only and that user privacy is protected.</a:t>
            </a:r>
          </a:p>
        </p:txBody>
      </p:sp>
      <p:pic>
        <p:nvPicPr>
          <p:cNvPr id="6" name="Picture 5">
            <a:extLst>
              <a:ext uri="{FF2B5EF4-FFF2-40B4-BE49-F238E27FC236}">
                <a16:creationId xmlns:a16="http://schemas.microsoft.com/office/drawing/2014/main" id="{613761C0-4707-602E-9307-E01204AADFF3}"/>
              </a:ext>
            </a:extLst>
          </p:cNvPr>
          <p:cNvPicPr>
            <a:picLocks noChangeAspect="1"/>
          </p:cNvPicPr>
          <p:nvPr/>
        </p:nvPicPr>
        <p:blipFill>
          <a:blip r:embed="rId2"/>
          <a:stretch>
            <a:fillRect/>
          </a:stretch>
        </p:blipFill>
        <p:spPr>
          <a:xfrm>
            <a:off x="9978026" y="6306751"/>
            <a:ext cx="1590897" cy="338185"/>
          </a:xfrm>
          <a:prstGeom prst="rect">
            <a:avLst/>
          </a:prstGeom>
        </p:spPr>
      </p:pic>
      <p:pic>
        <p:nvPicPr>
          <p:cNvPr id="8" name="Picture 7" descr="A close-up of a phone screen&#10;&#10;Description automatically generated">
            <a:extLst>
              <a:ext uri="{FF2B5EF4-FFF2-40B4-BE49-F238E27FC236}">
                <a16:creationId xmlns:a16="http://schemas.microsoft.com/office/drawing/2014/main" id="{D9DD20DC-4167-0ACF-93D0-FB410BB8C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1877" y="1441054"/>
            <a:ext cx="1052297" cy="2056606"/>
          </a:xfrm>
          <a:prstGeom prst="rect">
            <a:avLst/>
          </a:prstGeom>
        </p:spPr>
      </p:pic>
    </p:spTree>
    <p:extLst>
      <p:ext uri="{BB962C8B-B14F-4D97-AF65-F5344CB8AC3E}">
        <p14:creationId xmlns:p14="http://schemas.microsoft.com/office/powerpoint/2010/main" val="3983067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CDBE7E-446E-6BC7-76F2-2F60C5697EDB}"/>
              </a:ext>
            </a:extLst>
          </p:cNvPr>
          <p:cNvSpPr txBox="1"/>
          <p:nvPr/>
        </p:nvSpPr>
        <p:spPr>
          <a:xfrm>
            <a:off x="1303866" y="1321356"/>
            <a:ext cx="9770533" cy="923330"/>
          </a:xfrm>
          <a:prstGeom prst="rect">
            <a:avLst/>
          </a:prstGeom>
          <a:noFill/>
        </p:spPr>
        <p:txBody>
          <a:bodyPr wrap="square">
            <a:spAutoFit/>
          </a:bodyPr>
          <a:lstStyle/>
          <a:p>
            <a:r>
              <a:rPr lang="en-US" sz="5400" b="1" i="1" dirty="0">
                <a:latin typeface="Arial Rounded MT Bold" panose="020F0704030504030204" pitchFamily="34" charset="0"/>
              </a:rPr>
              <a:t>Cellebrite Forensic Software</a:t>
            </a:r>
            <a:endParaRPr lang="en-US" sz="5400" dirty="0">
              <a:latin typeface="Arial Rounded MT Bold" panose="020F0704030504030204" pitchFamily="34" charset="0"/>
            </a:endParaRPr>
          </a:p>
        </p:txBody>
      </p:sp>
      <p:pic>
        <p:nvPicPr>
          <p:cNvPr id="8" name="Picture 7">
            <a:extLst>
              <a:ext uri="{FF2B5EF4-FFF2-40B4-BE49-F238E27FC236}">
                <a16:creationId xmlns:a16="http://schemas.microsoft.com/office/drawing/2014/main" id="{C8E86089-59A2-AE95-C49C-C4B244789973}"/>
              </a:ext>
            </a:extLst>
          </p:cNvPr>
          <p:cNvPicPr>
            <a:picLocks noChangeAspect="1"/>
          </p:cNvPicPr>
          <p:nvPr/>
        </p:nvPicPr>
        <p:blipFill>
          <a:blip r:embed="rId2"/>
          <a:stretch>
            <a:fillRect/>
          </a:stretch>
        </p:blipFill>
        <p:spPr>
          <a:xfrm>
            <a:off x="4187786" y="3141376"/>
            <a:ext cx="3816427" cy="2200847"/>
          </a:xfrm>
          <a:prstGeom prst="rect">
            <a:avLst/>
          </a:prstGeom>
        </p:spPr>
      </p:pic>
      <p:sp>
        <p:nvSpPr>
          <p:cNvPr id="9" name="Rectangle 8">
            <a:extLst>
              <a:ext uri="{FF2B5EF4-FFF2-40B4-BE49-F238E27FC236}">
                <a16:creationId xmlns:a16="http://schemas.microsoft.com/office/drawing/2014/main" id="{C066B230-CB98-1775-3C77-B01CCA95D205}"/>
              </a:ext>
            </a:extLst>
          </p:cNvPr>
          <p:cNvSpPr/>
          <p:nvPr/>
        </p:nvSpPr>
        <p:spPr>
          <a:xfrm>
            <a:off x="10086392" y="177282"/>
            <a:ext cx="1707502" cy="690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23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93673-C714-094E-A778-B9E8C6135408}"/>
              </a:ext>
            </a:extLst>
          </p:cNvPr>
          <p:cNvSpPr>
            <a:spLocks noGrp="1"/>
          </p:cNvSpPr>
          <p:nvPr>
            <p:ph type="title"/>
          </p:nvPr>
        </p:nvSpPr>
        <p:spPr/>
        <p:txBody>
          <a:bodyPr/>
          <a:lstStyle/>
          <a:p>
            <a:r>
              <a:rPr lang="en-US" dirty="0">
                <a:latin typeface="Arial Rounded MT Bold" panose="020F0704030504030204" pitchFamily="34" charset="0"/>
              </a:rPr>
              <a:t>Who We Are</a:t>
            </a:r>
          </a:p>
        </p:txBody>
      </p:sp>
      <p:sp>
        <p:nvSpPr>
          <p:cNvPr id="3" name="Content Placeholder 2">
            <a:extLst>
              <a:ext uri="{FF2B5EF4-FFF2-40B4-BE49-F238E27FC236}">
                <a16:creationId xmlns:a16="http://schemas.microsoft.com/office/drawing/2014/main" id="{54E1FDA4-9046-A2A4-BAC7-68D4BCFB3AD9}"/>
              </a:ext>
            </a:extLst>
          </p:cNvPr>
          <p:cNvSpPr>
            <a:spLocks noGrp="1"/>
          </p:cNvSpPr>
          <p:nvPr>
            <p:ph idx="1"/>
          </p:nvPr>
        </p:nvSpPr>
        <p:spPr>
          <a:xfrm>
            <a:off x="838200" y="1272732"/>
            <a:ext cx="10515600" cy="5354664"/>
          </a:xfrm>
        </p:spPr>
        <p:txBody>
          <a:bodyPr>
            <a:normAutofit/>
          </a:bodyPr>
          <a:lstStyle/>
          <a:p>
            <a:pPr>
              <a:lnSpc>
                <a:spcPct val="150000"/>
              </a:lnSpc>
            </a:pPr>
            <a:r>
              <a:rPr lang="en-US" dirty="0">
                <a:effectLst/>
              </a:rPr>
              <a:t>Des Moines based firm specializing </a:t>
            </a:r>
            <a:r>
              <a:rPr lang="en-US" b="1" i="1" dirty="0">
                <a:effectLst/>
              </a:rPr>
              <a:t>in digital evidence analysis </a:t>
            </a:r>
            <a:r>
              <a:rPr lang="en-US" dirty="0">
                <a:effectLst/>
              </a:rPr>
              <a:t>with over 24 years of experience.  </a:t>
            </a:r>
          </a:p>
          <a:p>
            <a:pPr>
              <a:lnSpc>
                <a:spcPct val="150000"/>
              </a:lnSpc>
            </a:pPr>
            <a:r>
              <a:rPr lang="en-US" dirty="0">
                <a:effectLst/>
              </a:rPr>
              <a:t>We use only </a:t>
            </a:r>
            <a:r>
              <a:rPr lang="en-US" b="1" i="1" u="sng" dirty="0">
                <a:effectLst/>
              </a:rPr>
              <a:t>leading industry software </a:t>
            </a:r>
            <a:r>
              <a:rPr lang="en-US" dirty="0">
                <a:effectLst/>
              </a:rPr>
              <a:t>and </a:t>
            </a:r>
            <a:r>
              <a:rPr lang="en-US" b="1" i="1" u="sng" dirty="0">
                <a:effectLst/>
              </a:rPr>
              <a:t>follow strict forensic processes.</a:t>
            </a:r>
            <a:r>
              <a:rPr lang="en-US" dirty="0">
                <a:effectLst/>
              </a:rPr>
              <a:t> </a:t>
            </a:r>
          </a:p>
          <a:p>
            <a:pPr>
              <a:lnSpc>
                <a:spcPct val="150000"/>
              </a:lnSpc>
            </a:pPr>
            <a:r>
              <a:rPr lang="en-US" dirty="0">
                <a:effectLst/>
              </a:rPr>
              <a:t>We help you build your case with our customized easy to read reports.</a:t>
            </a:r>
          </a:p>
          <a:p>
            <a:pPr>
              <a:lnSpc>
                <a:spcPct val="150000"/>
              </a:lnSpc>
            </a:pPr>
            <a:r>
              <a:rPr lang="en-US" dirty="0">
                <a:effectLst/>
              </a:rPr>
              <a:t>We offer local litigation support</a:t>
            </a:r>
          </a:p>
          <a:p>
            <a:pPr marL="457200" lvl="1" indent="0">
              <a:lnSpc>
                <a:spcPct val="150000"/>
              </a:lnSpc>
              <a:buNone/>
            </a:pPr>
            <a:endParaRPr lang="en-US" dirty="0">
              <a:effectLst/>
            </a:endParaRPr>
          </a:p>
          <a:p>
            <a:pPr lvl="1">
              <a:lnSpc>
                <a:spcPct val="150000"/>
              </a:lnSpc>
            </a:pPr>
            <a:endParaRPr lang="en-US" dirty="0"/>
          </a:p>
          <a:p>
            <a:pPr lvl="1"/>
            <a:endParaRPr lang="en-US" dirty="0">
              <a:effectLst/>
            </a:endParaRPr>
          </a:p>
          <a:p>
            <a:endParaRPr lang="en-US" dirty="0">
              <a:effectLst/>
            </a:endParaRPr>
          </a:p>
        </p:txBody>
      </p:sp>
      <p:pic>
        <p:nvPicPr>
          <p:cNvPr id="6" name="Picture 5">
            <a:extLst>
              <a:ext uri="{FF2B5EF4-FFF2-40B4-BE49-F238E27FC236}">
                <a16:creationId xmlns:a16="http://schemas.microsoft.com/office/drawing/2014/main" id="{B26384BD-98BB-4311-D89E-9A2A6D1B39F2}"/>
              </a:ext>
            </a:extLst>
          </p:cNvPr>
          <p:cNvPicPr>
            <a:picLocks noChangeAspect="1"/>
          </p:cNvPicPr>
          <p:nvPr/>
        </p:nvPicPr>
        <p:blipFill>
          <a:blip r:embed="rId2"/>
          <a:stretch>
            <a:fillRect/>
          </a:stretch>
        </p:blipFill>
        <p:spPr>
          <a:xfrm>
            <a:off x="8848275" y="4778417"/>
            <a:ext cx="2795250" cy="2079583"/>
          </a:xfrm>
          <a:prstGeom prst="rect">
            <a:avLst/>
          </a:prstGeom>
        </p:spPr>
      </p:pic>
    </p:spTree>
    <p:extLst>
      <p:ext uri="{BB962C8B-B14F-4D97-AF65-F5344CB8AC3E}">
        <p14:creationId xmlns:p14="http://schemas.microsoft.com/office/powerpoint/2010/main" val="239169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671E-0017-01C8-6E3C-3209A58AEACF}"/>
              </a:ext>
            </a:extLst>
          </p:cNvPr>
          <p:cNvSpPr>
            <a:spLocks noGrp="1"/>
          </p:cNvSpPr>
          <p:nvPr>
            <p:ph type="title"/>
          </p:nvPr>
        </p:nvSpPr>
        <p:spPr>
          <a:xfrm>
            <a:off x="423333" y="221455"/>
            <a:ext cx="10515600" cy="625475"/>
          </a:xfrm>
        </p:spPr>
        <p:txBody>
          <a:bodyPr>
            <a:normAutofit fontScale="90000"/>
          </a:bodyPr>
          <a:lstStyle/>
          <a:p>
            <a:r>
              <a:rPr lang="en-US" dirty="0">
                <a:latin typeface="Arial Rounded MT Bold" panose="020F0704030504030204" pitchFamily="34" charset="0"/>
              </a:rPr>
              <a:t>Cellebrite Content</a:t>
            </a:r>
          </a:p>
        </p:txBody>
      </p:sp>
      <p:pic>
        <p:nvPicPr>
          <p:cNvPr id="6" name="Picture 5" descr="A screenshot of a computer&#10;&#10;Description automatically generated">
            <a:extLst>
              <a:ext uri="{FF2B5EF4-FFF2-40B4-BE49-F238E27FC236}">
                <a16:creationId xmlns:a16="http://schemas.microsoft.com/office/drawing/2014/main" id="{0911C386-D635-7073-231C-A04FA13351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0196"/>
            <a:ext cx="12192000" cy="4677607"/>
          </a:xfrm>
          <a:prstGeom prst="rect">
            <a:avLst/>
          </a:prstGeom>
        </p:spPr>
      </p:pic>
      <p:sp>
        <p:nvSpPr>
          <p:cNvPr id="3" name="Oval 2">
            <a:extLst>
              <a:ext uri="{FF2B5EF4-FFF2-40B4-BE49-F238E27FC236}">
                <a16:creationId xmlns:a16="http://schemas.microsoft.com/office/drawing/2014/main" id="{B3A84D4F-AE30-2F88-57E6-BE482149E28C}"/>
              </a:ext>
            </a:extLst>
          </p:cNvPr>
          <p:cNvSpPr/>
          <p:nvPr/>
        </p:nvSpPr>
        <p:spPr>
          <a:xfrm>
            <a:off x="2873829" y="3331029"/>
            <a:ext cx="1156995" cy="50385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56854E9-5565-CF9F-9C77-5AC201DD585E}"/>
              </a:ext>
            </a:extLst>
          </p:cNvPr>
          <p:cNvSpPr/>
          <p:nvPr/>
        </p:nvSpPr>
        <p:spPr>
          <a:xfrm>
            <a:off x="10854613" y="5041641"/>
            <a:ext cx="1156995" cy="50385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D76782C-0859-6ABF-63EF-3853E720C26E}"/>
              </a:ext>
            </a:extLst>
          </p:cNvPr>
          <p:cNvSpPr/>
          <p:nvPr/>
        </p:nvSpPr>
        <p:spPr>
          <a:xfrm>
            <a:off x="8187612" y="4363617"/>
            <a:ext cx="1156995" cy="50385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CCCAD7A-7C53-D938-96A8-59B0D1E0CB65}"/>
              </a:ext>
            </a:extLst>
          </p:cNvPr>
          <p:cNvSpPr/>
          <p:nvPr/>
        </p:nvSpPr>
        <p:spPr>
          <a:xfrm>
            <a:off x="4183224" y="4449889"/>
            <a:ext cx="1156995" cy="50385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DCD969-3985-C925-9792-035A9E64B891}"/>
              </a:ext>
            </a:extLst>
          </p:cNvPr>
          <p:cNvSpPr/>
          <p:nvPr/>
        </p:nvSpPr>
        <p:spPr>
          <a:xfrm>
            <a:off x="9417699" y="3343470"/>
            <a:ext cx="1156995" cy="50385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11DB8DD-CBD3-B615-E4C3-F7A6F7A96693}"/>
              </a:ext>
            </a:extLst>
          </p:cNvPr>
          <p:cNvSpPr/>
          <p:nvPr/>
        </p:nvSpPr>
        <p:spPr>
          <a:xfrm>
            <a:off x="4183224" y="3331028"/>
            <a:ext cx="1156995" cy="50385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B766BF7-49C1-508C-525C-055ED0D343D9}"/>
              </a:ext>
            </a:extLst>
          </p:cNvPr>
          <p:cNvSpPr/>
          <p:nvPr/>
        </p:nvSpPr>
        <p:spPr>
          <a:xfrm>
            <a:off x="6842450" y="2727649"/>
            <a:ext cx="1156995" cy="50385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EE73A96-0D05-59F7-C759-A36E431A76EA}"/>
              </a:ext>
            </a:extLst>
          </p:cNvPr>
          <p:cNvSpPr/>
          <p:nvPr/>
        </p:nvSpPr>
        <p:spPr>
          <a:xfrm>
            <a:off x="246539" y="3343543"/>
            <a:ext cx="1156995" cy="50385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564799-971F-C07D-AAEE-C8F8723CE3AA}"/>
              </a:ext>
            </a:extLst>
          </p:cNvPr>
          <p:cNvSpPr/>
          <p:nvPr/>
        </p:nvSpPr>
        <p:spPr>
          <a:xfrm>
            <a:off x="275940" y="2727648"/>
            <a:ext cx="1156995" cy="50385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F6B8844-A611-C34E-C06B-9F2C369DED28}"/>
              </a:ext>
            </a:extLst>
          </p:cNvPr>
          <p:cNvSpPr/>
          <p:nvPr/>
        </p:nvSpPr>
        <p:spPr>
          <a:xfrm>
            <a:off x="6878217" y="3331027"/>
            <a:ext cx="1156995" cy="50385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963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3FE4-DA91-2DF9-0852-8F0002ED0C6B}"/>
              </a:ext>
            </a:extLst>
          </p:cNvPr>
          <p:cNvSpPr>
            <a:spLocks noGrp="1"/>
          </p:cNvSpPr>
          <p:nvPr>
            <p:ph type="title"/>
          </p:nvPr>
        </p:nvSpPr>
        <p:spPr>
          <a:xfrm>
            <a:off x="3946314" y="-227722"/>
            <a:ext cx="10515600" cy="1325563"/>
          </a:xfrm>
        </p:spPr>
        <p:txBody>
          <a:bodyPr/>
          <a:lstStyle/>
          <a:p>
            <a:r>
              <a:rPr lang="en-US" dirty="0">
                <a:latin typeface="Arial Rounded MT Bold" panose="020F0704030504030204" pitchFamily="34" charset="0"/>
              </a:rPr>
              <a:t>File Details</a:t>
            </a:r>
          </a:p>
        </p:txBody>
      </p:sp>
      <p:pic>
        <p:nvPicPr>
          <p:cNvPr id="10" name="Picture 9">
            <a:extLst>
              <a:ext uri="{FF2B5EF4-FFF2-40B4-BE49-F238E27FC236}">
                <a16:creationId xmlns:a16="http://schemas.microsoft.com/office/drawing/2014/main" id="{C449B556-7081-C1AF-B748-0DC36414F9E8}"/>
              </a:ext>
            </a:extLst>
          </p:cNvPr>
          <p:cNvPicPr>
            <a:picLocks noChangeAspect="1"/>
          </p:cNvPicPr>
          <p:nvPr/>
        </p:nvPicPr>
        <p:blipFill>
          <a:blip r:embed="rId2"/>
          <a:stretch>
            <a:fillRect/>
          </a:stretch>
        </p:blipFill>
        <p:spPr>
          <a:xfrm rot="10800000">
            <a:off x="3505356" y="4164469"/>
            <a:ext cx="1249788" cy="262151"/>
          </a:xfrm>
          <a:prstGeom prst="rect">
            <a:avLst/>
          </a:prstGeom>
        </p:spPr>
      </p:pic>
      <p:pic>
        <p:nvPicPr>
          <p:cNvPr id="11" name="Picture 10">
            <a:extLst>
              <a:ext uri="{FF2B5EF4-FFF2-40B4-BE49-F238E27FC236}">
                <a16:creationId xmlns:a16="http://schemas.microsoft.com/office/drawing/2014/main" id="{F8CEBA75-8EB1-A983-D576-122D734A8ED2}"/>
              </a:ext>
            </a:extLst>
          </p:cNvPr>
          <p:cNvPicPr>
            <a:picLocks noChangeAspect="1"/>
          </p:cNvPicPr>
          <p:nvPr/>
        </p:nvPicPr>
        <p:blipFill>
          <a:blip r:embed="rId2"/>
          <a:stretch>
            <a:fillRect/>
          </a:stretch>
        </p:blipFill>
        <p:spPr>
          <a:xfrm>
            <a:off x="5937106" y="3166849"/>
            <a:ext cx="1249788" cy="262151"/>
          </a:xfrm>
          <a:prstGeom prst="rect">
            <a:avLst/>
          </a:prstGeom>
        </p:spPr>
      </p:pic>
      <p:pic>
        <p:nvPicPr>
          <p:cNvPr id="17" name="Picture 16">
            <a:extLst>
              <a:ext uri="{FF2B5EF4-FFF2-40B4-BE49-F238E27FC236}">
                <a16:creationId xmlns:a16="http://schemas.microsoft.com/office/drawing/2014/main" id="{CAE7DFFB-748E-3086-913A-BBA3B84F7D39}"/>
              </a:ext>
            </a:extLst>
          </p:cNvPr>
          <p:cNvPicPr>
            <a:picLocks noChangeAspect="1"/>
          </p:cNvPicPr>
          <p:nvPr/>
        </p:nvPicPr>
        <p:blipFill>
          <a:blip r:embed="rId3"/>
          <a:stretch>
            <a:fillRect/>
          </a:stretch>
        </p:blipFill>
        <p:spPr>
          <a:xfrm>
            <a:off x="7633833" y="1248836"/>
            <a:ext cx="2238687" cy="4277322"/>
          </a:xfrm>
          <a:prstGeom prst="rect">
            <a:avLst/>
          </a:prstGeom>
        </p:spPr>
      </p:pic>
      <p:pic>
        <p:nvPicPr>
          <p:cNvPr id="21" name="Picture 20">
            <a:extLst>
              <a:ext uri="{FF2B5EF4-FFF2-40B4-BE49-F238E27FC236}">
                <a16:creationId xmlns:a16="http://schemas.microsoft.com/office/drawing/2014/main" id="{87171CB4-30D2-6981-31D1-529D2DC6E956}"/>
              </a:ext>
            </a:extLst>
          </p:cNvPr>
          <p:cNvPicPr>
            <a:picLocks noChangeAspect="1"/>
          </p:cNvPicPr>
          <p:nvPr/>
        </p:nvPicPr>
        <p:blipFill>
          <a:blip r:embed="rId4"/>
          <a:stretch>
            <a:fillRect/>
          </a:stretch>
        </p:blipFill>
        <p:spPr>
          <a:xfrm>
            <a:off x="764810" y="867746"/>
            <a:ext cx="2361433" cy="5692296"/>
          </a:xfrm>
          <a:prstGeom prst="rect">
            <a:avLst/>
          </a:prstGeom>
        </p:spPr>
      </p:pic>
      <p:sp>
        <p:nvSpPr>
          <p:cNvPr id="4" name="TextBox 3">
            <a:extLst>
              <a:ext uri="{FF2B5EF4-FFF2-40B4-BE49-F238E27FC236}">
                <a16:creationId xmlns:a16="http://schemas.microsoft.com/office/drawing/2014/main" id="{A320D8CB-4C4B-15CC-AF8C-1469ACF110F0}"/>
              </a:ext>
            </a:extLst>
          </p:cNvPr>
          <p:cNvSpPr txBox="1"/>
          <p:nvPr/>
        </p:nvSpPr>
        <p:spPr>
          <a:xfrm>
            <a:off x="3609295" y="1089812"/>
            <a:ext cx="1194656" cy="276999"/>
          </a:xfrm>
          <a:prstGeom prst="rect">
            <a:avLst/>
          </a:prstGeom>
          <a:noFill/>
        </p:spPr>
        <p:txBody>
          <a:bodyPr wrap="square" rtlCol="0">
            <a:spAutoFit/>
          </a:bodyPr>
          <a:lstStyle/>
          <a:p>
            <a:r>
              <a:rPr lang="en-US" sz="1200" dirty="0"/>
              <a:t>App Info</a:t>
            </a:r>
          </a:p>
        </p:txBody>
      </p:sp>
      <p:pic>
        <p:nvPicPr>
          <p:cNvPr id="5" name="Picture 4">
            <a:extLst>
              <a:ext uri="{FF2B5EF4-FFF2-40B4-BE49-F238E27FC236}">
                <a16:creationId xmlns:a16="http://schemas.microsoft.com/office/drawing/2014/main" id="{BE734D40-24EB-B0D4-6F66-D01BA30BF18F}"/>
              </a:ext>
            </a:extLst>
          </p:cNvPr>
          <p:cNvPicPr>
            <a:picLocks noChangeAspect="1"/>
          </p:cNvPicPr>
          <p:nvPr/>
        </p:nvPicPr>
        <p:blipFill>
          <a:blip r:embed="rId2"/>
          <a:stretch>
            <a:fillRect/>
          </a:stretch>
        </p:blipFill>
        <p:spPr>
          <a:xfrm rot="10800000">
            <a:off x="3483810" y="1374840"/>
            <a:ext cx="1249788" cy="262151"/>
          </a:xfrm>
          <a:prstGeom prst="rect">
            <a:avLst/>
          </a:prstGeom>
        </p:spPr>
      </p:pic>
      <p:pic>
        <p:nvPicPr>
          <p:cNvPr id="6" name="Picture 5">
            <a:extLst>
              <a:ext uri="{FF2B5EF4-FFF2-40B4-BE49-F238E27FC236}">
                <a16:creationId xmlns:a16="http://schemas.microsoft.com/office/drawing/2014/main" id="{779674E1-78BB-6059-F254-33FD9845C954}"/>
              </a:ext>
            </a:extLst>
          </p:cNvPr>
          <p:cNvPicPr>
            <a:picLocks noChangeAspect="1"/>
          </p:cNvPicPr>
          <p:nvPr/>
        </p:nvPicPr>
        <p:blipFill>
          <a:blip r:embed="rId2"/>
          <a:stretch>
            <a:fillRect/>
          </a:stretch>
        </p:blipFill>
        <p:spPr>
          <a:xfrm rot="10800000">
            <a:off x="3456699" y="2044010"/>
            <a:ext cx="1249788" cy="262151"/>
          </a:xfrm>
          <a:prstGeom prst="rect">
            <a:avLst/>
          </a:prstGeom>
        </p:spPr>
      </p:pic>
      <p:sp>
        <p:nvSpPr>
          <p:cNvPr id="7" name="TextBox 6">
            <a:extLst>
              <a:ext uri="{FF2B5EF4-FFF2-40B4-BE49-F238E27FC236}">
                <a16:creationId xmlns:a16="http://schemas.microsoft.com/office/drawing/2014/main" id="{4029A0C2-88C1-A2D2-0615-10D0E8B576EE}"/>
              </a:ext>
            </a:extLst>
          </p:cNvPr>
          <p:cNvSpPr txBox="1"/>
          <p:nvPr/>
        </p:nvSpPr>
        <p:spPr>
          <a:xfrm>
            <a:off x="3678845" y="1781859"/>
            <a:ext cx="1194656" cy="276999"/>
          </a:xfrm>
          <a:prstGeom prst="rect">
            <a:avLst/>
          </a:prstGeom>
          <a:noFill/>
        </p:spPr>
        <p:txBody>
          <a:bodyPr wrap="square" rtlCol="0">
            <a:spAutoFit/>
          </a:bodyPr>
          <a:lstStyle/>
          <a:p>
            <a:r>
              <a:rPr lang="en-US" sz="1200" dirty="0"/>
              <a:t>Call Logs</a:t>
            </a:r>
          </a:p>
        </p:txBody>
      </p:sp>
      <p:sp>
        <p:nvSpPr>
          <p:cNvPr id="8" name="TextBox 7">
            <a:extLst>
              <a:ext uri="{FF2B5EF4-FFF2-40B4-BE49-F238E27FC236}">
                <a16:creationId xmlns:a16="http://schemas.microsoft.com/office/drawing/2014/main" id="{B73B6C7B-4ED7-DDC6-DE09-8F2C40873D06}"/>
              </a:ext>
            </a:extLst>
          </p:cNvPr>
          <p:cNvSpPr txBox="1"/>
          <p:nvPr/>
        </p:nvSpPr>
        <p:spPr>
          <a:xfrm>
            <a:off x="3609295" y="3887470"/>
            <a:ext cx="1264206" cy="276999"/>
          </a:xfrm>
          <a:prstGeom prst="rect">
            <a:avLst/>
          </a:prstGeom>
          <a:noFill/>
        </p:spPr>
        <p:txBody>
          <a:bodyPr wrap="square" rtlCol="0">
            <a:spAutoFit/>
          </a:bodyPr>
          <a:lstStyle/>
          <a:p>
            <a:r>
              <a:rPr lang="en-US" sz="1200" dirty="0"/>
              <a:t>Detailed Contact</a:t>
            </a:r>
          </a:p>
        </p:txBody>
      </p:sp>
      <p:sp>
        <p:nvSpPr>
          <p:cNvPr id="9" name="TextBox 8">
            <a:extLst>
              <a:ext uri="{FF2B5EF4-FFF2-40B4-BE49-F238E27FC236}">
                <a16:creationId xmlns:a16="http://schemas.microsoft.com/office/drawing/2014/main" id="{F0190EEE-487A-DAE6-1A2C-16D3F5EBF057}"/>
              </a:ext>
            </a:extLst>
          </p:cNvPr>
          <p:cNvSpPr txBox="1"/>
          <p:nvPr/>
        </p:nvSpPr>
        <p:spPr>
          <a:xfrm>
            <a:off x="6249442" y="2909331"/>
            <a:ext cx="1264206" cy="276999"/>
          </a:xfrm>
          <a:prstGeom prst="rect">
            <a:avLst/>
          </a:prstGeom>
          <a:noFill/>
        </p:spPr>
        <p:txBody>
          <a:bodyPr wrap="square" rtlCol="0">
            <a:spAutoFit/>
          </a:bodyPr>
          <a:lstStyle/>
          <a:p>
            <a:r>
              <a:rPr lang="en-US" sz="1200" dirty="0"/>
              <a:t>Media</a:t>
            </a:r>
          </a:p>
        </p:txBody>
      </p:sp>
      <p:pic>
        <p:nvPicPr>
          <p:cNvPr id="12" name="Picture 11">
            <a:extLst>
              <a:ext uri="{FF2B5EF4-FFF2-40B4-BE49-F238E27FC236}">
                <a16:creationId xmlns:a16="http://schemas.microsoft.com/office/drawing/2014/main" id="{725C141A-6C10-906E-D75B-92785DD44D03}"/>
              </a:ext>
            </a:extLst>
          </p:cNvPr>
          <p:cNvPicPr>
            <a:picLocks noChangeAspect="1"/>
          </p:cNvPicPr>
          <p:nvPr/>
        </p:nvPicPr>
        <p:blipFill>
          <a:blip r:embed="rId2"/>
          <a:stretch>
            <a:fillRect/>
          </a:stretch>
        </p:blipFill>
        <p:spPr>
          <a:xfrm rot="10800000">
            <a:off x="10380623" y="4295544"/>
            <a:ext cx="1249788" cy="262151"/>
          </a:xfrm>
          <a:prstGeom prst="rect">
            <a:avLst/>
          </a:prstGeom>
        </p:spPr>
      </p:pic>
      <p:pic>
        <p:nvPicPr>
          <p:cNvPr id="13" name="Picture 12">
            <a:extLst>
              <a:ext uri="{FF2B5EF4-FFF2-40B4-BE49-F238E27FC236}">
                <a16:creationId xmlns:a16="http://schemas.microsoft.com/office/drawing/2014/main" id="{980813BA-9992-D5FA-5918-D32CC684F5B8}"/>
              </a:ext>
            </a:extLst>
          </p:cNvPr>
          <p:cNvPicPr>
            <a:picLocks noChangeAspect="1"/>
          </p:cNvPicPr>
          <p:nvPr/>
        </p:nvPicPr>
        <p:blipFill>
          <a:blip r:embed="rId2"/>
          <a:stretch>
            <a:fillRect/>
          </a:stretch>
        </p:blipFill>
        <p:spPr>
          <a:xfrm rot="10800000">
            <a:off x="10246722" y="1492011"/>
            <a:ext cx="1249788" cy="262151"/>
          </a:xfrm>
          <a:prstGeom prst="rect">
            <a:avLst/>
          </a:prstGeom>
        </p:spPr>
      </p:pic>
      <p:sp>
        <p:nvSpPr>
          <p:cNvPr id="14" name="TextBox 13">
            <a:extLst>
              <a:ext uri="{FF2B5EF4-FFF2-40B4-BE49-F238E27FC236}">
                <a16:creationId xmlns:a16="http://schemas.microsoft.com/office/drawing/2014/main" id="{9F90243E-D717-5977-2333-0369656FA3BA}"/>
              </a:ext>
            </a:extLst>
          </p:cNvPr>
          <p:cNvSpPr txBox="1"/>
          <p:nvPr/>
        </p:nvSpPr>
        <p:spPr>
          <a:xfrm>
            <a:off x="10654566" y="4011566"/>
            <a:ext cx="1264206" cy="276999"/>
          </a:xfrm>
          <a:prstGeom prst="rect">
            <a:avLst/>
          </a:prstGeom>
          <a:noFill/>
        </p:spPr>
        <p:txBody>
          <a:bodyPr wrap="square" rtlCol="0">
            <a:spAutoFit/>
          </a:bodyPr>
          <a:lstStyle/>
          <a:p>
            <a:r>
              <a:rPr lang="en-US" sz="1200" dirty="0"/>
              <a:t>Memos</a:t>
            </a:r>
          </a:p>
        </p:txBody>
      </p:sp>
      <p:sp>
        <p:nvSpPr>
          <p:cNvPr id="15" name="TextBox 14">
            <a:extLst>
              <a:ext uri="{FF2B5EF4-FFF2-40B4-BE49-F238E27FC236}">
                <a16:creationId xmlns:a16="http://schemas.microsoft.com/office/drawing/2014/main" id="{9DEA4FE1-4F3A-B5CA-47E4-F806CCCE7F2D}"/>
              </a:ext>
            </a:extLst>
          </p:cNvPr>
          <p:cNvSpPr txBox="1"/>
          <p:nvPr/>
        </p:nvSpPr>
        <p:spPr>
          <a:xfrm>
            <a:off x="10505710" y="1243624"/>
            <a:ext cx="1264206" cy="276999"/>
          </a:xfrm>
          <a:prstGeom prst="rect">
            <a:avLst/>
          </a:prstGeom>
          <a:noFill/>
        </p:spPr>
        <p:txBody>
          <a:bodyPr wrap="square" rtlCol="0">
            <a:spAutoFit/>
          </a:bodyPr>
          <a:lstStyle/>
          <a:p>
            <a:r>
              <a:rPr lang="en-US" sz="1200" dirty="0"/>
              <a:t>Device Info</a:t>
            </a:r>
          </a:p>
        </p:txBody>
      </p:sp>
      <p:pic>
        <p:nvPicPr>
          <p:cNvPr id="24" name="Picture 23">
            <a:extLst>
              <a:ext uri="{FF2B5EF4-FFF2-40B4-BE49-F238E27FC236}">
                <a16:creationId xmlns:a16="http://schemas.microsoft.com/office/drawing/2014/main" id="{177009E9-0BD3-CC3E-CB61-40C409EA9ED5}"/>
              </a:ext>
            </a:extLst>
          </p:cNvPr>
          <p:cNvPicPr>
            <a:picLocks noChangeAspect="1"/>
          </p:cNvPicPr>
          <p:nvPr/>
        </p:nvPicPr>
        <p:blipFill>
          <a:blip r:embed="rId2"/>
          <a:stretch>
            <a:fillRect/>
          </a:stretch>
        </p:blipFill>
        <p:spPr>
          <a:xfrm rot="10800000">
            <a:off x="10327282" y="3529642"/>
            <a:ext cx="1249788" cy="262151"/>
          </a:xfrm>
          <a:prstGeom prst="rect">
            <a:avLst/>
          </a:prstGeom>
        </p:spPr>
      </p:pic>
      <p:sp>
        <p:nvSpPr>
          <p:cNvPr id="25" name="TextBox 24">
            <a:extLst>
              <a:ext uri="{FF2B5EF4-FFF2-40B4-BE49-F238E27FC236}">
                <a16:creationId xmlns:a16="http://schemas.microsoft.com/office/drawing/2014/main" id="{85DBC862-3CD7-DEB0-5F88-7D4586788AEE}"/>
              </a:ext>
            </a:extLst>
          </p:cNvPr>
          <p:cNvSpPr txBox="1"/>
          <p:nvPr/>
        </p:nvSpPr>
        <p:spPr>
          <a:xfrm>
            <a:off x="10533496" y="3245663"/>
            <a:ext cx="1264206" cy="276999"/>
          </a:xfrm>
          <a:prstGeom prst="rect">
            <a:avLst/>
          </a:prstGeom>
          <a:noFill/>
        </p:spPr>
        <p:txBody>
          <a:bodyPr wrap="square" rtlCol="0">
            <a:spAutoFit/>
          </a:bodyPr>
          <a:lstStyle/>
          <a:p>
            <a:r>
              <a:rPr lang="en-US" sz="1200" dirty="0"/>
              <a:t>Images</a:t>
            </a:r>
          </a:p>
        </p:txBody>
      </p:sp>
    </p:spTree>
    <p:extLst>
      <p:ext uri="{BB962C8B-B14F-4D97-AF65-F5344CB8AC3E}">
        <p14:creationId xmlns:p14="http://schemas.microsoft.com/office/powerpoint/2010/main" val="555481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Right 15">
            <a:extLst>
              <a:ext uri="{FF2B5EF4-FFF2-40B4-BE49-F238E27FC236}">
                <a16:creationId xmlns:a16="http://schemas.microsoft.com/office/drawing/2014/main" id="{7C34F688-F086-561D-D9A0-23B1A3E2D2B1}"/>
              </a:ext>
            </a:extLst>
          </p:cNvPr>
          <p:cNvSpPr/>
          <p:nvPr/>
        </p:nvSpPr>
        <p:spPr>
          <a:xfrm rot="10800000">
            <a:off x="3210872" y="2136361"/>
            <a:ext cx="1259634" cy="195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411E4A4-51AB-21F1-7960-0E56FBF34725}"/>
              </a:ext>
            </a:extLst>
          </p:cNvPr>
          <p:cNvSpPr txBox="1"/>
          <p:nvPr/>
        </p:nvSpPr>
        <p:spPr>
          <a:xfrm>
            <a:off x="4030618" y="-60794"/>
            <a:ext cx="6096000" cy="769441"/>
          </a:xfrm>
          <a:prstGeom prst="rect">
            <a:avLst/>
          </a:prstGeom>
          <a:noFill/>
        </p:spPr>
        <p:txBody>
          <a:bodyPr wrap="square">
            <a:spAutoFit/>
          </a:bodyPr>
          <a:lstStyle/>
          <a:p>
            <a:r>
              <a:rPr lang="en-US" sz="4400" dirty="0">
                <a:latin typeface="Arial Rounded MT Bold" panose="020F0704030504030204" pitchFamily="34" charset="0"/>
              </a:rPr>
              <a:t>File Details</a:t>
            </a:r>
            <a:endParaRPr lang="en-US" sz="4400" dirty="0"/>
          </a:p>
        </p:txBody>
      </p:sp>
      <p:pic>
        <p:nvPicPr>
          <p:cNvPr id="2" name="Picture 1">
            <a:extLst>
              <a:ext uri="{FF2B5EF4-FFF2-40B4-BE49-F238E27FC236}">
                <a16:creationId xmlns:a16="http://schemas.microsoft.com/office/drawing/2014/main" id="{9D684B7D-9BEE-B76B-BB48-8FD9EA0A0B78}"/>
              </a:ext>
            </a:extLst>
          </p:cNvPr>
          <p:cNvPicPr>
            <a:picLocks noChangeAspect="1"/>
          </p:cNvPicPr>
          <p:nvPr/>
        </p:nvPicPr>
        <p:blipFill>
          <a:blip r:embed="rId2"/>
          <a:stretch>
            <a:fillRect/>
          </a:stretch>
        </p:blipFill>
        <p:spPr>
          <a:xfrm>
            <a:off x="322589" y="631453"/>
            <a:ext cx="2670279" cy="5956308"/>
          </a:xfrm>
          <a:prstGeom prst="rect">
            <a:avLst/>
          </a:prstGeom>
        </p:spPr>
      </p:pic>
      <p:pic>
        <p:nvPicPr>
          <p:cNvPr id="8" name="Picture 7">
            <a:extLst>
              <a:ext uri="{FF2B5EF4-FFF2-40B4-BE49-F238E27FC236}">
                <a16:creationId xmlns:a16="http://schemas.microsoft.com/office/drawing/2014/main" id="{126B0119-F6C0-1DDA-0A15-0B8AF11FF368}"/>
              </a:ext>
            </a:extLst>
          </p:cNvPr>
          <p:cNvPicPr>
            <a:picLocks noChangeAspect="1"/>
          </p:cNvPicPr>
          <p:nvPr/>
        </p:nvPicPr>
        <p:blipFill>
          <a:blip r:embed="rId3"/>
          <a:stretch>
            <a:fillRect/>
          </a:stretch>
        </p:blipFill>
        <p:spPr>
          <a:xfrm>
            <a:off x="9449983" y="836767"/>
            <a:ext cx="2324424" cy="5925377"/>
          </a:xfrm>
          <a:prstGeom prst="rect">
            <a:avLst/>
          </a:prstGeom>
        </p:spPr>
      </p:pic>
      <p:sp>
        <p:nvSpPr>
          <p:cNvPr id="7" name="Arrow: Right 6">
            <a:extLst>
              <a:ext uri="{FF2B5EF4-FFF2-40B4-BE49-F238E27FC236}">
                <a16:creationId xmlns:a16="http://schemas.microsoft.com/office/drawing/2014/main" id="{F7B00DFB-D7CC-2052-7D87-2B95557F349A}"/>
              </a:ext>
            </a:extLst>
          </p:cNvPr>
          <p:cNvSpPr/>
          <p:nvPr/>
        </p:nvSpPr>
        <p:spPr>
          <a:xfrm>
            <a:off x="7930932" y="2901457"/>
            <a:ext cx="1347610" cy="194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0EA14438-ACF9-21AF-87CA-50C46782E072}"/>
              </a:ext>
            </a:extLst>
          </p:cNvPr>
          <p:cNvSpPr/>
          <p:nvPr/>
        </p:nvSpPr>
        <p:spPr>
          <a:xfrm rot="10800000">
            <a:off x="3262893" y="4273443"/>
            <a:ext cx="1259634" cy="195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A71C5E4A-2333-63C3-1E8A-B84E9692238A}"/>
              </a:ext>
            </a:extLst>
          </p:cNvPr>
          <p:cNvSpPr/>
          <p:nvPr/>
        </p:nvSpPr>
        <p:spPr>
          <a:xfrm>
            <a:off x="7959432" y="1554355"/>
            <a:ext cx="1347610" cy="194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A5AC7D2-7979-4F4C-490C-ADB4F5E6F8CD}"/>
              </a:ext>
            </a:extLst>
          </p:cNvPr>
          <p:cNvSpPr/>
          <p:nvPr/>
        </p:nvSpPr>
        <p:spPr>
          <a:xfrm>
            <a:off x="8007409" y="5012353"/>
            <a:ext cx="1347610" cy="194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527A8D6-E2BD-FC51-F149-AFD8FCC8FEA4}"/>
              </a:ext>
            </a:extLst>
          </p:cNvPr>
          <p:cNvSpPr txBox="1"/>
          <p:nvPr/>
        </p:nvSpPr>
        <p:spPr>
          <a:xfrm>
            <a:off x="3433290" y="1792985"/>
            <a:ext cx="1194656" cy="276999"/>
          </a:xfrm>
          <a:prstGeom prst="rect">
            <a:avLst/>
          </a:prstGeom>
          <a:noFill/>
        </p:spPr>
        <p:txBody>
          <a:bodyPr wrap="square" rtlCol="0">
            <a:spAutoFit/>
          </a:bodyPr>
          <a:lstStyle/>
          <a:p>
            <a:r>
              <a:rPr lang="en-US" sz="1200" dirty="0"/>
              <a:t>Network Info</a:t>
            </a:r>
          </a:p>
        </p:txBody>
      </p:sp>
      <p:sp>
        <p:nvSpPr>
          <p:cNvPr id="13" name="TextBox 12">
            <a:extLst>
              <a:ext uri="{FF2B5EF4-FFF2-40B4-BE49-F238E27FC236}">
                <a16:creationId xmlns:a16="http://schemas.microsoft.com/office/drawing/2014/main" id="{E7A8813F-B0E7-8E46-383F-3CA416A811F8}"/>
              </a:ext>
            </a:extLst>
          </p:cNvPr>
          <p:cNvSpPr txBox="1"/>
          <p:nvPr/>
        </p:nvSpPr>
        <p:spPr>
          <a:xfrm>
            <a:off x="3362107" y="3956573"/>
            <a:ext cx="1194656" cy="276999"/>
          </a:xfrm>
          <a:prstGeom prst="rect">
            <a:avLst/>
          </a:prstGeom>
          <a:noFill/>
        </p:spPr>
        <p:txBody>
          <a:bodyPr wrap="square" rtlCol="0">
            <a:spAutoFit/>
          </a:bodyPr>
          <a:lstStyle/>
          <a:p>
            <a:r>
              <a:rPr lang="en-US" sz="1200" dirty="0"/>
              <a:t>Search &amp;Web</a:t>
            </a:r>
          </a:p>
        </p:txBody>
      </p:sp>
      <p:sp>
        <p:nvSpPr>
          <p:cNvPr id="14" name="TextBox 13">
            <a:extLst>
              <a:ext uri="{FF2B5EF4-FFF2-40B4-BE49-F238E27FC236}">
                <a16:creationId xmlns:a16="http://schemas.microsoft.com/office/drawing/2014/main" id="{6455D300-F745-374B-C654-E2B32F9DEF41}"/>
              </a:ext>
            </a:extLst>
          </p:cNvPr>
          <p:cNvSpPr txBox="1"/>
          <p:nvPr/>
        </p:nvSpPr>
        <p:spPr>
          <a:xfrm>
            <a:off x="7983935" y="1293184"/>
            <a:ext cx="1194656" cy="276999"/>
          </a:xfrm>
          <a:prstGeom prst="rect">
            <a:avLst/>
          </a:prstGeom>
          <a:noFill/>
        </p:spPr>
        <p:txBody>
          <a:bodyPr wrap="square" rtlCol="0">
            <a:spAutoFit/>
          </a:bodyPr>
          <a:lstStyle/>
          <a:p>
            <a:r>
              <a:rPr lang="en-US" sz="1200" dirty="0"/>
              <a:t>Cookie Details</a:t>
            </a:r>
          </a:p>
        </p:txBody>
      </p:sp>
      <p:sp>
        <p:nvSpPr>
          <p:cNvPr id="18" name="TextBox 17">
            <a:extLst>
              <a:ext uri="{FF2B5EF4-FFF2-40B4-BE49-F238E27FC236}">
                <a16:creationId xmlns:a16="http://schemas.microsoft.com/office/drawing/2014/main" id="{C59F5485-611A-73E1-CC32-3A9ECE85E8B7}"/>
              </a:ext>
            </a:extLst>
          </p:cNvPr>
          <p:cNvSpPr txBox="1"/>
          <p:nvPr/>
        </p:nvSpPr>
        <p:spPr>
          <a:xfrm>
            <a:off x="3383697" y="5829198"/>
            <a:ext cx="1194656" cy="276999"/>
          </a:xfrm>
          <a:prstGeom prst="rect">
            <a:avLst/>
          </a:prstGeom>
          <a:noFill/>
        </p:spPr>
        <p:txBody>
          <a:bodyPr wrap="square" rtlCol="0">
            <a:spAutoFit/>
          </a:bodyPr>
          <a:lstStyle/>
          <a:p>
            <a:r>
              <a:rPr lang="en-US" sz="1200" dirty="0"/>
              <a:t>Account Details</a:t>
            </a:r>
          </a:p>
        </p:txBody>
      </p:sp>
      <p:sp>
        <p:nvSpPr>
          <p:cNvPr id="19" name="TextBox 18">
            <a:extLst>
              <a:ext uri="{FF2B5EF4-FFF2-40B4-BE49-F238E27FC236}">
                <a16:creationId xmlns:a16="http://schemas.microsoft.com/office/drawing/2014/main" id="{7D6D02BC-2D76-AEDE-A68E-734A7784B8E9}"/>
              </a:ext>
            </a:extLst>
          </p:cNvPr>
          <p:cNvSpPr txBox="1"/>
          <p:nvPr/>
        </p:nvSpPr>
        <p:spPr>
          <a:xfrm>
            <a:off x="8051745" y="2646292"/>
            <a:ext cx="1194656" cy="276999"/>
          </a:xfrm>
          <a:prstGeom prst="rect">
            <a:avLst/>
          </a:prstGeom>
          <a:noFill/>
        </p:spPr>
        <p:txBody>
          <a:bodyPr wrap="square" rtlCol="0">
            <a:spAutoFit/>
          </a:bodyPr>
          <a:lstStyle/>
          <a:p>
            <a:r>
              <a:rPr lang="en-US" sz="1200" dirty="0"/>
              <a:t>Search Details</a:t>
            </a:r>
          </a:p>
        </p:txBody>
      </p:sp>
      <p:sp>
        <p:nvSpPr>
          <p:cNvPr id="20" name="TextBox 19">
            <a:extLst>
              <a:ext uri="{FF2B5EF4-FFF2-40B4-BE49-F238E27FC236}">
                <a16:creationId xmlns:a16="http://schemas.microsoft.com/office/drawing/2014/main" id="{71522075-64CA-FBBA-F221-186BD7989836}"/>
              </a:ext>
            </a:extLst>
          </p:cNvPr>
          <p:cNvSpPr txBox="1"/>
          <p:nvPr/>
        </p:nvSpPr>
        <p:spPr>
          <a:xfrm>
            <a:off x="8007409" y="4745924"/>
            <a:ext cx="1194656" cy="276999"/>
          </a:xfrm>
          <a:prstGeom prst="rect">
            <a:avLst/>
          </a:prstGeom>
          <a:noFill/>
        </p:spPr>
        <p:txBody>
          <a:bodyPr wrap="square" rtlCol="0">
            <a:spAutoFit/>
          </a:bodyPr>
          <a:lstStyle/>
          <a:p>
            <a:r>
              <a:rPr lang="en-US" sz="1200" dirty="0"/>
              <a:t>Web Details</a:t>
            </a:r>
          </a:p>
        </p:txBody>
      </p:sp>
      <p:pic>
        <p:nvPicPr>
          <p:cNvPr id="21" name="Picture 20">
            <a:extLst>
              <a:ext uri="{FF2B5EF4-FFF2-40B4-BE49-F238E27FC236}">
                <a16:creationId xmlns:a16="http://schemas.microsoft.com/office/drawing/2014/main" id="{97CE6593-2655-126D-9DD3-85479A0B59EE}"/>
              </a:ext>
            </a:extLst>
          </p:cNvPr>
          <p:cNvPicPr>
            <a:picLocks noChangeAspect="1"/>
          </p:cNvPicPr>
          <p:nvPr/>
        </p:nvPicPr>
        <p:blipFill>
          <a:blip r:embed="rId4"/>
          <a:stretch>
            <a:fillRect/>
          </a:stretch>
        </p:blipFill>
        <p:spPr>
          <a:xfrm>
            <a:off x="4878196" y="5688862"/>
            <a:ext cx="2670279" cy="1055509"/>
          </a:xfrm>
          <a:prstGeom prst="rect">
            <a:avLst/>
          </a:prstGeom>
        </p:spPr>
      </p:pic>
      <p:sp>
        <p:nvSpPr>
          <p:cNvPr id="22" name="Arrow: Left-Right 21">
            <a:extLst>
              <a:ext uri="{FF2B5EF4-FFF2-40B4-BE49-F238E27FC236}">
                <a16:creationId xmlns:a16="http://schemas.microsoft.com/office/drawing/2014/main" id="{D4CE27C4-BE3A-9501-9EBC-91553AEFCE12}"/>
              </a:ext>
            </a:extLst>
          </p:cNvPr>
          <p:cNvSpPr/>
          <p:nvPr/>
        </p:nvSpPr>
        <p:spPr>
          <a:xfrm>
            <a:off x="3383697" y="6125786"/>
            <a:ext cx="1103669" cy="19415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6E07A0EA-BFAB-CF71-6488-D4F899DC82BB}"/>
              </a:ext>
            </a:extLst>
          </p:cNvPr>
          <p:cNvCxnSpPr>
            <a:cxnSpLocks/>
          </p:cNvCxnSpPr>
          <p:nvPr/>
        </p:nvCxnSpPr>
        <p:spPr>
          <a:xfrm flipV="1">
            <a:off x="4541204" y="1792985"/>
            <a:ext cx="4210910" cy="2575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2F179F59-93E4-8881-3C20-D10BB2F8F678}"/>
              </a:ext>
            </a:extLst>
          </p:cNvPr>
          <p:cNvPicPr>
            <a:picLocks noChangeAspect="1"/>
          </p:cNvPicPr>
          <p:nvPr/>
        </p:nvPicPr>
        <p:blipFill>
          <a:blip r:embed="rId5"/>
          <a:stretch>
            <a:fillRect/>
          </a:stretch>
        </p:blipFill>
        <p:spPr>
          <a:xfrm>
            <a:off x="4863270" y="708646"/>
            <a:ext cx="2969525" cy="3163557"/>
          </a:xfrm>
          <a:prstGeom prst="rect">
            <a:avLst/>
          </a:prstGeom>
        </p:spPr>
      </p:pic>
      <p:sp>
        <p:nvSpPr>
          <p:cNvPr id="29" name="Arrow: Left-Right 28">
            <a:extLst>
              <a:ext uri="{FF2B5EF4-FFF2-40B4-BE49-F238E27FC236}">
                <a16:creationId xmlns:a16="http://schemas.microsoft.com/office/drawing/2014/main" id="{E26ECFA5-402E-C778-2609-859650F84041}"/>
              </a:ext>
            </a:extLst>
          </p:cNvPr>
          <p:cNvSpPr/>
          <p:nvPr/>
        </p:nvSpPr>
        <p:spPr>
          <a:xfrm>
            <a:off x="3258361" y="938258"/>
            <a:ext cx="1194656" cy="14929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77CAC0D-2578-2037-8EC0-03B6EEB1D034}"/>
              </a:ext>
            </a:extLst>
          </p:cNvPr>
          <p:cNvSpPr txBox="1"/>
          <p:nvPr/>
        </p:nvSpPr>
        <p:spPr>
          <a:xfrm>
            <a:off x="3275850" y="685239"/>
            <a:ext cx="1194656" cy="276999"/>
          </a:xfrm>
          <a:prstGeom prst="rect">
            <a:avLst/>
          </a:prstGeom>
          <a:noFill/>
        </p:spPr>
        <p:txBody>
          <a:bodyPr wrap="square" rtlCol="0">
            <a:spAutoFit/>
          </a:bodyPr>
          <a:lstStyle/>
          <a:p>
            <a:r>
              <a:rPr lang="en-US" sz="1200" dirty="0"/>
              <a:t>Message Details</a:t>
            </a:r>
          </a:p>
        </p:txBody>
      </p:sp>
    </p:spTree>
    <p:extLst>
      <p:ext uri="{BB962C8B-B14F-4D97-AF65-F5344CB8AC3E}">
        <p14:creationId xmlns:p14="http://schemas.microsoft.com/office/powerpoint/2010/main" val="1397941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6EC71-CD7B-6BD3-BB16-A604314C036A}"/>
              </a:ext>
            </a:extLst>
          </p:cNvPr>
          <p:cNvSpPr>
            <a:spLocks noGrp="1"/>
          </p:cNvSpPr>
          <p:nvPr>
            <p:ph type="title"/>
          </p:nvPr>
        </p:nvSpPr>
        <p:spPr>
          <a:xfrm>
            <a:off x="644761" y="0"/>
            <a:ext cx="10515600" cy="1325563"/>
          </a:xfrm>
        </p:spPr>
        <p:txBody>
          <a:bodyPr/>
          <a:lstStyle/>
          <a:p>
            <a:r>
              <a:rPr lang="en-US" dirty="0">
                <a:latin typeface="+mn-lt"/>
              </a:rPr>
              <a:t>Cloud Access</a:t>
            </a:r>
          </a:p>
        </p:txBody>
      </p:sp>
      <p:pic>
        <p:nvPicPr>
          <p:cNvPr id="6" name="Picture 5">
            <a:extLst>
              <a:ext uri="{FF2B5EF4-FFF2-40B4-BE49-F238E27FC236}">
                <a16:creationId xmlns:a16="http://schemas.microsoft.com/office/drawing/2014/main" id="{52A35095-81EC-91B9-4176-885BEA384F27}"/>
              </a:ext>
            </a:extLst>
          </p:cNvPr>
          <p:cNvPicPr>
            <a:picLocks noChangeAspect="1"/>
          </p:cNvPicPr>
          <p:nvPr/>
        </p:nvPicPr>
        <p:blipFill>
          <a:blip r:embed="rId2"/>
          <a:stretch>
            <a:fillRect/>
          </a:stretch>
        </p:blipFill>
        <p:spPr>
          <a:xfrm>
            <a:off x="208442" y="975946"/>
            <a:ext cx="5359933" cy="5436096"/>
          </a:xfrm>
          <a:prstGeom prst="rect">
            <a:avLst/>
          </a:prstGeom>
        </p:spPr>
      </p:pic>
      <p:pic>
        <p:nvPicPr>
          <p:cNvPr id="4" name="Picture 3">
            <a:extLst>
              <a:ext uri="{FF2B5EF4-FFF2-40B4-BE49-F238E27FC236}">
                <a16:creationId xmlns:a16="http://schemas.microsoft.com/office/drawing/2014/main" id="{38857A77-2C56-F516-73CD-6CD7DEA5B130}"/>
              </a:ext>
            </a:extLst>
          </p:cNvPr>
          <p:cNvPicPr>
            <a:picLocks noChangeAspect="1"/>
          </p:cNvPicPr>
          <p:nvPr/>
        </p:nvPicPr>
        <p:blipFill>
          <a:blip r:embed="rId3"/>
          <a:stretch>
            <a:fillRect/>
          </a:stretch>
        </p:blipFill>
        <p:spPr>
          <a:xfrm>
            <a:off x="5568375" y="777081"/>
            <a:ext cx="5118676" cy="4600225"/>
          </a:xfrm>
          <a:prstGeom prst="rect">
            <a:avLst/>
          </a:prstGeom>
        </p:spPr>
      </p:pic>
      <p:pic>
        <p:nvPicPr>
          <p:cNvPr id="5" name="Picture 4">
            <a:extLst>
              <a:ext uri="{FF2B5EF4-FFF2-40B4-BE49-F238E27FC236}">
                <a16:creationId xmlns:a16="http://schemas.microsoft.com/office/drawing/2014/main" id="{1F943745-CA9D-2759-0076-D5CC54746CCD}"/>
              </a:ext>
            </a:extLst>
          </p:cNvPr>
          <p:cNvPicPr>
            <a:picLocks noChangeAspect="1"/>
          </p:cNvPicPr>
          <p:nvPr/>
        </p:nvPicPr>
        <p:blipFill>
          <a:blip r:embed="rId4"/>
          <a:stretch>
            <a:fillRect/>
          </a:stretch>
        </p:blipFill>
        <p:spPr>
          <a:xfrm>
            <a:off x="5512303" y="4801590"/>
            <a:ext cx="5230821" cy="1700931"/>
          </a:xfrm>
          <a:prstGeom prst="rect">
            <a:avLst/>
          </a:prstGeom>
        </p:spPr>
      </p:pic>
    </p:spTree>
    <p:extLst>
      <p:ext uri="{BB962C8B-B14F-4D97-AF65-F5344CB8AC3E}">
        <p14:creationId xmlns:p14="http://schemas.microsoft.com/office/powerpoint/2010/main" val="2645854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C4D48C-F2BF-F6BF-861E-A31459FA24C1}"/>
              </a:ext>
            </a:extLst>
          </p:cNvPr>
          <p:cNvPicPr>
            <a:picLocks noChangeAspect="1"/>
          </p:cNvPicPr>
          <p:nvPr/>
        </p:nvPicPr>
        <p:blipFill>
          <a:blip r:embed="rId2"/>
          <a:stretch>
            <a:fillRect/>
          </a:stretch>
        </p:blipFill>
        <p:spPr>
          <a:xfrm>
            <a:off x="5671496" y="748217"/>
            <a:ext cx="6773220" cy="3934374"/>
          </a:xfrm>
          <a:prstGeom prst="rect">
            <a:avLst/>
          </a:prstGeom>
        </p:spPr>
      </p:pic>
      <p:sp>
        <p:nvSpPr>
          <p:cNvPr id="2" name="Title 1">
            <a:extLst>
              <a:ext uri="{FF2B5EF4-FFF2-40B4-BE49-F238E27FC236}">
                <a16:creationId xmlns:a16="http://schemas.microsoft.com/office/drawing/2014/main" id="{D206EC71-CD7B-6BD3-BB16-A604314C036A}"/>
              </a:ext>
            </a:extLst>
          </p:cNvPr>
          <p:cNvSpPr>
            <a:spLocks noGrp="1"/>
          </p:cNvSpPr>
          <p:nvPr>
            <p:ph type="title"/>
          </p:nvPr>
        </p:nvSpPr>
        <p:spPr>
          <a:xfrm>
            <a:off x="118590" y="2459"/>
            <a:ext cx="5448300" cy="1325563"/>
          </a:xfrm>
        </p:spPr>
        <p:txBody>
          <a:bodyPr/>
          <a:lstStyle/>
          <a:p>
            <a:r>
              <a:rPr lang="en-US" dirty="0">
                <a:latin typeface="+mn-lt"/>
              </a:rPr>
              <a:t>Cloud Access</a:t>
            </a:r>
          </a:p>
        </p:txBody>
      </p:sp>
      <p:pic>
        <p:nvPicPr>
          <p:cNvPr id="9" name="Picture 8">
            <a:extLst>
              <a:ext uri="{FF2B5EF4-FFF2-40B4-BE49-F238E27FC236}">
                <a16:creationId xmlns:a16="http://schemas.microsoft.com/office/drawing/2014/main" id="{9B7EABD2-CD53-09F8-F56B-C030A8F2F47C}"/>
              </a:ext>
            </a:extLst>
          </p:cNvPr>
          <p:cNvPicPr>
            <a:picLocks noChangeAspect="1"/>
          </p:cNvPicPr>
          <p:nvPr/>
        </p:nvPicPr>
        <p:blipFill>
          <a:blip r:embed="rId3"/>
          <a:stretch>
            <a:fillRect/>
          </a:stretch>
        </p:blipFill>
        <p:spPr>
          <a:xfrm>
            <a:off x="118590" y="1098934"/>
            <a:ext cx="5782482" cy="5010849"/>
          </a:xfrm>
          <a:prstGeom prst="rect">
            <a:avLst/>
          </a:prstGeom>
        </p:spPr>
      </p:pic>
      <p:pic>
        <p:nvPicPr>
          <p:cNvPr id="17" name="Picture 16">
            <a:extLst>
              <a:ext uri="{FF2B5EF4-FFF2-40B4-BE49-F238E27FC236}">
                <a16:creationId xmlns:a16="http://schemas.microsoft.com/office/drawing/2014/main" id="{3EC40EFC-D95C-6B31-84B2-17FB3F9F4387}"/>
              </a:ext>
            </a:extLst>
          </p:cNvPr>
          <p:cNvPicPr>
            <a:picLocks noChangeAspect="1"/>
          </p:cNvPicPr>
          <p:nvPr/>
        </p:nvPicPr>
        <p:blipFill>
          <a:blip r:embed="rId4"/>
          <a:stretch>
            <a:fillRect/>
          </a:stretch>
        </p:blipFill>
        <p:spPr>
          <a:xfrm>
            <a:off x="5901072" y="4609275"/>
            <a:ext cx="3801005" cy="1314633"/>
          </a:xfrm>
          <a:prstGeom prst="rect">
            <a:avLst/>
          </a:prstGeom>
        </p:spPr>
      </p:pic>
    </p:spTree>
    <p:extLst>
      <p:ext uri="{BB962C8B-B14F-4D97-AF65-F5344CB8AC3E}">
        <p14:creationId xmlns:p14="http://schemas.microsoft.com/office/powerpoint/2010/main" val="2155485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EDD3-41EF-E4F0-0B86-ECC31C6A5B97}"/>
              </a:ext>
            </a:extLst>
          </p:cNvPr>
          <p:cNvSpPr>
            <a:spLocks noGrp="1"/>
          </p:cNvSpPr>
          <p:nvPr>
            <p:ph type="title"/>
          </p:nvPr>
        </p:nvSpPr>
        <p:spPr/>
        <p:txBody>
          <a:bodyPr/>
          <a:lstStyle/>
          <a:p>
            <a:r>
              <a:rPr lang="en-US" dirty="0">
                <a:latin typeface="Arial Rounded MT Bold" panose="020F0704030504030204" pitchFamily="34" charset="0"/>
              </a:rPr>
              <a:t>Custom Reporting</a:t>
            </a:r>
          </a:p>
        </p:txBody>
      </p:sp>
      <p:pic>
        <p:nvPicPr>
          <p:cNvPr id="11" name="Picture 10">
            <a:extLst>
              <a:ext uri="{FF2B5EF4-FFF2-40B4-BE49-F238E27FC236}">
                <a16:creationId xmlns:a16="http://schemas.microsoft.com/office/drawing/2014/main" id="{A4CC5640-51AF-4C11-BB9A-28D85AC9A0BB}"/>
              </a:ext>
            </a:extLst>
          </p:cNvPr>
          <p:cNvPicPr>
            <a:picLocks noChangeAspect="1"/>
          </p:cNvPicPr>
          <p:nvPr/>
        </p:nvPicPr>
        <p:blipFill>
          <a:blip r:embed="rId2"/>
          <a:stretch>
            <a:fillRect/>
          </a:stretch>
        </p:blipFill>
        <p:spPr>
          <a:xfrm>
            <a:off x="5173394" y="1690688"/>
            <a:ext cx="5749080" cy="3881906"/>
          </a:xfrm>
          <a:prstGeom prst="rect">
            <a:avLst/>
          </a:prstGeom>
        </p:spPr>
      </p:pic>
      <p:pic>
        <p:nvPicPr>
          <p:cNvPr id="15" name="Content Placeholder 14">
            <a:extLst>
              <a:ext uri="{FF2B5EF4-FFF2-40B4-BE49-F238E27FC236}">
                <a16:creationId xmlns:a16="http://schemas.microsoft.com/office/drawing/2014/main" id="{AC594CC2-2EE4-3B84-5A55-5E1A78A94EE2}"/>
              </a:ext>
            </a:extLst>
          </p:cNvPr>
          <p:cNvPicPr>
            <a:picLocks noGrp="1" noChangeAspect="1"/>
          </p:cNvPicPr>
          <p:nvPr>
            <p:ph idx="1"/>
          </p:nvPr>
        </p:nvPicPr>
        <p:blipFill>
          <a:blip r:embed="rId3"/>
          <a:stretch>
            <a:fillRect/>
          </a:stretch>
        </p:blipFill>
        <p:spPr>
          <a:xfrm>
            <a:off x="205273" y="1690688"/>
            <a:ext cx="4742062" cy="3133148"/>
          </a:xfrm>
        </p:spPr>
      </p:pic>
    </p:spTree>
    <p:extLst>
      <p:ext uri="{BB962C8B-B14F-4D97-AF65-F5344CB8AC3E}">
        <p14:creationId xmlns:p14="http://schemas.microsoft.com/office/powerpoint/2010/main" val="3181469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C17A6D-D7D6-9CEF-0114-83EE6428A0E1}"/>
              </a:ext>
            </a:extLst>
          </p:cNvPr>
          <p:cNvPicPr>
            <a:picLocks noChangeAspect="1"/>
          </p:cNvPicPr>
          <p:nvPr/>
        </p:nvPicPr>
        <p:blipFill>
          <a:blip r:embed="rId2"/>
          <a:stretch>
            <a:fillRect/>
          </a:stretch>
        </p:blipFill>
        <p:spPr>
          <a:xfrm>
            <a:off x="342853" y="1578742"/>
            <a:ext cx="3312052" cy="2469253"/>
          </a:xfrm>
          <a:prstGeom prst="rect">
            <a:avLst/>
          </a:prstGeom>
        </p:spPr>
      </p:pic>
      <p:pic>
        <p:nvPicPr>
          <p:cNvPr id="8" name="Picture 7">
            <a:extLst>
              <a:ext uri="{FF2B5EF4-FFF2-40B4-BE49-F238E27FC236}">
                <a16:creationId xmlns:a16="http://schemas.microsoft.com/office/drawing/2014/main" id="{4D5240B5-7DE1-25EB-0730-9320F311EFD1}"/>
              </a:ext>
            </a:extLst>
          </p:cNvPr>
          <p:cNvPicPr>
            <a:picLocks noChangeAspect="1"/>
          </p:cNvPicPr>
          <p:nvPr/>
        </p:nvPicPr>
        <p:blipFill>
          <a:blip r:embed="rId3"/>
          <a:stretch>
            <a:fillRect/>
          </a:stretch>
        </p:blipFill>
        <p:spPr>
          <a:xfrm>
            <a:off x="4424444" y="1578742"/>
            <a:ext cx="2945590" cy="2540794"/>
          </a:xfrm>
          <a:prstGeom prst="rect">
            <a:avLst/>
          </a:prstGeom>
        </p:spPr>
      </p:pic>
      <p:pic>
        <p:nvPicPr>
          <p:cNvPr id="9" name="Picture 8">
            <a:extLst>
              <a:ext uri="{FF2B5EF4-FFF2-40B4-BE49-F238E27FC236}">
                <a16:creationId xmlns:a16="http://schemas.microsoft.com/office/drawing/2014/main" id="{34E8B103-14F5-8652-6E30-18BB774C4045}"/>
              </a:ext>
            </a:extLst>
          </p:cNvPr>
          <p:cNvPicPr>
            <a:picLocks noChangeAspect="1"/>
          </p:cNvPicPr>
          <p:nvPr/>
        </p:nvPicPr>
        <p:blipFill>
          <a:blip r:embed="rId4"/>
          <a:stretch>
            <a:fillRect/>
          </a:stretch>
        </p:blipFill>
        <p:spPr>
          <a:xfrm>
            <a:off x="7780638" y="1155493"/>
            <a:ext cx="3719738" cy="5419274"/>
          </a:xfrm>
          <a:prstGeom prst="rect">
            <a:avLst/>
          </a:prstGeom>
        </p:spPr>
      </p:pic>
      <p:sp>
        <p:nvSpPr>
          <p:cNvPr id="3" name="TextBox 2">
            <a:extLst>
              <a:ext uri="{FF2B5EF4-FFF2-40B4-BE49-F238E27FC236}">
                <a16:creationId xmlns:a16="http://schemas.microsoft.com/office/drawing/2014/main" id="{792DA488-8DF0-E133-A8EB-12BD334FEA92}"/>
              </a:ext>
            </a:extLst>
          </p:cNvPr>
          <p:cNvSpPr txBox="1"/>
          <p:nvPr/>
        </p:nvSpPr>
        <p:spPr>
          <a:xfrm>
            <a:off x="899719" y="4630290"/>
            <a:ext cx="6094602" cy="923330"/>
          </a:xfrm>
          <a:prstGeom prst="rect">
            <a:avLst/>
          </a:prstGeom>
          <a:noFill/>
        </p:spPr>
        <p:txBody>
          <a:bodyPr wrap="square">
            <a:spAutoFit/>
          </a:bodyPr>
          <a:lstStyle/>
          <a:p>
            <a:r>
              <a:rPr lang="en-US" dirty="0"/>
              <a:t>CellHawk is a web-based solution for analyzing and mapping Call Detail Records, geofence returns and practically any digital location evidence in your case. </a:t>
            </a:r>
          </a:p>
        </p:txBody>
      </p:sp>
      <p:pic>
        <p:nvPicPr>
          <p:cNvPr id="5" name="Picture 4">
            <a:extLst>
              <a:ext uri="{FF2B5EF4-FFF2-40B4-BE49-F238E27FC236}">
                <a16:creationId xmlns:a16="http://schemas.microsoft.com/office/drawing/2014/main" id="{A4FB7013-BEF7-9B5D-3140-48194CBCEE46}"/>
              </a:ext>
            </a:extLst>
          </p:cNvPr>
          <p:cNvPicPr>
            <a:picLocks noChangeAspect="1"/>
          </p:cNvPicPr>
          <p:nvPr/>
        </p:nvPicPr>
        <p:blipFill>
          <a:blip r:embed="rId5"/>
          <a:stretch>
            <a:fillRect/>
          </a:stretch>
        </p:blipFill>
        <p:spPr>
          <a:xfrm>
            <a:off x="458821" y="199258"/>
            <a:ext cx="1190791" cy="1124107"/>
          </a:xfrm>
          <a:prstGeom prst="rect">
            <a:avLst/>
          </a:prstGeom>
        </p:spPr>
      </p:pic>
      <p:sp>
        <p:nvSpPr>
          <p:cNvPr id="10" name="TextBox 9">
            <a:extLst>
              <a:ext uri="{FF2B5EF4-FFF2-40B4-BE49-F238E27FC236}">
                <a16:creationId xmlns:a16="http://schemas.microsoft.com/office/drawing/2014/main" id="{5AD1B241-1F7F-0C3E-14BC-DAEB3145110F}"/>
              </a:ext>
            </a:extLst>
          </p:cNvPr>
          <p:cNvSpPr txBox="1"/>
          <p:nvPr/>
        </p:nvSpPr>
        <p:spPr>
          <a:xfrm>
            <a:off x="2787242" y="388532"/>
            <a:ext cx="6094602" cy="369332"/>
          </a:xfrm>
          <a:prstGeom prst="rect">
            <a:avLst/>
          </a:prstGeom>
          <a:noFill/>
        </p:spPr>
        <p:txBody>
          <a:bodyPr wrap="square">
            <a:spAutoFit/>
          </a:bodyPr>
          <a:lstStyle/>
          <a:p>
            <a:r>
              <a:rPr lang="en-US" b="1" dirty="0"/>
              <a:t>Map, Connect &amp; Uncover Trends in Mobile Device Data</a:t>
            </a:r>
            <a:endParaRPr lang="en-US" dirty="0"/>
          </a:p>
        </p:txBody>
      </p:sp>
    </p:spTree>
    <p:extLst>
      <p:ext uri="{BB962C8B-B14F-4D97-AF65-F5344CB8AC3E}">
        <p14:creationId xmlns:p14="http://schemas.microsoft.com/office/powerpoint/2010/main" val="3370311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BB50E9-6D67-51FD-FC71-B53D37437365}"/>
              </a:ext>
            </a:extLst>
          </p:cNvPr>
          <p:cNvSpPr txBox="1"/>
          <p:nvPr/>
        </p:nvSpPr>
        <p:spPr>
          <a:xfrm>
            <a:off x="3073400" y="991864"/>
            <a:ext cx="8305800" cy="830997"/>
          </a:xfrm>
          <a:prstGeom prst="rect">
            <a:avLst/>
          </a:prstGeom>
          <a:noFill/>
        </p:spPr>
        <p:txBody>
          <a:bodyPr wrap="square">
            <a:spAutoFit/>
          </a:bodyPr>
          <a:lstStyle/>
          <a:p>
            <a:r>
              <a:rPr lang="en-US" sz="4800" dirty="0">
                <a:latin typeface="Arial Rounded MT Bold" panose="020F0704030504030204" pitchFamily="34" charset="0"/>
              </a:rPr>
              <a:t>Computer Forensics</a:t>
            </a:r>
          </a:p>
        </p:txBody>
      </p:sp>
      <p:pic>
        <p:nvPicPr>
          <p:cNvPr id="7" name="Picture 6">
            <a:extLst>
              <a:ext uri="{FF2B5EF4-FFF2-40B4-BE49-F238E27FC236}">
                <a16:creationId xmlns:a16="http://schemas.microsoft.com/office/drawing/2014/main" id="{87D6D5C5-FC43-2636-C307-AAFA3E395FA1}"/>
              </a:ext>
            </a:extLst>
          </p:cNvPr>
          <p:cNvPicPr>
            <a:picLocks noChangeAspect="1"/>
          </p:cNvPicPr>
          <p:nvPr/>
        </p:nvPicPr>
        <p:blipFill>
          <a:blip r:embed="rId2"/>
          <a:stretch>
            <a:fillRect/>
          </a:stretch>
        </p:blipFill>
        <p:spPr>
          <a:xfrm>
            <a:off x="3980639" y="2399589"/>
            <a:ext cx="3977026" cy="1935344"/>
          </a:xfrm>
          <a:prstGeom prst="rect">
            <a:avLst/>
          </a:prstGeom>
        </p:spPr>
      </p:pic>
      <p:sp>
        <p:nvSpPr>
          <p:cNvPr id="8" name="Rectangle 7">
            <a:extLst>
              <a:ext uri="{FF2B5EF4-FFF2-40B4-BE49-F238E27FC236}">
                <a16:creationId xmlns:a16="http://schemas.microsoft.com/office/drawing/2014/main" id="{C033D384-DE72-3173-F699-1855D95D34E6}"/>
              </a:ext>
            </a:extLst>
          </p:cNvPr>
          <p:cNvSpPr/>
          <p:nvPr/>
        </p:nvSpPr>
        <p:spPr>
          <a:xfrm>
            <a:off x="9635067" y="160867"/>
            <a:ext cx="2404533"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CACD41-C4A5-5C00-92E6-8827EDFB320A}"/>
              </a:ext>
            </a:extLst>
          </p:cNvPr>
          <p:cNvSpPr txBox="1"/>
          <p:nvPr/>
        </p:nvSpPr>
        <p:spPr>
          <a:xfrm>
            <a:off x="3537603" y="4726995"/>
            <a:ext cx="6097464" cy="369332"/>
          </a:xfrm>
          <a:prstGeom prst="rect">
            <a:avLst/>
          </a:prstGeom>
          <a:noFill/>
        </p:spPr>
        <p:txBody>
          <a:bodyPr wrap="square">
            <a:spAutoFit/>
          </a:bodyPr>
          <a:lstStyle/>
          <a:p>
            <a:r>
              <a:rPr lang="en-US" dirty="0">
                <a:effectLst/>
              </a:rPr>
              <a:t>We apply the scientific knowledge to legal problems. </a:t>
            </a:r>
            <a:endParaRPr lang="en-US" dirty="0"/>
          </a:p>
        </p:txBody>
      </p:sp>
    </p:spTree>
    <p:extLst>
      <p:ext uri="{BB962C8B-B14F-4D97-AF65-F5344CB8AC3E}">
        <p14:creationId xmlns:p14="http://schemas.microsoft.com/office/powerpoint/2010/main" val="2170785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72B6222-6FEF-AE1B-FEF1-E1F989C6A05C}"/>
              </a:ext>
            </a:extLst>
          </p:cNvPr>
          <p:cNvSpPr txBox="1"/>
          <p:nvPr/>
        </p:nvSpPr>
        <p:spPr>
          <a:xfrm>
            <a:off x="0" y="1759632"/>
            <a:ext cx="12192000" cy="4315027"/>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n-US" sz="2000" b="1" i="1" dirty="0"/>
              <a:t>EnCase® Forensic is the </a:t>
            </a:r>
            <a:r>
              <a:rPr lang="en-US" sz="2000" b="1" i="1" u="sng" dirty="0"/>
              <a:t>global standard</a:t>
            </a:r>
            <a:r>
              <a:rPr lang="en-US" sz="2000" b="1" i="1" dirty="0"/>
              <a:t> in digital investigation technology for forensics. </a:t>
            </a:r>
          </a:p>
          <a:p>
            <a:pPr marL="285750" indent="-285750">
              <a:lnSpc>
                <a:spcPct val="200000"/>
              </a:lnSpc>
              <a:buFont typeface="Arial" panose="020B0604020202020204" pitchFamily="34" charset="0"/>
              <a:buChar char="•"/>
            </a:pPr>
            <a:r>
              <a:rPr lang="en-US" sz="2000" b="1" i="1" dirty="0"/>
              <a:t>The e-discovery and Digital Forensic industry has grown substantially</a:t>
            </a:r>
          </a:p>
          <a:p>
            <a:pPr marL="285750" indent="-285750">
              <a:lnSpc>
                <a:spcPct val="200000"/>
              </a:lnSpc>
              <a:buFont typeface="Arial" panose="020B0604020202020204" pitchFamily="34" charset="0"/>
              <a:buChar char="•"/>
            </a:pPr>
            <a:r>
              <a:rPr lang="en-US" sz="2000" b="1" i="1" dirty="0"/>
              <a:t>EnCase </a:t>
            </a:r>
            <a:r>
              <a:rPr lang="en-US" sz="2000" b="1" i="1" u="sng" dirty="0"/>
              <a:t>was first introduced in the late 1990’s</a:t>
            </a:r>
            <a:r>
              <a:rPr lang="en-US" sz="2000" b="1" i="1" dirty="0"/>
              <a:t> - there is no tool has a more complete set of features than EnCase.</a:t>
            </a:r>
          </a:p>
          <a:p>
            <a:pPr marL="285750" indent="-285750">
              <a:lnSpc>
                <a:spcPct val="200000"/>
              </a:lnSpc>
              <a:buFont typeface="Arial" panose="020B0604020202020204" pitchFamily="34" charset="0"/>
              <a:buChar char="•"/>
            </a:pPr>
            <a:r>
              <a:rPr lang="en-US" sz="2000" b="1" i="1" dirty="0"/>
              <a:t>EnCase supports the </a:t>
            </a:r>
            <a:r>
              <a:rPr lang="en-US" sz="2000" b="1" i="1" u="sng" dirty="0"/>
              <a:t>broadest range of file systems </a:t>
            </a:r>
            <a:r>
              <a:rPr lang="en-US" sz="2000" b="1" i="1" dirty="0"/>
              <a:t>and the examination of related artifacts. </a:t>
            </a:r>
          </a:p>
          <a:p>
            <a:pPr marL="285750" indent="-285750">
              <a:lnSpc>
                <a:spcPct val="200000"/>
              </a:lnSpc>
              <a:buFont typeface="Arial" panose="020B0604020202020204" pitchFamily="34" charset="0"/>
              <a:buChar char="•"/>
            </a:pPr>
            <a:r>
              <a:rPr lang="en-US" sz="2000" b="1" i="1" dirty="0"/>
              <a:t>It’s support for several</a:t>
            </a:r>
            <a:r>
              <a:rPr lang="en-US" sz="2000" b="1" i="1" u="sng" dirty="0"/>
              <a:t> industry standard encryption tools </a:t>
            </a:r>
            <a:r>
              <a:rPr lang="en-US" sz="2000" b="1" i="1" dirty="0"/>
              <a:t>streamlines the acquisition process in encrypted environments. </a:t>
            </a:r>
          </a:p>
        </p:txBody>
      </p:sp>
      <p:pic>
        <p:nvPicPr>
          <p:cNvPr id="3" name="Picture 2">
            <a:extLst>
              <a:ext uri="{FF2B5EF4-FFF2-40B4-BE49-F238E27FC236}">
                <a16:creationId xmlns:a16="http://schemas.microsoft.com/office/drawing/2014/main" id="{23A02112-2DA4-9899-FB42-AEDDB9A7F0A4}"/>
              </a:ext>
            </a:extLst>
          </p:cNvPr>
          <p:cNvPicPr>
            <a:picLocks noChangeAspect="1"/>
          </p:cNvPicPr>
          <p:nvPr/>
        </p:nvPicPr>
        <p:blipFill>
          <a:blip r:embed="rId2"/>
          <a:stretch>
            <a:fillRect/>
          </a:stretch>
        </p:blipFill>
        <p:spPr>
          <a:xfrm>
            <a:off x="216257" y="219897"/>
            <a:ext cx="1940754" cy="865953"/>
          </a:xfrm>
          <a:prstGeom prst="rect">
            <a:avLst/>
          </a:prstGeom>
        </p:spPr>
      </p:pic>
      <p:sp>
        <p:nvSpPr>
          <p:cNvPr id="8" name="TextBox 7">
            <a:extLst>
              <a:ext uri="{FF2B5EF4-FFF2-40B4-BE49-F238E27FC236}">
                <a16:creationId xmlns:a16="http://schemas.microsoft.com/office/drawing/2014/main" id="{78CB5A0E-891A-C9AF-1BEA-DC1FC9F60584}"/>
              </a:ext>
            </a:extLst>
          </p:cNvPr>
          <p:cNvSpPr txBox="1"/>
          <p:nvPr/>
        </p:nvSpPr>
        <p:spPr>
          <a:xfrm>
            <a:off x="3409218" y="75455"/>
            <a:ext cx="5295900" cy="707886"/>
          </a:xfrm>
          <a:prstGeom prst="rect">
            <a:avLst/>
          </a:prstGeom>
          <a:noFill/>
        </p:spPr>
        <p:txBody>
          <a:bodyPr wrap="square" rtlCol="0">
            <a:spAutoFit/>
          </a:bodyPr>
          <a:lstStyle/>
          <a:p>
            <a:r>
              <a:rPr lang="en-US" sz="4000" b="1" i="1" dirty="0"/>
              <a:t>Encase Forensic Suite</a:t>
            </a:r>
          </a:p>
        </p:txBody>
      </p:sp>
      <p:sp>
        <p:nvSpPr>
          <p:cNvPr id="10" name="TextBox 9">
            <a:extLst>
              <a:ext uri="{FF2B5EF4-FFF2-40B4-BE49-F238E27FC236}">
                <a16:creationId xmlns:a16="http://schemas.microsoft.com/office/drawing/2014/main" id="{A3966849-9766-0A19-C72B-8395FFDED534}"/>
              </a:ext>
            </a:extLst>
          </p:cNvPr>
          <p:cNvSpPr txBox="1"/>
          <p:nvPr/>
        </p:nvSpPr>
        <p:spPr>
          <a:xfrm>
            <a:off x="3409218" y="914483"/>
            <a:ext cx="6097464" cy="461665"/>
          </a:xfrm>
          <a:prstGeom prst="rect">
            <a:avLst/>
          </a:prstGeom>
          <a:noFill/>
        </p:spPr>
        <p:txBody>
          <a:bodyPr wrap="square">
            <a:spAutoFit/>
          </a:bodyPr>
          <a:lstStyle/>
          <a:p>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We use industry prove investigative tools. </a:t>
            </a:r>
            <a:endParaRPr lang="en-US" sz="2400" b="1" i="1" dirty="0"/>
          </a:p>
        </p:txBody>
      </p:sp>
      <p:sp>
        <p:nvSpPr>
          <p:cNvPr id="4" name="TextBox 3">
            <a:extLst>
              <a:ext uri="{FF2B5EF4-FFF2-40B4-BE49-F238E27FC236}">
                <a16:creationId xmlns:a16="http://schemas.microsoft.com/office/drawing/2014/main" id="{E94C2671-C993-AE77-38DA-A2218E6A38E2}"/>
              </a:ext>
            </a:extLst>
          </p:cNvPr>
          <p:cNvSpPr txBox="1"/>
          <p:nvPr/>
        </p:nvSpPr>
        <p:spPr>
          <a:xfrm>
            <a:off x="9061713" y="6466737"/>
            <a:ext cx="3058751" cy="230832"/>
          </a:xfrm>
          <a:prstGeom prst="rect">
            <a:avLst/>
          </a:prstGeom>
          <a:noFill/>
        </p:spPr>
        <p:txBody>
          <a:bodyPr wrap="square">
            <a:spAutoFit/>
          </a:bodyPr>
          <a:lstStyle/>
          <a:p>
            <a:r>
              <a:rPr lang="en-US" sz="900" dirty="0"/>
              <a:t>https://www.opentext.com/products/encase-forensic</a:t>
            </a:r>
          </a:p>
        </p:txBody>
      </p:sp>
    </p:spTree>
    <p:extLst>
      <p:ext uri="{BB962C8B-B14F-4D97-AF65-F5344CB8AC3E}">
        <p14:creationId xmlns:p14="http://schemas.microsoft.com/office/powerpoint/2010/main" val="666661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BB50-1A1C-7770-5AD4-B7E9406F2F61}"/>
              </a:ext>
            </a:extLst>
          </p:cNvPr>
          <p:cNvSpPr>
            <a:spLocks noGrp="1"/>
          </p:cNvSpPr>
          <p:nvPr>
            <p:ph type="title"/>
          </p:nvPr>
        </p:nvSpPr>
        <p:spPr>
          <a:xfrm>
            <a:off x="883822" y="343890"/>
            <a:ext cx="10515600" cy="1164299"/>
          </a:xfrm>
        </p:spPr>
        <p:txBody>
          <a:bodyPr>
            <a:normAutofit fontScale="90000"/>
          </a:bodyPr>
          <a:lstStyle/>
          <a:p>
            <a:pPr algn="ctr"/>
            <a:r>
              <a:rPr lang="en-US" dirty="0">
                <a:latin typeface="Arial Rounded MT Bold" panose="020F0704030504030204" pitchFamily="34" charset="0"/>
              </a:rPr>
              <a:t>Computer Forensics</a:t>
            </a:r>
            <a:br>
              <a:rPr lang="en-US" dirty="0"/>
            </a:br>
            <a:endParaRPr lang="en-US" dirty="0"/>
          </a:p>
        </p:txBody>
      </p:sp>
      <p:pic>
        <p:nvPicPr>
          <p:cNvPr id="11" name="Picture 10">
            <a:extLst>
              <a:ext uri="{FF2B5EF4-FFF2-40B4-BE49-F238E27FC236}">
                <a16:creationId xmlns:a16="http://schemas.microsoft.com/office/drawing/2014/main" id="{75F19E0B-BEA3-C3D6-AFD7-745E7492EFEE}"/>
              </a:ext>
            </a:extLst>
          </p:cNvPr>
          <p:cNvPicPr>
            <a:picLocks noChangeAspect="1"/>
          </p:cNvPicPr>
          <p:nvPr/>
        </p:nvPicPr>
        <p:blipFill>
          <a:blip r:embed="rId2"/>
          <a:stretch>
            <a:fillRect/>
          </a:stretch>
        </p:blipFill>
        <p:spPr>
          <a:xfrm>
            <a:off x="319844" y="184164"/>
            <a:ext cx="1758130" cy="784031"/>
          </a:xfrm>
          <a:prstGeom prst="rect">
            <a:avLst/>
          </a:prstGeom>
        </p:spPr>
      </p:pic>
      <p:sp>
        <p:nvSpPr>
          <p:cNvPr id="3" name="TextBox 2">
            <a:extLst>
              <a:ext uri="{FF2B5EF4-FFF2-40B4-BE49-F238E27FC236}">
                <a16:creationId xmlns:a16="http://schemas.microsoft.com/office/drawing/2014/main" id="{E90A2538-EF40-9696-E699-1B7B6E156BBC}"/>
              </a:ext>
            </a:extLst>
          </p:cNvPr>
          <p:cNvSpPr txBox="1"/>
          <p:nvPr/>
        </p:nvSpPr>
        <p:spPr>
          <a:xfrm>
            <a:off x="883822" y="2317511"/>
            <a:ext cx="8848007" cy="42473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b="1" dirty="0"/>
              <a:t>Industry Standard</a:t>
            </a:r>
          </a:p>
          <a:p>
            <a:pPr marL="285750" indent="-285750">
              <a:lnSpc>
                <a:spcPct val="150000"/>
              </a:lnSpc>
              <a:buFont typeface="Arial" panose="020B0604020202020204" pitchFamily="34" charset="0"/>
              <a:buChar char="•"/>
            </a:pPr>
            <a:r>
              <a:rPr lang="en-US" sz="2800" b="1" dirty="0"/>
              <a:t>Court-Accepted Evidence Format</a:t>
            </a:r>
          </a:p>
          <a:p>
            <a:pPr marL="285750" indent="-285750">
              <a:lnSpc>
                <a:spcPct val="150000"/>
              </a:lnSpc>
              <a:buFont typeface="Arial" panose="020B0604020202020204" pitchFamily="34" charset="0"/>
              <a:buChar char="•"/>
            </a:pPr>
            <a:r>
              <a:rPr lang="en-US" sz="2800" b="1" dirty="0"/>
              <a:t>Court-Validated: </a:t>
            </a:r>
          </a:p>
          <a:p>
            <a:pPr marL="742950" lvl="1" indent="-285750">
              <a:lnSpc>
                <a:spcPct val="150000"/>
              </a:lnSpc>
              <a:buFont typeface="Arial" panose="020B0604020202020204" pitchFamily="34" charset="0"/>
              <a:buChar char="•"/>
            </a:pPr>
            <a:r>
              <a:rPr lang="en-US" sz="2800" b="1" dirty="0"/>
              <a:t>Chain of Custody</a:t>
            </a:r>
          </a:p>
          <a:p>
            <a:pPr marL="742950" lvl="1" indent="-285750">
              <a:lnSpc>
                <a:spcPct val="150000"/>
              </a:lnSpc>
              <a:buFont typeface="Arial" panose="020B0604020202020204" pitchFamily="34" charset="0"/>
              <a:buChar char="•"/>
            </a:pPr>
            <a:r>
              <a:rPr lang="en-US" sz="2800" b="1" dirty="0"/>
              <a:t>Acquisition</a:t>
            </a:r>
          </a:p>
          <a:p>
            <a:pPr marL="742950" lvl="1" indent="-285750">
              <a:lnSpc>
                <a:spcPct val="150000"/>
              </a:lnSpc>
              <a:buFont typeface="Arial" panose="020B0604020202020204" pitchFamily="34" charset="0"/>
              <a:buChar char="•"/>
            </a:pPr>
            <a:r>
              <a:rPr lang="en-US" sz="2800" b="1" dirty="0"/>
              <a:t>Investigation Reporting</a:t>
            </a:r>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00DC917C-0AB0-0D0D-2C70-991CAB80F401}"/>
              </a:ext>
            </a:extLst>
          </p:cNvPr>
          <p:cNvSpPr txBox="1"/>
          <p:nvPr/>
        </p:nvSpPr>
        <p:spPr>
          <a:xfrm>
            <a:off x="1378344" y="1397060"/>
            <a:ext cx="8462865" cy="646331"/>
          </a:xfrm>
          <a:prstGeom prst="rect">
            <a:avLst/>
          </a:prstGeom>
          <a:noFill/>
        </p:spPr>
        <p:txBody>
          <a:bodyPr wrap="square">
            <a:spAutoFit/>
          </a:bodyPr>
          <a:lstStyle/>
          <a:p>
            <a:r>
              <a:rPr lang="en-US" dirty="0"/>
              <a:t>EnCase stores and presents evidence in a court approved format, resilient to scrutiny</a:t>
            </a:r>
          </a:p>
          <a:p>
            <a:r>
              <a:rPr lang="en-US" dirty="0"/>
              <a:t>and process, giving all those involved complete faith in the security of the investigation.</a:t>
            </a:r>
          </a:p>
        </p:txBody>
      </p:sp>
      <p:sp>
        <p:nvSpPr>
          <p:cNvPr id="7" name="TextBox 6">
            <a:extLst>
              <a:ext uri="{FF2B5EF4-FFF2-40B4-BE49-F238E27FC236}">
                <a16:creationId xmlns:a16="http://schemas.microsoft.com/office/drawing/2014/main" id="{1716A464-DF8C-A3D2-0DB1-8F30BE3A1A92}"/>
              </a:ext>
            </a:extLst>
          </p:cNvPr>
          <p:cNvSpPr txBox="1"/>
          <p:nvPr/>
        </p:nvSpPr>
        <p:spPr>
          <a:xfrm>
            <a:off x="9061713" y="6466737"/>
            <a:ext cx="3058751" cy="230832"/>
          </a:xfrm>
          <a:prstGeom prst="rect">
            <a:avLst/>
          </a:prstGeom>
          <a:noFill/>
        </p:spPr>
        <p:txBody>
          <a:bodyPr wrap="square">
            <a:spAutoFit/>
          </a:bodyPr>
          <a:lstStyle/>
          <a:p>
            <a:r>
              <a:rPr lang="en-US" sz="900" dirty="0"/>
              <a:t>https://www.opentext.com/products/encase-forensic</a:t>
            </a:r>
          </a:p>
        </p:txBody>
      </p:sp>
    </p:spTree>
    <p:extLst>
      <p:ext uri="{BB962C8B-B14F-4D97-AF65-F5344CB8AC3E}">
        <p14:creationId xmlns:p14="http://schemas.microsoft.com/office/powerpoint/2010/main" val="365241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7105B-D960-C5C9-CCC5-68A5D7B217A9}"/>
              </a:ext>
            </a:extLst>
          </p:cNvPr>
          <p:cNvSpPr>
            <a:spLocks noGrp="1"/>
          </p:cNvSpPr>
          <p:nvPr>
            <p:ph type="title"/>
          </p:nvPr>
        </p:nvSpPr>
        <p:spPr/>
        <p:txBody>
          <a:bodyPr/>
          <a:lstStyle/>
          <a:p>
            <a:r>
              <a:rPr lang="en-US" dirty="0">
                <a:latin typeface="Arial Rounded MT Bold" panose="020F0704030504030204" pitchFamily="34" charset="0"/>
              </a:rPr>
              <a:t>Background</a:t>
            </a:r>
          </a:p>
        </p:txBody>
      </p:sp>
      <p:sp>
        <p:nvSpPr>
          <p:cNvPr id="5" name="TextBox 4">
            <a:extLst>
              <a:ext uri="{FF2B5EF4-FFF2-40B4-BE49-F238E27FC236}">
                <a16:creationId xmlns:a16="http://schemas.microsoft.com/office/drawing/2014/main" id="{EC788F5F-9318-D993-1A02-BF8F13671E1B}"/>
              </a:ext>
            </a:extLst>
          </p:cNvPr>
          <p:cNvSpPr txBox="1"/>
          <p:nvPr/>
        </p:nvSpPr>
        <p:spPr>
          <a:xfrm>
            <a:off x="375725" y="1499393"/>
            <a:ext cx="6096000" cy="5030864"/>
          </a:xfrm>
          <a:prstGeom prst="rect">
            <a:avLst/>
          </a:prstGeom>
          <a:noFill/>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Cambria" panose="02040503050406030204" pitchFamily="18" charset="0"/>
                <a:ea typeface="Calibri" panose="020F0502020204030204" pitchFamily="34" charset="0"/>
                <a:cs typeface="Times New Roman" panose="02020603050405020304" pitchFamily="18" charset="0"/>
              </a:rPr>
              <a:t>Certified Cyber Crime Investigator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Cambria" panose="02040503050406030204" pitchFamily="18" charset="0"/>
                <a:ea typeface="Calibri" panose="020F0502020204030204" pitchFamily="34" charset="0"/>
                <a:cs typeface="Times New Roman" panose="02020603050405020304" pitchFamily="18" charset="0"/>
              </a:rPr>
              <a:t>Certified Cyber Crime Examiner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Cambria" panose="02040503050406030204" pitchFamily="18" charset="0"/>
                <a:ea typeface="Calibri" panose="020F0502020204030204" pitchFamily="34" charset="0"/>
                <a:cs typeface="Times New Roman" panose="02020603050405020304" pitchFamily="18" charset="0"/>
              </a:rPr>
              <a:t>Certified Economic Crime Forensic Investigator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Cambria" panose="02040503050406030204" pitchFamily="18" charset="0"/>
                <a:ea typeface="Calibri" panose="020F0502020204030204" pitchFamily="34" charset="0"/>
                <a:cs typeface="Times New Roman" panose="02020603050405020304" pitchFamily="18" charset="0"/>
              </a:rPr>
              <a:t>Certified Cyber Crime Intelligence Analyst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Cambria" panose="02040503050406030204" pitchFamily="18" charset="0"/>
                <a:ea typeface="Calibri" panose="020F0502020204030204" pitchFamily="34" charset="0"/>
                <a:cs typeface="Times New Roman" panose="02020603050405020304" pitchFamily="18" charset="0"/>
              </a:rPr>
              <a:t>Certified Forensic Investigator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Cambria" panose="02040503050406030204" pitchFamily="18" charset="0"/>
                <a:ea typeface="Calibri" panose="020F0502020204030204" pitchFamily="34" charset="0"/>
                <a:cs typeface="Times New Roman" panose="02020603050405020304" pitchFamily="18" charset="0"/>
              </a:rPr>
              <a:t>Certified Ethical Hacker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Cambria" panose="02040503050406030204" pitchFamily="18" charset="0"/>
                <a:ea typeface="Calibri" panose="020F0502020204030204" pitchFamily="34" charset="0"/>
                <a:cs typeface="Times New Roman" panose="02020603050405020304" pitchFamily="18" charset="0"/>
              </a:rPr>
              <a:t>Encase Computer Forensics l &amp; </a:t>
            </a:r>
            <a:r>
              <a:rPr lang="en-US" sz="2400" dirty="0" err="1">
                <a:effectLst/>
                <a:latin typeface="Cambria" panose="02040503050406030204" pitchFamily="18" charset="0"/>
                <a:ea typeface="Calibri" panose="020F0502020204030204" pitchFamily="34" charset="0"/>
                <a:cs typeface="Times New Roman" panose="02020603050405020304" pitchFamily="18" charset="0"/>
              </a:rPr>
              <a:t>ll</a:t>
            </a:r>
            <a:r>
              <a:rPr lang="en-US" sz="2400" dirty="0">
                <a:effectLst/>
                <a:latin typeface="Cambria" panose="02040503050406030204" pitchFamily="18" charset="0"/>
                <a:ea typeface="Calibri" panose="020F0502020204030204" pitchFamily="34" charset="0"/>
                <a:cs typeface="Times New Roman" panose="02020603050405020304" pitchFamily="18" charset="0"/>
              </a:rPr>
              <a:t> with Enscript development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Cambria" panose="02040503050406030204" pitchFamily="18" charset="0"/>
                <a:ea typeface="Calibri" panose="020F0502020204030204" pitchFamily="34" charset="0"/>
                <a:cs typeface="Times New Roman" panose="02020603050405020304" pitchFamily="18" charset="0"/>
              </a:rPr>
              <a:t>Encase Advanced Internet Examinations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Cambria" panose="02040503050406030204" pitchFamily="18" charset="0"/>
                <a:ea typeface="Calibri" panose="020F0502020204030204" pitchFamily="34" charset="0"/>
                <a:cs typeface="Times New Roman" panose="02020603050405020304" pitchFamily="18" charset="0"/>
              </a:rPr>
              <a:t>Encase eDiscovery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59281C3-0D59-F49E-5857-E72B6568DD5D}"/>
              </a:ext>
            </a:extLst>
          </p:cNvPr>
          <p:cNvSpPr txBox="1"/>
          <p:nvPr/>
        </p:nvSpPr>
        <p:spPr>
          <a:xfrm>
            <a:off x="6471725" y="1499393"/>
            <a:ext cx="6096000" cy="3462807"/>
          </a:xfrm>
          <a:prstGeom prst="rect">
            <a:avLst/>
          </a:prstGeom>
          <a:noFill/>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Cambria" panose="02040503050406030204" pitchFamily="18" charset="0"/>
                <a:ea typeface="Calibri" panose="020F0502020204030204" pitchFamily="34" charset="0"/>
                <a:cs typeface="Times New Roman" panose="02020603050405020304" pitchFamily="18" charset="0"/>
              </a:rPr>
              <a:t>Certified CompTIA 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Cambria" panose="02040503050406030204" pitchFamily="18" charset="0"/>
                <a:ea typeface="Calibri" panose="020F0502020204030204" pitchFamily="34" charset="0"/>
                <a:cs typeface="Times New Roman" panose="02020603050405020304" pitchFamily="18" charset="0"/>
              </a:rPr>
              <a:t>Certified CompTIA Net+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Cambria" panose="02040503050406030204" pitchFamily="18" charset="0"/>
                <a:ea typeface="Calibri" panose="020F0502020204030204" pitchFamily="34" charset="0"/>
                <a:cs typeface="Times New Roman" panose="02020603050405020304" pitchFamily="18" charset="0"/>
              </a:rPr>
              <a:t>Certified CompTIA Security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Cambria" panose="02040503050406030204" pitchFamily="18" charset="0"/>
                <a:ea typeface="Calibri" panose="020F0502020204030204" pitchFamily="34" charset="0"/>
                <a:cs typeface="Times New Roman" panose="02020603050405020304" pitchFamily="18" charset="0"/>
              </a:rPr>
              <a:t>Microsoft Network Security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Cambria" panose="02040503050406030204" pitchFamily="18" charset="0"/>
                <a:ea typeface="Calibri" panose="020F0502020204030204" pitchFamily="34" charset="0"/>
                <a:cs typeface="Times New Roman" panose="02020603050405020304" pitchFamily="18" charset="0"/>
              </a:rPr>
              <a:t>Microsoft Deploying, Implementing and Maintaining A.D.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Cambria" panose="02040503050406030204" pitchFamily="18" charset="0"/>
                <a:ea typeface="Calibri" panose="020F0502020204030204" pitchFamily="34" charset="0"/>
                <a:cs typeface="Times New Roman" panose="02020603050405020304" pitchFamily="18" charset="0"/>
              </a:rPr>
              <a:t>Various Microsoft Software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2400" dirty="0">
                <a:effectLst/>
                <a:latin typeface="Cambria" panose="02040503050406030204" pitchFamily="18" charset="0"/>
                <a:ea typeface="Calibri" panose="020F0502020204030204" pitchFamily="34" charset="0"/>
                <a:cs typeface="Times New Roman" panose="02020603050405020304" pitchFamily="18" charset="0"/>
              </a:rPr>
              <a:t>Private Investigator License </a:t>
            </a:r>
            <a:endParaRPr lang="en-US" sz="2400" dirty="0"/>
          </a:p>
        </p:txBody>
      </p:sp>
    </p:spTree>
    <p:extLst>
      <p:ext uri="{BB962C8B-B14F-4D97-AF65-F5344CB8AC3E}">
        <p14:creationId xmlns:p14="http://schemas.microsoft.com/office/powerpoint/2010/main" val="1371884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289353-6188-5318-FB03-097FC700877D}"/>
              </a:ext>
            </a:extLst>
          </p:cNvPr>
          <p:cNvPicPr>
            <a:picLocks noChangeAspect="1"/>
          </p:cNvPicPr>
          <p:nvPr/>
        </p:nvPicPr>
        <p:blipFill>
          <a:blip r:embed="rId2"/>
          <a:stretch>
            <a:fillRect/>
          </a:stretch>
        </p:blipFill>
        <p:spPr>
          <a:xfrm>
            <a:off x="70341" y="125417"/>
            <a:ext cx="1761897" cy="786452"/>
          </a:xfrm>
          <a:prstGeom prst="rect">
            <a:avLst/>
          </a:prstGeom>
        </p:spPr>
      </p:pic>
      <p:sp>
        <p:nvSpPr>
          <p:cNvPr id="2" name="TextBox 1">
            <a:extLst>
              <a:ext uri="{FF2B5EF4-FFF2-40B4-BE49-F238E27FC236}">
                <a16:creationId xmlns:a16="http://schemas.microsoft.com/office/drawing/2014/main" id="{84968EA7-0C83-5CBD-0D5E-903E9C5A5B37}"/>
              </a:ext>
            </a:extLst>
          </p:cNvPr>
          <p:cNvSpPr txBox="1"/>
          <p:nvPr/>
        </p:nvSpPr>
        <p:spPr>
          <a:xfrm>
            <a:off x="3271706" y="287811"/>
            <a:ext cx="5838738" cy="584775"/>
          </a:xfrm>
          <a:prstGeom prst="rect">
            <a:avLst/>
          </a:prstGeom>
          <a:noFill/>
        </p:spPr>
        <p:txBody>
          <a:bodyPr wrap="square" rtlCol="0">
            <a:spAutoFit/>
          </a:bodyPr>
          <a:lstStyle/>
          <a:p>
            <a:r>
              <a:rPr lang="en-US" sz="3200" b="1" i="1" dirty="0"/>
              <a:t>Under The Hood</a:t>
            </a:r>
          </a:p>
        </p:txBody>
      </p:sp>
      <p:sp>
        <p:nvSpPr>
          <p:cNvPr id="5" name="TextBox 4">
            <a:extLst>
              <a:ext uri="{FF2B5EF4-FFF2-40B4-BE49-F238E27FC236}">
                <a16:creationId xmlns:a16="http://schemas.microsoft.com/office/drawing/2014/main" id="{A8372DC3-A57B-4636-A353-75FBD5498444}"/>
              </a:ext>
            </a:extLst>
          </p:cNvPr>
          <p:cNvSpPr txBox="1"/>
          <p:nvPr/>
        </p:nvSpPr>
        <p:spPr>
          <a:xfrm>
            <a:off x="698881" y="1101631"/>
            <a:ext cx="6154614" cy="369332"/>
          </a:xfrm>
          <a:prstGeom prst="rect">
            <a:avLst/>
          </a:prstGeom>
          <a:noFill/>
        </p:spPr>
        <p:txBody>
          <a:bodyPr wrap="square">
            <a:spAutoFit/>
          </a:bodyPr>
          <a:lstStyle/>
          <a:p>
            <a:r>
              <a:rPr lang="en-US" dirty="0"/>
              <a:t>Here are some key types of computer forensics artifacts:</a:t>
            </a:r>
          </a:p>
        </p:txBody>
      </p:sp>
      <p:sp>
        <p:nvSpPr>
          <p:cNvPr id="9" name="TextBox 8">
            <a:extLst>
              <a:ext uri="{FF2B5EF4-FFF2-40B4-BE49-F238E27FC236}">
                <a16:creationId xmlns:a16="http://schemas.microsoft.com/office/drawing/2014/main" id="{3BEC1E6A-04FA-5DCD-A149-7A7C959E0CC1}"/>
              </a:ext>
            </a:extLst>
          </p:cNvPr>
          <p:cNvSpPr txBox="1"/>
          <p:nvPr/>
        </p:nvSpPr>
        <p:spPr>
          <a:xfrm>
            <a:off x="301872" y="1689077"/>
            <a:ext cx="5794128" cy="1200329"/>
          </a:xfrm>
          <a:prstGeom prst="rect">
            <a:avLst/>
          </a:prstGeom>
          <a:noFill/>
        </p:spPr>
        <p:txBody>
          <a:bodyPr wrap="square">
            <a:spAutoFit/>
          </a:bodyPr>
          <a:lstStyle/>
          <a:p>
            <a:r>
              <a:rPr lang="en-US" b="1" dirty="0"/>
              <a:t>Windows Registry</a:t>
            </a:r>
          </a:p>
          <a:p>
            <a:pPr>
              <a:buFont typeface="Arial" panose="020B0604020202020204" pitchFamily="34" charset="0"/>
              <a:buChar char="•"/>
            </a:pPr>
            <a:r>
              <a:rPr lang="en-US" b="1" dirty="0"/>
              <a:t>Description</a:t>
            </a:r>
            <a:r>
              <a:rPr lang="en-US" dirty="0"/>
              <a:t>: The Windows Registry is a database that stores configuration settings and options for the operating system and installed applications.</a:t>
            </a:r>
          </a:p>
        </p:txBody>
      </p:sp>
      <p:sp>
        <p:nvSpPr>
          <p:cNvPr id="11" name="TextBox 10">
            <a:extLst>
              <a:ext uri="{FF2B5EF4-FFF2-40B4-BE49-F238E27FC236}">
                <a16:creationId xmlns:a16="http://schemas.microsoft.com/office/drawing/2014/main" id="{AFF3B0A2-A6D3-11B9-B9B6-53DA13CD2259}"/>
              </a:ext>
            </a:extLst>
          </p:cNvPr>
          <p:cNvSpPr txBox="1"/>
          <p:nvPr/>
        </p:nvSpPr>
        <p:spPr>
          <a:xfrm>
            <a:off x="301872" y="3096081"/>
            <a:ext cx="6097464" cy="923330"/>
          </a:xfrm>
          <a:prstGeom prst="rect">
            <a:avLst/>
          </a:prstGeom>
          <a:noFill/>
        </p:spPr>
        <p:txBody>
          <a:bodyPr wrap="square">
            <a:spAutoFit/>
          </a:bodyPr>
          <a:lstStyle/>
          <a:p>
            <a:r>
              <a:rPr lang="en-US" b="1" dirty="0"/>
              <a:t>Event Logs</a:t>
            </a:r>
          </a:p>
          <a:p>
            <a:pPr>
              <a:buFont typeface="Arial" panose="020B0604020202020204" pitchFamily="34" charset="0"/>
              <a:buChar char="•"/>
            </a:pPr>
            <a:r>
              <a:rPr lang="en-US" b="1" dirty="0"/>
              <a:t>Description</a:t>
            </a:r>
            <a:r>
              <a:rPr lang="en-US" dirty="0"/>
              <a:t>: Both Windows and Unix-based systems maintain logs of system, security, and application events.</a:t>
            </a:r>
          </a:p>
        </p:txBody>
      </p:sp>
      <p:sp>
        <p:nvSpPr>
          <p:cNvPr id="14" name="TextBox 13">
            <a:extLst>
              <a:ext uri="{FF2B5EF4-FFF2-40B4-BE49-F238E27FC236}">
                <a16:creationId xmlns:a16="http://schemas.microsoft.com/office/drawing/2014/main" id="{182A07F7-E841-63A3-7FE9-410F46E796A8}"/>
              </a:ext>
            </a:extLst>
          </p:cNvPr>
          <p:cNvSpPr txBox="1"/>
          <p:nvPr/>
        </p:nvSpPr>
        <p:spPr>
          <a:xfrm>
            <a:off x="301872" y="4196184"/>
            <a:ext cx="6097464" cy="923330"/>
          </a:xfrm>
          <a:prstGeom prst="rect">
            <a:avLst/>
          </a:prstGeom>
          <a:noFill/>
        </p:spPr>
        <p:txBody>
          <a:bodyPr wrap="square">
            <a:spAutoFit/>
          </a:bodyPr>
          <a:lstStyle/>
          <a:p>
            <a:r>
              <a:rPr lang="en-US" b="1" dirty="0" err="1"/>
              <a:t>Thumbs.db</a:t>
            </a:r>
            <a:r>
              <a:rPr lang="en-US" b="1" dirty="0"/>
              <a:t> and </a:t>
            </a:r>
            <a:r>
              <a:rPr lang="en-US" b="1" dirty="0" err="1"/>
              <a:t>IconCache.db</a:t>
            </a:r>
            <a:r>
              <a:rPr lang="en-US" b="1" dirty="0"/>
              <a:t> (Windows)</a:t>
            </a:r>
          </a:p>
          <a:p>
            <a:pPr>
              <a:buFont typeface="Arial" panose="020B0604020202020204" pitchFamily="34" charset="0"/>
              <a:buChar char="•"/>
            </a:pPr>
            <a:r>
              <a:rPr lang="en-US" b="1" dirty="0"/>
              <a:t>Description</a:t>
            </a:r>
            <a:r>
              <a:rPr lang="en-US" dirty="0"/>
              <a:t>: These are hidden system files that store thumbnail images of photos, videos, and documents.</a:t>
            </a:r>
          </a:p>
        </p:txBody>
      </p:sp>
      <p:sp>
        <p:nvSpPr>
          <p:cNvPr id="16" name="TextBox 15">
            <a:extLst>
              <a:ext uri="{FF2B5EF4-FFF2-40B4-BE49-F238E27FC236}">
                <a16:creationId xmlns:a16="http://schemas.microsoft.com/office/drawing/2014/main" id="{52DA2832-7CFD-2BFF-BEA6-4E552441870B}"/>
              </a:ext>
            </a:extLst>
          </p:cNvPr>
          <p:cNvSpPr txBox="1"/>
          <p:nvPr/>
        </p:nvSpPr>
        <p:spPr>
          <a:xfrm>
            <a:off x="6532576" y="1804477"/>
            <a:ext cx="6097464" cy="923330"/>
          </a:xfrm>
          <a:prstGeom prst="rect">
            <a:avLst/>
          </a:prstGeom>
          <a:noFill/>
        </p:spPr>
        <p:txBody>
          <a:bodyPr wrap="square">
            <a:spAutoFit/>
          </a:bodyPr>
          <a:lstStyle/>
          <a:p>
            <a:r>
              <a:rPr lang="en-US" b="1" dirty="0"/>
              <a:t>$</a:t>
            </a:r>
            <a:r>
              <a:rPr lang="en-US" b="1" dirty="0" err="1"/>
              <a:t>Recycle.Bin</a:t>
            </a:r>
            <a:r>
              <a:rPr lang="en-US" b="1" dirty="0"/>
              <a:t> (Windows) / Trash (Mac/Linux)</a:t>
            </a:r>
          </a:p>
          <a:p>
            <a:pPr>
              <a:buFont typeface="Arial" panose="020B0604020202020204" pitchFamily="34" charset="0"/>
              <a:buChar char="•"/>
            </a:pPr>
            <a:r>
              <a:rPr lang="en-US" b="1" dirty="0"/>
              <a:t>Description</a:t>
            </a:r>
            <a:r>
              <a:rPr lang="en-US" dirty="0"/>
              <a:t>: These are folders where deleted files are temporarily stored before being permanently erased.</a:t>
            </a:r>
          </a:p>
        </p:txBody>
      </p:sp>
      <p:sp>
        <p:nvSpPr>
          <p:cNvPr id="18" name="TextBox 17">
            <a:extLst>
              <a:ext uri="{FF2B5EF4-FFF2-40B4-BE49-F238E27FC236}">
                <a16:creationId xmlns:a16="http://schemas.microsoft.com/office/drawing/2014/main" id="{D379A5FC-3EBA-1562-B12F-EF2104F8FDED}"/>
              </a:ext>
            </a:extLst>
          </p:cNvPr>
          <p:cNvSpPr txBox="1"/>
          <p:nvPr/>
        </p:nvSpPr>
        <p:spPr>
          <a:xfrm>
            <a:off x="6532576" y="3019814"/>
            <a:ext cx="5064369" cy="923330"/>
          </a:xfrm>
          <a:prstGeom prst="rect">
            <a:avLst/>
          </a:prstGeom>
          <a:noFill/>
        </p:spPr>
        <p:txBody>
          <a:bodyPr wrap="square">
            <a:spAutoFit/>
          </a:bodyPr>
          <a:lstStyle/>
          <a:p>
            <a:r>
              <a:rPr lang="en-US" b="1" dirty="0"/>
              <a:t>Internet History and Cache</a:t>
            </a:r>
          </a:p>
          <a:p>
            <a:pPr>
              <a:buFont typeface="Arial" panose="020B0604020202020204" pitchFamily="34" charset="0"/>
              <a:buChar char="•"/>
            </a:pPr>
            <a:r>
              <a:rPr lang="en-US" b="1" dirty="0"/>
              <a:t>Description</a:t>
            </a:r>
            <a:r>
              <a:rPr lang="en-US" dirty="0"/>
              <a:t>: Web browsers (Chrome, Firefox, Edge, etc.) store browsing history, cache files, and cookies.</a:t>
            </a:r>
          </a:p>
        </p:txBody>
      </p:sp>
      <p:sp>
        <p:nvSpPr>
          <p:cNvPr id="20" name="TextBox 19">
            <a:extLst>
              <a:ext uri="{FF2B5EF4-FFF2-40B4-BE49-F238E27FC236}">
                <a16:creationId xmlns:a16="http://schemas.microsoft.com/office/drawing/2014/main" id="{7693C5AA-E9C9-9998-6B72-D4B885AB7F53}"/>
              </a:ext>
            </a:extLst>
          </p:cNvPr>
          <p:cNvSpPr txBox="1"/>
          <p:nvPr/>
        </p:nvSpPr>
        <p:spPr>
          <a:xfrm>
            <a:off x="301872" y="5427625"/>
            <a:ext cx="6603022" cy="923330"/>
          </a:xfrm>
          <a:prstGeom prst="rect">
            <a:avLst/>
          </a:prstGeom>
          <a:noFill/>
        </p:spPr>
        <p:txBody>
          <a:bodyPr wrap="square">
            <a:spAutoFit/>
          </a:bodyPr>
          <a:lstStyle/>
          <a:p>
            <a:r>
              <a:rPr lang="en-US" b="1" dirty="0"/>
              <a:t>Link Files (.</a:t>
            </a:r>
            <a:r>
              <a:rPr lang="en-US" b="1" dirty="0" err="1"/>
              <a:t>lnk</a:t>
            </a:r>
            <a:r>
              <a:rPr lang="en-US" b="1" dirty="0"/>
              <a:t>)</a:t>
            </a:r>
          </a:p>
          <a:p>
            <a:pPr>
              <a:buFont typeface="Arial" panose="020B0604020202020204" pitchFamily="34" charset="0"/>
              <a:buChar char="•"/>
            </a:pPr>
            <a:r>
              <a:rPr lang="en-US" b="1" dirty="0"/>
              <a:t>Description</a:t>
            </a:r>
            <a:r>
              <a:rPr lang="en-US" dirty="0"/>
              <a:t>: Windows creates shortcut (or link) files for recently opened documents, applications, or folders.</a:t>
            </a:r>
          </a:p>
        </p:txBody>
      </p:sp>
      <p:sp>
        <p:nvSpPr>
          <p:cNvPr id="22" name="TextBox 21">
            <a:extLst>
              <a:ext uri="{FF2B5EF4-FFF2-40B4-BE49-F238E27FC236}">
                <a16:creationId xmlns:a16="http://schemas.microsoft.com/office/drawing/2014/main" id="{D0B54577-3152-2655-F07A-B28F384662FF}"/>
              </a:ext>
            </a:extLst>
          </p:cNvPr>
          <p:cNvSpPr txBox="1"/>
          <p:nvPr/>
        </p:nvSpPr>
        <p:spPr>
          <a:xfrm>
            <a:off x="6532576" y="4130194"/>
            <a:ext cx="5854063" cy="923330"/>
          </a:xfrm>
          <a:prstGeom prst="rect">
            <a:avLst/>
          </a:prstGeom>
          <a:noFill/>
        </p:spPr>
        <p:txBody>
          <a:bodyPr wrap="square">
            <a:spAutoFit/>
          </a:bodyPr>
          <a:lstStyle/>
          <a:p>
            <a:r>
              <a:rPr lang="en-US" b="1" dirty="0"/>
              <a:t>USB Artifacts</a:t>
            </a:r>
          </a:p>
          <a:p>
            <a:pPr>
              <a:buFont typeface="Arial" panose="020B0604020202020204" pitchFamily="34" charset="0"/>
              <a:buChar char="•"/>
            </a:pPr>
            <a:r>
              <a:rPr lang="en-US" b="1" dirty="0"/>
              <a:t>Description</a:t>
            </a:r>
            <a:r>
              <a:rPr lang="en-US" dirty="0"/>
              <a:t>: Artifacts related to the use of external USB devices (e.g., thumb drives, external hard drives).</a:t>
            </a:r>
          </a:p>
        </p:txBody>
      </p:sp>
      <p:sp>
        <p:nvSpPr>
          <p:cNvPr id="24" name="TextBox 23">
            <a:extLst>
              <a:ext uri="{FF2B5EF4-FFF2-40B4-BE49-F238E27FC236}">
                <a16:creationId xmlns:a16="http://schemas.microsoft.com/office/drawing/2014/main" id="{F5E996FF-6901-B390-7E42-A3C81F4EA700}"/>
              </a:ext>
            </a:extLst>
          </p:cNvPr>
          <p:cNvSpPr txBox="1"/>
          <p:nvPr/>
        </p:nvSpPr>
        <p:spPr>
          <a:xfrm>
            <a:off x="6532576" y="5156204"/>
            <a:ext cx="5539262" cy="1200329"/>
          </a:xfrm>
          <a:prstGeom prst="rect">
            <a:avLst/>
          </a:prstGeom>
          <a:noFill/>
        </p:spPr>
        <p:txBody>
          <a:bodyPr wrap="square">
            <a:spAutoFit/>
          </a:bodyPr>
          <a:lstStyle/>
          <a:p>
            <a:r>
              <a:rPr lang="en-US" b="1" dirty="0"/>
              <a:t>Time Stamps (MAC Times)</a:t>
            </a:r>
          </a:p>
          <a:p>
            <a:pPr>
              <a:buFont typeface="Arial" panose="020B0604020202020204" pitchFamily="34" charset="0"/>
              <a:buChar char="•"/>
            </a:pPr>
            <a:r>
              <a:rPr lang="en-US" b="1" dirty="0"/>
              <a:t>Description</a:t>
            </a:r>
            <a:r>
              <a:rPr lang="en-US" dirty="0"/>
              <a:t>: File systems store three important time stamps: Modified, Accessed, and Created times (often referred to as MAC times).</a:t>
            </a:r>
          </a:p>
        </p:txBody>
      </p:sp>
    </p:spTree>
    <p:extLst>
      <p:ext uri="{BB962C8B-B14F-4D97-AF65-F5344CB8AC3E}">
        <p14:creationId xmlns:p14="http://schemas.microsoft.com/office/powerpoint/2010/main" val="818064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49A2F9-378E-D9A1-3B22-52DE5BE12D09}"/>
              </a:ext>
            </a:extLst>
          </p:cNvPr>
          <p:cNvPicPr>
            <a:picLocks noChangeAspect="1"/>
          </p:cNvPicPr>
          <p:nvPr/>
        </p:nvPicPr>
        <p:blipFill>
          <a:blip r:embed="rId2"/>
          <a:stretch>
            <a:fillRect/>
          </a:stretch>
        </p:blipFill>
        <p:spPr>
          <a:xfrm>
            <a:off x="652519" y="365124"/>
            <a:ext cx="2654207" cy="675135"/>
          </a:xfrm>
          <a:prstGeom prst="rect">
            <a:avLst/>
          </a:prstGeom>
        </p:spPr>
      </p:pic>
      <p:pic>
        <p:nvPicPr>
          <p:cNvPr id="7" name="Picture 6">
            <a:extLst>
              <a:ext uri="{FF2B5EF4-FFF2-40B4-BE49-F238E27FC236}">
                <a16:creationId xmlns:a16="http://schemas.microsoft.com/office/drawing/2014/main" id="{A29EAF69-AD18-6D2E-C8EA-7AB101609DC2}"/>
              </a:ext>
            </a:extLst>
          </p:cNvPr>
          <p:cNvPicPr>
            <a:picLocks noChangeAspect="1"/>
          </p:cNvPicPr>
          <p:nvPr/>
        </p:nvPicPr>
        <p:blipFill>
          <a:blip r:embed="rId3"/>
          <a:stretch>
            <a:fillRect/>
          </a:stretch>
        </p:blipFill>
        <p:spPr>
          <a:xfrm>
            <a:off x="153563" y="1476714"/>
            <a:ext cx="11719480" cy="4785863"/>
          </a:xfrm>
          <a:prstGeom prst="rect">
            <a:avLst/>
          </a:prstGeom>
        </p:spPr>
      </p:pic>
      <p:pic>
        <p:nvPicPr>
          <p:cNvPr id="3" name="Picture 2">
            <a:extLst>
              <a:ext uri="{FF2B5EF4-FFF2-40B4-BE49-F238E27FC236}">
                <a16:creationId xmlns:a16="http://schemas.microsoft.com/office/drawing/2014/main" id="{D0674A1E-E9C1-6E28-3B60-36CB60CDF422}"/>
              </a:ext>
            </a:extLst>
          </p:cNvPr>
          <p:cNvPicPr>
            <a:picLocks noChangeAspect="1"/>
          </p:cNvPicPr>
          <p:nvPr/>
        </p:nvPicPr>
        <p:blipFill>
          <a:blip r:embed="rId4"/>
          <a:stretch>
            <a:fillRect/>
          </a:stretch>
        </p:blipFill>
        <p:spPr>
          <a:xfrm>
            <a:off x="6884028" y="365124"/>
            <a:ext cx="2788478" cy="788049"/>
          </a:xfrm>
          <a:prstGeom prst="rect">
            <a:avLst/>
          </a:prstGeom>
        </p:spPr>
      </p:pic>
      <p:cxnSp>
        <p:nvCxnSpPr>
          <p:cNvPr id="4" name="Straight Connector 3">
            <a:extLst>
              <a:ext uri="{FF2B5EF4-FFF2-40B4-BE49-F238E27FC236}">
                <a16:creationId xmlns:a16="http://schemas.microsoft.com/office/drawing/2014/main" id="{FF15ADC4-838A-1B0B-23C8-C4CC191200D9}"/>
              </a:ext>
            </a:extLst>
          </p:cNvPr>
          <p:cNvCxnSpPr/>
          <p:nvPr/>
        </p:nvCxnSpPr>
        <p:spPr>
          <a:xfrm>
            <a:off x="849086" y="4329404"/>
            <a:ext cx="4814596"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DBFB0648-D63C-D227-049F-A9E0A80845CE}"/>
              </a:ext>
            </a:extLst>
          </p:cNvPr>
          <p:cNvCxnSpPr/>
          <p:nvPr/>
        </p:nvCxnSpPr>
        <p:spPr>
          <a:xfrm>
            <a:off x="849086" y="4593772"/>
            <a:ext cx="4814596"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66E73F13-4BA5-93C4-6C6C-2EC034EB35BE}"/>
              </a:ext>
            </a:extLst>
          </p:cNvPr>
          <p:cNvCxnSpPr/>
          <p:nvPr/>
        </p:nvCxnSpPr>
        <p:spPr>
          <a:xfrm flipV="1">
            <a:off x="5745707" y="3145809"/>
            <a:ext cx="730156" cy="13101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66499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742783-BF3C-9776-76CD-FA1219E8857B}"/>
              </a:ext>
            </a:extLst>
          </p:cNvPr>
          <p:cNvPicPr>
            <a:picLocks noChangeAspect="1"/>
          </p:cNvPicPr>
          <p:nvPr/>
        </p:nvPicPr>
        <p:blipFill>
          <a:blip r:embed="rId2"/>
          <a:stretch>
            <a:fillRect/>
          </a:stretch>
        </p:blipFill>
        <p:spPr>
          <a:xfrm>
            <a:off x="156354" y="30972"/>
            <a:ext cx="3874957" cy="1676728"/>
          </a:xfrm>
          <a:prstGeom prst="rect">
            <a:avLst/>
          </a:prstGeom>
        </p:spPr>
      </p:pic>
      <p:pic>
        <p:nvPicPr>
          <p:cNvPr id="4" name="Picture 3">
            <a:extLst>
              <a:ext uri="{FF2B5EF4-FFF2-40B4-BE49-F238E27FC236}">
                <a16:creationId xmlns:a16="http://schemas.microsoft.com/office/drawing/2014/main" id="{AB25472A-6391-C92E-ACAA-4D9A8B47AE07}"/>
              </a:ext>
            </a:extLst>
          </p:cNvPr>
          <p:cNvPicPr>
            <a:picLocks noChangeAspect="1"/>
          </p:cNvPicPr>
          <p:nvPr/>
        </p:nvPicPr>
        <p:blipFill>
          <a:blip r:embed="rId3"/>
          <a:stretch>
            <a:fillRect/>
          </a:stretch>
        </p:blipFill>
        <p:spPr>
          <a:xfrm>
            <a:off x="156354" y="2190812"/>
            <a:ext cx="8652933" cy="4603845"/>
          </a:xfrm>
          <a:prstGeom prst="rect">
            <a:avLst/>
          </a:prstGeom>
        </p:spPr>
      </p:pic>
      <p:pic>
        <p:nvPicPr>
          <p:cNvPr id="5" name="Content Placeholder 4">
            <a:extLst>
              <a:ext uri="{FF2B5EF4-FFF2-40B4-BE49-F238E27FC236}">
                <a16:creationId xmlns:a16="http://schemas.microsoft.com/office/drawing/2014/main" id="{4CAFB49E-1B59-A4AA-F7CA-2C0C58BA4A0A}"/>
              </a:ext>
            </a:extLst>
          </p:cNvPr>
          <p:cNvPicPr>
            <a:picLocks noGrp="1" noChangeAspect="1"/>
          </p:cNvPicPr>
          <p:nvPr>
            <p:ph idx="1"/>
          </p:nvPr>
        </p:nvPicPr>
        <p:blipFill>
          <a:blip r:embed="rId4"/>
          <a:stretch>
            <a:fillRect/>
          </a:stretch>
        </p:blipFill>
        <p:spPr>
          <a:xfrm>
            <a:off x="4280158" y="354651"/>
            <a:ext cx="5734850" cy="1590897"/>
          </a:xfrm>
        </p:spPr>
      </p:pic>
      <p:sp>
        <p:nvSpPr>
          <p:cNvPr id="3" name="TextBox 2">
            <a:extLst>
              <a:ext uri="{FF2B5EF4-FFF2-40B4-BE49-F238E27FC236}">
                <a16:creationId xmlns:a16="http://schemas.microsoft.com/office/drawing/2014/main" id="{EDC99780-FBD7-1EC6-B355-44A5387B5F1A}"/>
              </a:ext>
            </a:extLst>
          </p:cNvPr>
          <p:cNvSpPr txBox="1"/>
          <p:nvPr/>
        </p:nvSpPr>
        <p:spPr>
          <a:xfrm>
            <a:off x="9143114" y="6454415"/>
            <a:ext cx="2690923" cy="215444"/>
          </a:xfrm>
          <a:prstGeom prst="rect">
            <a:avLst/>
          </a:prstGeom>
          <a:noFill/>
        </p:spPr>
        <p:txBody>
          <a:bodyPr wrap="square">
            <a:spAutoFit/>
          </a:bodyPr>
          <a:lstStyle/>
          <a:p>
            <a:r>
              <a:rPr lang="en-US" sz="800" dirty="0"/>
              <a:t>https://www.metaspike.com/forensic-email-collector</a:t>
            </a:r>
          </a:p>
        </p:txBody>
      </p:sp>
      <p:cxnSp>
        <p:nvCxnSpPr>
          <p:cNvPr id="8" name="Straight Connector 7">
            <a:extLst>
              <a:ext uri="{FF2B5EF4-FFF2-40B4-BE49-F238E27FC236}">
                <a16:creationId xmlns:a16="http://schemas.microsoft.com/office/drawing/2014/main" id="{0B27E203-FDCB-4030-B332-065CD18BF240}"/>
              </a:ext>
            </a:extLst>
          </p:cNvPr>
          <p:cNvCxnSpPr>
            <a:cxnSpLocks/>
          </p:cNvCxnSpPr>
          <p:nvPr/>
        </p:nvCxnSpPr>
        <p:spPr>
          <a:xfrm>
            <a:off x="4482820" y="1541721"/>
            <a:ext cx="4948259"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E13F5A5-3CA7-7C63-18D1-B2CBC577EFB4}"/>
              </a:ext>
            </a:extLst>
          </p:cNvPr>
          <p:cNvCxnSpPr>
            <a:cxnSpLocks/>
          </p:cNvCxnSpPr>
          <p:nvPr/>
        </p:nvCxnSpPr>
        <p:spPr>
          <a:xfrm>
            <a:off x="7488866" y="1321981"/>
            <a:ext cx="214423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71003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BC75B4-A79A-1DBC-9066-57A6AF41A319}"/>
              </a:ext>
            </a:extLst>
          </p:cNvPr>
          <p:cNvPicPr>
            <a:picLocks noChangeAspect="1"/>
          </p:cNvPicPr>
          <p:nvPr/>
        </p:nvPicPr>
        <p:blipFill>
          <a:blip r:embed="rId2"/>
          <a:stretch>
            <a:fillRect/>
          </a:stretch>
        </p:blipFill>
        <p:spPr>
          <a:xfrm>
            <a:off x="0" y="141140"/>
            <a:ext cx="8526065" cy="2105319"/>
          </a:xfrm>
          <a:prstGeom prst="rect">
            <a:avLst/>
          </a:prstGeom>
        </p:spPr>
      </p:pic>
      <p:pic>
        <p:nvPicPr>
          <p:cNvPr id="10" name="Picture 9">
            <a:extLst>
              <a:ext uri="{FF2B5EF4-FFF2-40B4-BE49-F238E27FC236}">
                <a16:creationId xmlns:a16="http://schemas.microsoft.com/office/drawing/2014/main" id="{24926BF2-03E8-A81D-DC45-302BF9E19399}"/>
              </a:ext>
            </a:extLst>
          </p:cNvPr>
          <p:cNvPicPr>
            <a:picLocks noChangeAspect="1"/>
          </p:cNvPicPr>
          <p:nvPr/>
        </p:nvPicPr>
        <p:blipFill>
          <a:blip r:embed="rId3"/>
          <a:stretch>
            <a:fillRect/>
          </a:stretch>
        </p:blipFill>
        <p:spPr>
          <a:xfrm>
            <a:off x="921195" y="2452788"/>
            <a:ext cx="4990668" cy="4148667"/>
          </a:xfrm>
          <a:prstGeom prst="rect">
            <a:avLst/>
          </a:prstGeom>
        </p:spPr>
      </p:pic>
      <p:pic>
        <p:nvPicPr>
          <p:cNvPr id="5" name="Content Placeholder 4">
            <a:extLst>
              <a:ext uri="{FF2B5EF4-FFF2-40B4-BE49-F238E27FC236}">
                <a16:creationId xmlns:a16="http://schemas.microsoft.com/office/drawing/2014/main" id="{6CBBB0F2-417A-9BA7-1330-96E48782EA8B}"/>
              </a:ext>
            </a:extLst>
          </p:cNvPr>
          <p:cNvPicPr>
            <a:picLocks noGrp="1" noChangeAspect="1"/>
          </p:cNvPicPr>
          <p:nvPr>
            <p:ph idx="1"/>
          </p:nvPr>
        </p:nvPicPr>
        <p:blipFill>
          <a:blip r:embed="rId4"/>
          <a:stretch>
            <a:fillRect/>
          </a:stretch>
        </p:blipFill>
        <p:spPr>
          <a:xfrm>
            <a:off x="6280139" y="3288197"/>
            <a:ext cx="5293380" cy="1323345"/>
          </a:xfrm>
        </p:spPr>
      </p:pic>
      <p:sp>
        <p:nvSpPr>
          <p:cNvPr id="3" name="TextBox 2">
            <a:extLst>
              <a:ext uri="{FF2B5EF4-FFF2-40B4-BE49-F238E27FC236}">
                <a16:creationId xmlns:a16="http://schemas.microsoft.com/office/drawing/2014/main" id="{0193BC2C-8310-F81A-751E-3888B1077802}"/>
              </a:ext>
            </a:extLst>
          </p:cNvPr>
          <p:cNvSpPr txBox="1"/>
          <p:nvPr/>
        </p:nvSpPr>
        <p:spPr>
          <a:xfrm>
            <a:off x="9412452" y="6386011"/>
            <a:ext cx="2161067" cy="215444"/>
          </a:xfrm>
          <a:prstGeom prst="rect">
            <a:avLst/>
          </a:prstGeom>
          <a:noFill/>
        </p:spPr>
        <p:txBody>
          <a:bodyPr wrap="square">
            <a:spAutoFit/>
          </a:bodyPr>
          <a:lstStyle/>
          <a:p>
            <a:r>
              <a:rPr lang="en-US" sz="800" dirty="0"/>
              <a:t>https://www.digital-detective.net</a:t>
            </a:r>
          </a:p>
        </p:txBody>
      </p:sp>
      <p:cxnSp>
        <p:nvCxnSpPr>
          <p:cNvPr id="7" name="Straight Connector 6">
            <a:extLst>
              <a:ext uri="{FF2B5EF4-FFF2-40B4-BE49-F238E27FC236}">
                <a16:creationId xmlns:a16="http://schemas.microsoft.com/office/drawing/2014/main" id="{707231B5-EEA7-466B-4DE8-157AD950EFAF}"/>
              </a:ext>
            </a:extLst>
          </p:cNvPr>
          <p:cNvCxnSpPr/>
          <p:nvPr/>
        </p:nvCxnSpPr>
        <p:spPr>
          <a:xfrm>
            <a:off x="9069572" y="4274288"/>
            <a:ext cx="2275368"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2183C985-D9F6-C86D-5D61-50DBC0A80DDE}"/>
              </a:ext>
            </a:extLst>
          </p:cNvPr>
          <p:cNvCxnSpPr>
            <a:cxnSpLocks/>
          </p:cNvCxnSpPr>
          <p:nvPr/>
        </p:nvCxnSpPr>
        <p:spPr>
          <a:xfrm>
            <a:off x="6500037" y="4527121"/>
            <a:ext cx="154881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34230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4" name="Freeform: Shape 33">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37" name="Freeform: Shape 36">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Freeform: Shape 42">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3" name="TextBox 2">
            <a:extLst>
              <a:ext uri="{FF2B5EF4-FFF2-40B4-BE49-F238E27FC236}">
                <a16:creationId xmlns:a16="http://schemas.microsoft.com/office/drawing/2014/main" id="{2643F4E0-5E6D-6DB8-DF10-46959D208E36}"/>
              </a:ext>
            </a:extLst>
          </p:cNvPr>
          <p:cNvSpPr txBox="1"/>
          <p:nvPr/>
        </p:nvSpPr>
        <p:spPr>
          <a:xfrm>
            <a:off x="3502731" y="1542402"/>
            <a:ext cx="5186842" cy="23879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200" b="1" i="1" kern="1200" dirty="0">
                <a:solidFill>
                  <a:schemeClr val="tx2"/>
                </a:solidFill>
                <a:latin typeface="+mj-lt"/>
                <a:ea typeface="+mj-ea"/>
                <a:cs typeface="+mj-cs"/>
              </a:rPr>
              <a:t>Final Thoughts</a:t>
            </a:r>
          </a:p>
        </p:txBody>
      </p:sp>
      <p:grpSp>
        <p:nvGrpSpPr>
          <p:cNvPr id="45" name="Group 44">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46" name="Freeform: Shape 45">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9" name="Freeform: Shape 48">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 name="Group 50">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52" name="Freeform: Shape 51">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5" name="Freeform: Shape 54">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21082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87CCA-9755-D4E0-2D71-8F57C1E9AAE6}"/>
              </a:ext>
            </a:extLst>
          </p:cNvPr>
          <p:cNvSpPr>
            <a:spLocks noGrp="1"/>
          </p:cNvSpPr>
          <p:nvPr>
            <p:ph type="title"/>
          </p:nvPr>
        </p:nvSpPr>
        <p:spPr>
          <a:xfrm>
            <a:off x="103262" y="202755"/>
            <a:ext cx="10515600" cy="1325563"/>
          </a:xfrm>
        </p:spPr>
        <p:txBody>
          <a:bodyPr/>
          <a:lstStyle/>
          <a:p>
            <a:pPr algn="ctr"/>
            <a:r>
              <a:rPr lang="en-US" b="1" i="1" dirty="0"/>
              <a:t>Digital Communications Inadvertently Compromised Privileged Status </a:t>
            </a:r>
          </a:p>
        </p:txBody>
      </p:sp>
      <p:sp>
        <p:nvSpPr>
          <p:cNvPr id="5" name="Content Placeholder 4">
            <a:extLst>
              <a:ext uri="{FF2B5EF4-FFF2-40B4-BE49-F238E27FC236}">
                <a16:creationId xmlns:a16="http://schemas.microsoft.com/office/drawing/2014/main" id="{D6955562-AC36-8AE9-D762-6186A572355D}"/>
              </a:ext>
            </a:extLst>
          </p:cNvPr>
          <p:cNvSpPr>
            <a:spLocks noGrp="1"/>
          </p:cNvSpPr>
          <p:nvPr>
            <p:ph idx="1"/>
          </p:nvPr>
        </p:nvSpPr>
        <p:spPr>
          <a:xfrm>
            <a:off x="103262" y="1825625"/>
            <a:ext cx="12088738" cy="4702766"/>
          </a:xfrm>
        </p:spPr>
        <p:txBody>
          <a:bodyPr>
            <a:normAutofit/>
          </a:bodyPr>
          <a:lstStyle/>
          <a:p>
            <a:pPr marL="0" indent="0" algn="ctr">
              <a:lnSpc>
                <a:spcPct val="150000"/>
              </a:lnSpc>
              <a:buNone/>
            </a:pPr>
            <a:r>
              <a:rPr lang="en-US" dirty="0"/>
              <a:t>Forwarding the communication to someone outside the attorney-client relationship may waive privilege, depending on the circumstances.</a:t>
            </a:r>
          </a:p>
          <a:p>
            <a:pPr>
              <a:lnSpc>
                <a:spcPct val="150000"/>
              </a:lnSpc>
            </a:pPr>
            <a:r>
              <a:rPr lang="en-US" dirty="0"/>
              <a:t>Text Messages Forwarded to Unrelated Parties.</a:t>
            </a:r>
          </a:p>
          <a:p>
            <a:pPr>
              <a:lnSpc>
                <a:spcPct val="150000"/>
              </a:lnSpc>
            </a:pPr>
            <a:r>
              <a:rPr lang="en-US" dirty="0"/>
              <a:t>Copying/Forwarding Emails - Adding attachments.</a:t>
            </a:r>
          </a:p>
          <a:p>
            <a:pPr>
              <a:lnSpc>
                <a:spcPct val="150000"/>
              </a:lnSpc>
            </a:pPr>
            <a:r>
              <a:rPr lang="en-US" dirty="0"/>
              <a:t> Good Practice Includes Emails With One Topic.</a:t>
            </a:r>
          </a:p>
          <a:p>
            <a:pPr>
              <a:lnSpc>
                <a:spcPct val="150000"/>
              </a:lnSpc>
            </a:pPr>
            <a:r>
              <a:rPr lang="en-US" dirty="0"/>
              <a:t> Avoiding Nonessential Recipients</a:t>
            </a:r>
          </a:p>
        </p:txBody>
      </p:sp>
    </p:spTree>
    <p:extLst>
      <p:ext uri="{BB962C8B-B14F-4D97-AF65-F5344CB8AC3E}">
        <p14:creationId xmlns:p14="http://schemas.microsoft.com/office/powerpoint/2010/main" val="1167637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5D75-6BBB-F889-CE84-BD83BFA61B94}"/>
              </a:ext>
            </a:extLst>
          </p:cNvPr>
          <p:cNvSpPr>
            <a:spLocks noGrp="1"/>
          </p:cNvSpPr>
          <p:nvPr>
            <p:ph type="title"/>
          </p:nvPr>
        </p:nvSpPr>
        <p:spPr/>
        <p:txBody>
          <a:bodyPr/>
          <a:lstStyle/>
          <a:p>
            <a:r>
              <a:rPr lang="en-US" dirty="0"/>
              <a:t>Case Capabilities &amp;  Examples</a:t>
            </a:r>
          </a:p>
        </p:txBody>
      </p:sp>
      <p:sp>
        <p:nvSpPr>
          <p:cNvPr id="3" name="Content Placeholder 2">
            <a:extLst>
              <a:ext uri="{FF2B5EF4-FFF2-40B4-BE49-F238E27FC236}">
                <a16:creationId xmlns:a16="http://schemas.microsoft.com/office/drawing/2014/main" id="{C44319B1-5CCD-1C6A-99FC-BE67405D2408}"/>
              </a:ext>
            </a:extLst>
          </p:cNvPr>
          <p:cNvSpPr>
            <a:spLocks noGrp="1"/>
          </p:cNvSpPr>
          <p:nvPr>
            <p:ph idx="1"/>
          </p:nvPr>
        </p:nvSpPr>
        <p:spPr/>
        <p:txBody>
          <a:bodyPr/>
          <a:lstStyle/>
          <a:p>
            <a:r>
              <a:rPr lang="en-US" dirty="0"/>
              <a:t>Recourse For Investigations</a:t>
            </a:r>
          </a:p>
          <a:p>
            <a:pPr lvl="1"/>
            <a:r>
              <a:rPr lang="en-US" dirty="0"/>
              <a:t>Help Draft Request</a:t>
            </a:r>
          </a:p>
          <a:p>
            <a:endParaRPr lang="en-US" dirty="0"/>
          </a:p>
          <a:p>
            <a:r>
              <a:rPr lang="en-US" dirty="0"/>
              <a:t>Case Examples</a:t>
            </a:r>
          </a:p>
          <a:p>
            <a:endParaRPr lang="en-US" dirty="0"/>
          </a:p>
          <a:p>
            <a:r>
              <a:rPr lang="en-US" dirty="0"/>
              <a:t>Additional Associated Recourses Evaluated and Parsed</a:t>
            </a:r>
          </a:p>
          <a:p>
            <a:pPr lvl="1"/>
            <a:r>
              <a:rPr lang="en-US" dirty="0"/>
              <a:t> CDR’s - Google - Facebook etc..  </a:t>
            </a:r>
          </a:p>
        </p:txBody>
      </p:sp>
    </p:spTree>
    <p:extLst>
      <p:ext uri="{BB962C8B-B14F-4D97-AF65-F5344CB8AC3E}">
        <p14:creationId xmlns:p14="http://schemas.microsoft.com/office/powerpoint/2010/main" val="163544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2279DF6-FDD6-D47A-D5EB-622A5F1DD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933" y="273351"/>
            <a:ext cx="4191817" cy="12895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sp>
        <p:nvSpPr>
          <p:cNvPr id="14" name="Text Box 3">
            <a:extLst>
              <a:ext uri="{FF2B5EF4-FFF2-40B4-BE49-F238E27FC236}">
                <a16:creationId xmlns:a16="http://schemas.microsoft.com/office/drawing/2014/main" id="{0ABB193C-FE13-35FC-0AE0-63983C3140E0}"/>
              </a:ext>
            </a:extLst>
          </p:cNvPr>
          <p:cNvSpPr txBox="1">
            <a:spLocks noChangeArrowheads="1" noChangeShapeType="1"/>
          </p:cNvSpPr>
          <p:nvPr/>
        </p:nvSpPr>
        <p:spPr bwMode="auto">
          <a:xfrm>
            <a:off x="3669770" y="5394854"/>
            <a:ext cx="4317206"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Garamond" panose="02020404030301010803" pitchFamily="18" charset="0"/>
              </a:rPr>
              <a:t>3209 Ingersoll Avenue Suite 208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Garamond" panose="02020404030301010803" pitchFamily="18" charset="0"/>
              </a:rPr>
              <a:t>Des Moines, IA 50312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Garamond" panose="02020404030301010803" pitchFamily="18" charset="0"/>
              </a:rPr>
              <a:t>515-829-1549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397914E1-908E-FE6E-4EF5-DC26EA17747C}"/>
              </a:ext>
            </a:extLst>
          </p:cNvPr>
          <p:cNvSpPr txBox="1"/>
          <p:nvPr/>
        </p:nvSpPr>
        <p:spPr>
          <a:xfrm>
            <a:off x="2864642" y="4816715"/>
            <a:ext cx="6096000" cy="866006"/>
          </a:xfrm>
          <a:prstGeom prst="rect">
            <a:avLst/>
          </a:prstGeom>
          <a:noFill/>
        </p:spPr>
        <p:txBody>
          <a:bodyPr wrap="square">
            <a:spAutoFit/>
          </a:bodyPr>
          <a:lstStyle/>
          <a:p>
            <a:pPr marL="0" marR="0" indent="0" algn="ctr">
              <a:spcBef>
                <a:spcPts val="0"/>
              </a:spcBef>
              <a:spcAft>
                <a:spcPts val="0"/>
              </a:spcAft>
            </a:pPr>
            <a:r>
              <a:rPr lang="en-US" sz="1800" b="1" kern="1400" dirty="0">
                <a:ln>
                  <a:noFill/>
                </a:ln>
                <a:solidFill>
                  <a:srgbClr val="000000"/>
                </a:solidFill>
                <a:effectLst/>
                <a:latin typeface="Garamond" panose="02020404030301010803" pitchFamily="18" charset="0"/>
              </a:rPr>
              <a:t>515-829-1549</a:t>
            </a:r>
            <a:endParaRPr lang="en-US" sz="900" b="1" kern="1400" dirty="0">
              <a:ln>
                <a:noFill/>
              </a:ln>
              <a:solidFill>
                <a:srgbClr val="FFFFFF"/>
              </a:solidFill>
              <a:effectLst/>
              <a:latin typeface="Gill Sans MT" panose="020B0502020104020203" pitchFamily="34" charset="0"/>
            </a:endParaRPr>
          </a:p>
          <a:p>
            <a:pPr marL="0" marR="0" indent="0" algn="ctr">
              <a:spcBef>
                <a:spcPts val="0"/>
              </a:spcBef>
              <a:spcAft>
                <a:spcPts val="0"/>
              </a:spcAft>
            </a:pPr>
            <a:r>
              <a:rPr lang="en-US" sz="1800" b="1" kern="1400" dirty="0">
                <a:ln>
                  <a:noFill/>
                </a:ln>
                <a:solidFill>
                  <a:srgbClr val="000000"/>
                </a:solidFill>
                <a:effectLst/>
                <a:latin typeface="Garamond" panose="02020404030301010803" pitchFamily="18" charset="0"/>
              </a:rPr>
              <a:t>www.iaforensics.com</a:t>
            </a:r>
            <a:endParaRPr lang="en-US" sz="900" b="1" kern="1400" dirty="0">
              <a:ln>
                <a:noFill/>
              </a:ln>
              <a:solidFill>
                <a:srgbClr val="FFFFFF"/>
              </a:solidFill>
              <a:effectLst/>
              <a:latin typeface="Gill Sans MT" panose="020B0502020104020203" pitchFamily="34" charset="0"/>
            </a:endParaRPr>
          </a:p>
          <a:p>
            <a:pPr marL="0" marR="0" indent="0" algn="l">
              <a:lnSpc>
                <a:spcPct val="185000"/>
              </a:lnSpc>
              <a:spcBef>
                <a:spcPts val="0"/>
              </a:spcBef>
              <a:spcAft>
                <a:spcPts val="598"/>
              </a:spcAft>
            </a:pPr>
            <a:r>
              <a:rPr lang="en-US" sz="900" kern="1400" dirty="0">
                <a:ln>
                  <a:noFill/>
                </a:ln>
                <a:solidFill>
                  <a:srgbClr val="000000"/>
                </a:solidFill>
                <a:effectLst/>
                <a:latin typeface="Gill Sans MT" panose="020B0502020104020203" pitchFamily="34" charset="0"/>
              </a:rPr>
              <a:t> </a:t>
            </a:r>
          </a:p>
        </p:txBody>
      </p:sp>
      <p:sp>
        <p:nvSpPr>
          <p:cNvPr id="29" name="Text Box 14">
            <a:extLst>
              <a:ext uri="{FF2B5EF4-FFF2-40B4-BE49-F238E27FC236}">
                <a16:creationId xmlns:a16="http://schemas.microsoft.com/office/drawing/2014/main" id="{C702470A-DB12-16B1-D0DA-C129D464849A}"/>
              </a:ext>
            </a:extLst>
          </p:cNvPr>
          <p:cNvSpPr txBox="1">
            <a:spLocks noChangeArrowheads="1"/>
          </p:cNvSpPr>
          <p:nvPr/>
        </p:nvSpPr>
        <p:spPr bwMode="auto">
          <a:xfrm>
            <a:off x="4588575" y="1578539"/>
            <a:ext cx="3098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000000"/>
                </a:solidFill>
                <a:effectLst/>
                <a:latin typeface="Gill Sans MT" panose="020B0502020104020203" pitchFamily="34" charset="0"/>
              </a:rPr>
              <a:t>Your Complete Digital Forensic Solution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1" u="none" strike="noStrike" cap="none" normalizeH="0" baseline="0" dirty="0">
              <a:ln>
                <a:noFill/>
              </a:ln>
              <a:solidFill>
                <a:srgbClr val="000000"/>
              </a:solidFill>
              <a:effectLst/>
              <a:latin typeface="Gill Sans MT" panose="020B05020201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1" u="none" strike="noStrike" cap="none" normalizeH="0" baseline="0" dirty="0">
              <a:ln>
                <a:noFill/>
              </a:ln>
              <a:solidFill>
                <a:srgbClr val="000000"/>
              </a:solidFill>
              <a:effectLst/>
              <a:latin typeface="Gill Sans MT" panose="020B05020201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000000"/>
                </a:solidFill>
                <a:effectLst/>
                <a:latin typeface="Gill Sans MT" panose="020B0502020104020203"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CB96F363-FB6F-1398-77A8-0E9B2BFCDC51}"/>
              </a:ext>
            </a:extLst>
          </p:cNvPr>
          <p:cNvSpPr txBox="1"/>
          <p:nvPr/>
        </p:nvSpPr>
        <p:spPr>
          <a:xfrm>
            <a:off x="3843867" y="2564142"/>
            <a:ext cx="6300015" cy="1323439"/>
          </a:xfrm>
          <a:prstGeom prst="rect">
            <a:avLst/>
          </a:prstGeom>
          <a:noFill/>
        </p:spPr>
        <p:txBody>
          <a:bodyPr wrap="square" rtlCol="0">
            <a:spAutoFit/>
          </a:bodyPr>
          <a:lstStyle/>
          <a:p>
            <a:r>
              <a:rPr lang="en-US" sz="8000" dirty="0"/>
              <a:t>Thank You</a:t>
            </a:r>
          </a:p>
        </p:txBody>
      </p:sp>
    </p:spTree>
    <p:extLst>
      <p:ext uri="{BB962C8B-B14F-4D97-AF65-F5344CB8AC3E}">
        <p14:creationId xmlns:p14="http://schemas.microsoft.com/office/powerpoint/2010/main" val="2477213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D2D0-0D1D-7681-4AD2-148C96FE8DF1}"/>
              </a:ext>
            </a:extLst>
          </p:cNvPr>
          <p:cNvSpPr>
            <a:spLocks noGrp="1"/>
          </p:cNvSpPr>
          <p:nvPr>
            <p:ph type="title"/>
          </p:nvPr>
        </p:nvSpPr>
        <p:spPr/>
        <p:txBody>
          <a:bodyPr/>
          <a:lstStyle/>
          <a:p>
            <a:r>
              <a:rPr lang="en-US" dirty="0">
                <a:latin typeface="Arial Rounded MT Bold" panose="020F0704030504030204" pitchFamily="34" charset="0"/>
              </a:rPr>
              <a:t>Our Business Model</a:t>
            </a:r>
          </a:p>
        </p:txBody>
      </p:sp>
      <p:sp>
        <p:nvSpPr>
          <p:cNvPr id="3" name="Content Placeholder 2">
            <a:extLst>
              <a:ext uri="{FF2B5EF4-FFF2-40B4-BE49-F238E27FC236}">
                <a16:creationId xmlns:a16="http://schemas.microsoft.com/office/drawing/2014/main" id="{2EB0BC3E-371B-CE5D-3900-8C984AD5F3DC}"/>
              </a:ext>
            </a:extLst>
          </p:cNvPr>
          <p:cNvSpPr>
            <a:spLocks noGrp="1"/>
          </p:cNvSpPr>
          <p:nvPr>
            <p:ph idx="1"/>
          </p:nvPr>
        </p:nvSpPr>
        <p:spPr/>
        <p:txBody>
          <a:bodyPr>
            <a:normAutofit fontScale="92500" lnSpcReduction="10000"/>
          </a:bodyPr>
          <a:lstStyle/>
          <a:p>
            <a:r>
              <a:rPr lang="en-US" b="1" i="1" dirty="0"/>
              <a:t>We Analyze &amp; Support:</a:t>
            </a:r>
          </a:p>
          <a:p>
            <a:pPr lvl="1">
              <a:lnSpc>
                <a:spcPct val="150000"/>
              </a:lnSpc>
            </a:pPr>
            <a:r>
              <a:rPr lang="en-US" sz="2800" b="1" i="1" dirty="0"/>
              <a:t>Cell Phones</a:t>
            </a:r>
          </a:p>
          <a:p>
            <a:pPr lvl="1">
              <a:lnSpc>
                <a:spcPct val="150000"/>
              </a:lnSpc>
            </a:pPr>
            <a:r>
              <a:rPr lang="en-US" sz="2800" b="1" i="1" dirty="0"/>
              <a:t>Computers Windows &amp; Macs</a:t>
            </a:r>
          </a:p>
          <a:p>
            <a:pPr lvl="1">
              <a:lnSpc>
                <a:spcPct val="150000"/>
              </a:lnSpc>
            </a:pPr>
            <a:r>
              <a:rPr lang="en-US" sz="2800" b="1" i="1" dirty="0"/>
              <a:t>Servers/Logs</a:t>
            </a:r>
          </a:p>
          <a:p>
            <a:pPr lvl="1">
              <a:lnSpc>
                <a:spcPct val="150000"/>
              </a:lnSpc>
            </a:pPr>
            <a:r>
              <a:rPr lang="en-US" sz="2800" b="1" i="1" dirty="0"/>
              <a:t>Cloud Storage</a:t>
            </a:r>
          </a:p>
          <a:p>
            <a:pPr lvl="1">
              <a:lnSpc>
                <a:spcPct val="150000"/>
              </a:lnSpc>
            </a:pPr>
            <a:r>
              <a:rPr lang="en-US" sz="2800" b="1" i="1" dirty="0"/>
              <a:t>Email Recovery &amp; Preservation</a:t>
            </a:r>
          </a:p>
          <a:p>
            <a:pPr lvl="1">
              <a:lnSpc>
                <a:spcPct val="150000"/>
              </a:lnSpc>
            </a:pPr>
            <a:r>
              <a:rPr lang="en-US" sz="2800" b="1" i="1" dirty="0"/>
              <a:t>Social Media </a:t>
            </a:r>
          </a:p>
          <a:p>
            <a:endParaRPr lang="en-US" dirty="0"/>
          </a:p>
        </p:txBody>
      </p:sp>
      <p:pic>
        <p:nvPicPr>
          <p:cNvPr id="5" name="Picture 4">
            <a:extLst>
              <a:ext uri="{FF2B5EF4-FFF2-40B4-BE49-F238E27FC236}">
                <a16:creationId xmlns:a16="http://schemas.microsoft.com/office/drawing/2014/main" id="{187102ED-121D-AFA7-05D1-89F979034808}"/>
              </a:ext>
            </a:extLst>
          </p:cNvPr>
          <p:cNvPicPr>
            <a:picLocks noChangeAspect="1"/>
          </p:cNvPicPr>
          <p:nvPr/>
        </p:nvPicPr>
        <p:blipFill>
          <a:blip r:embed="rId2"/>
          <a:stretch>
            <a:fillRect/>
          </a:stretch>
        </p:blipFill>
        <p:spPr>
          <a:xfrm>
            <a:off x="7413671" y="2150456"/>
            <a:ext cx="1486107" cy="771633"/>
          </a:xfrm>
          <a:prstGeom prst="rect">
            <a:avLst/>
          </a:prstGeom>
        </p:spPr>
      </p:pic>
      <p:pic>
        <p:nvPicPr>
          <p:cNvPr id="6" name="Picture 5">
            <a:extLst>
              <a:ext uri="{FF2B5EF4-FFF2-40B4-BE49-F238E27FC236}">
                <a16:creationId xmlns:a16="http://schemas.microsoft.com/office/drawing/2014/main" id="{2DFC8667-3860-7D6E-33B4-3AD4E359E14A}"/>
              </a:ext>
            </a:extLst>
          </p:cNvPr>
          <p:cNvPicPr>
            <a:picLocks noChangeAspect="1"/>
          </p:cNvPicPr>
          <p:nvPr/>
        </p:nvPicPr>
        <p:blipFill>
          <a:blip r:embed="rId3"/>
          <a:stretch>
            <a:fillRect/>
          </a:stretch>
        </p:blipFill>
        <p:spPr>
          <a:xfrm>
            <a:off x="9349367" y="3001710"/>
            <a:ext cx="1071563" cy="1071563"/>
          </a:xfrm>
          <a:prstGeom prst="rect">
            <a:avLst/>
          </a:prstGeom>
        </p:spPr>
      </p:pic>
      <p:pic>
        <p:nvPicPr>
          <p:cNvPr id="20" name="Picture 19">
            <a:extLst>
              <a:ext uri="{FF2B5EF4-FFF2-40B4-BE49-F238E27FC236}">
                <a16:creationId xmlns:a16="http://schemas.microsoft.com/office/drawing/2014/main" id="{5FA8CB55-84F0-EA1C-9E83-2C6FABC0A59C}"/>
              </a:ext>
            </a:extLst>
          </p:cNvPr>
          <p:cNvPicPr>
            <a:picLocks noChangeAspect="1"/>
          </p:cNvPicPr>
          <p:nvPr/>
        </p:nvPicPr>
        <p:blipFill>
          <a:blip r:embed="rId4"/>
          <a:stretch>
            <a:fillRect/>
          </a:stretch>
        </p:blipFill>
        <p:spPr>
          <a:xfrm>
            <a:off x="8171635" y="4450917"/>
            <a:ext cx="1592473" cy="1445681"/>
          </a:xfrm>
          <a:prstGeom prst="rect">
            <a:avLst/>
          </a:prstGeom>
        </p:spPr>
      </p:pic>
    </p:spTree>
    <p:extLst>
      <p:ext uri="{BB962C8B-B14F-4D97-AF65-F5344CB8AC3E}">
        <p14:creationId xmlns:p14="http://schemas.microsoft.com/office/powerpoint/2010/main" val="448085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21F4B-2BFE-E2F3-C90F-3972A5D4EE15}"/>
              </a:ext>
            </a:extLst>
          </p:cNvPr>
          <p:cNvSpPr>
            <a:spLocks noGrp="1"/>
          </p:cNvSpPr>
          <p:nvPr>
            <p:ph type="title"/>
          </p:nvPr>
        </p:nvSpPr>
        <p:spPr/>
        <p:txBody>
          <a:bodyPr/>
          <a:lstStyle/>
          <a:p>
            <a:r>
              <a:rPr lang="en-US" dirty="0">
                <a:effectLst/>
                <a:latin typeface="Arial Rounded MT Bold" panose="020F0704030504030204" pitchFamily="34" charset="0"/>
              </a:rPr>
              <a:t>Forensic Software</a:t>
            </a:r>
            <a:br>
              <a:rPr lang="en-US" dirty="0">
                <a:effectLst/>
                <a:latin typeface="Arial Rounded MT Bold" panose="020F0704030504030204" pitchFamily="34" charset="0"/>
              </a:rPr>
            </a:br>
            <a:endParaRPr lang="en-US"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B059E014-ACBF-14AC-E14B-F755176BADEC}"/>
              </a:ext>
            </a:extLst>
          </p:cNvPr>
          <p:cNvSpPr>
            <a:spLocks noGrp="1"/>
          </p:cNvSpPr>
          <p:nvPr>
            <p:ph idx="1"/>
          </p:nvPr>
        </p:nvSpPr>
        <p:spPr/>
        <p:txBody>
          <a:bodyPr/>
          <a:lstStyle/>
          <a:p>
            <a:pPr lvl="1">
              <a:lnSpc>
                <a:spcPct val="150000"/>
              </a:lnSpc>
            </a:pPr>
            <a:r>
              <a:rPr lang="en-US" b="1" i="1" u="sng" dirty="0">
                <a:effectLst/>
              </a:rPr>
              <a:t>Cellebrite</a:t>
            </a:r>
            <a:r>
              <a:rPr lang="en-US" b="1" dirty="0">
                <a:effectLst/>
              </a:rPr>
              <a:t> - Cell phone investigative software used by law enforcement </a:t>
            </a:r>
          </a:p>
          <a:p>
            <a:pPr lvl="1">
              <a:lnSpc>
                <a:spcPct val="150000"/>
              </a:lnSpc>
            </a:pPr>
            <a:r>
              <a:rPr lang="en-US" b="1" i="1" u="sng" dirty="0">
                <a:effectLst/>
              </a:rPr>
              <a:t>EnCase </a:t>
            </a:r>
            <a:r>
              <a:rPr lang="en-US" b="1" dirty="0">
                <a:effectLst/>
              </a:rPr>
              <a:t>- Computer Forensics</a:t>
            </a:r>
          </a:p>
          <a:p>
            <a:pPr lvl="1">
              <a:lnSpc>
                <a:spcPct val="150000"/>
              </a:lnSpc>
            </a:pPr>
            <a:r>
              <a:rPr lang="en-US" b="1" i="1" u="sng" dirty="0">
                <a:effectLst/>
              </a:rPr>
              <a:t>Sumuri</a:t>
            </a:r>
            <a:r>
              <a:rPr lang="en-US" b="1" dirty="0">
                <a:effectLst/>
              </a:rPr>
              <a:t> (Mac Forensics)</a:t>
            </a:r>
          </a:p>
          <a:p>
            <a:pPr lvl="1">
              <a:lnSpc>
                <a:spcPct val="150000"/>
              </a:lnSpc>
            </a:pPr>
            <a:r>
              <a:rPr lang="en-US" b="1" i="1" u="sng" dirty="0">
                <a:effectLst/>
              </a:rPr>
              <a:t>Metaspike</a:t>
            </a:r>
            <a:r>
              <a:rPr lang="en-US" b="1" dirty="0">
                <a:effectLst/>
              </a:rPr>
              <a:t> (Email Collection)</a:t>
            </a:r>
          </a:p>
          <a:p>
            <a:pPr lvl="1">
              <a:lnSpc>
                <a:spcPct val="150000"/>
              </a:lnSpc>
            </a:pPr>
            <a:r>
              <a:rPr lang="en-US" b="1" i="1" u="sng" dirty="0"/>
              <a:t>Net Analysis </a:t>
            </a:r>
            <a:r>
              <a:rPr lang="en-US" b="1" dirty="0"/>
              <a:t>(Internet Activity)</a:t>
            </a:r>
          </a:p>
          <a:p>
            <a:pPr lvl="1">
              <a:lnSpc>
                <a:spcPct val="150000"/>
              </a:lnSpc>
            </a:pPr>
            <a:r>
              <a:rPr lang="en-US" b="1" i="1" u="sng" dirty="0"/>
              <a:t>CellHawk</a:t>
            </a:r>
            <a:r>
              <a:rPr lang="en-US" b="1" dirty="0"/>
              <a:t> (Analyze Call Detail Records)</a:t>
            </a:r>
          </a:p>
          <a:p>
            <a:endParaRPr lang="en-US" dirty="0"/>
          </a:p>
        </p:txBody>
      </p:sp>
      <p:pic>
        <p:nvPicPr>
          <p:cNvPr id="5" name="Picture 4">
            <a:extLst>
              <a:ext uri="{FF2B5EF4-FFF2-40B4-BE49-F238E27FC236}">
                <a16:creationId xmlns:a16="http://schemas.microsoft.com/office/drawing/2014/main" id="{54F9C2FB-63FD-92BF-0DAD-5BB6F6739CBC}"/>
              </a:ext>
            </a:extLst>
          </p:cNvPr>
          <p:cNvPicPr>
            <a:picLocks noChangeAspect="1"/>
          </p:cNvPicPr>
          <p:nvPr/>
        </p:nvPicPr>
        <p:blipFill>
          <a:blip r:embed="rId2"/>
          <a:stretch>
            <a:fillRect/>
          </a:stretch>
        </p:blipFill>
        <p:spPr>
          <a:xfrm>
            <a:off x="7382185" y="2391344"/>
            <a:ext cx="3639058" cy="3219899"/>
          </a:xfrm>
          <a:prstGeom prst="rect">
            <a:avLst/>
          </a:prstGeom>
        </p:spPr>
      </p:pic>
      <p:pic>
        <p:nvPicPr>
          <p:cNvPr id="6" name="Picture 5">
            <a:extLst>
              <a:ext uri="{FF2B5EF4-FFF2-40B4-BE49-F238E27FC236}">
                <a16:creationId xmlns:a16="http://schemas.microsoft.com/office/drawing/2014/main" id="{44ED7E9C-E5B7-1590-387B-AAED7F4939EC}"/>
              </a:ext>
            </a:extLst>
          </p:cNvPr>
          <p:cNvPicPr>
            <a:picLocks noChangeAspect="1"/>
          </p:cNvPicPr>
          <p:nvPr/>
        </p:nvPicPr>
        <p:blipFill>
          <a:blip r:embed="rId3"/>
          <a:stretch>
            <a:fillRect/>
          </a:stretch>
        </p:blipFill>
        <p:spPr>
          <a:xfrm>
            <a:off x="7516535" y="4801743"/>
            <a:ext cx="3118814" cy="1182999"/>
          </a:xfrm>
          <a:prstGeom prst="rect">
            <a:avLst/>
          </a:prstGeom>
        </p:spPr>
      </p:pic>
    </p:spTree>
    <p:extLst>
      <p:ext uri="{BB962C8B-B14F-4D97-AF65-F5344CB8AC3E}">
        <p14:creationId xmlns:p14="http://schemas.microsoft.com/office/powerpoint/2010/main" val="3355442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F79FE-5D58-F4B2-0671-241E4BF074E3}"/>
              </a:ext>
            </a:extLst>
          </p:cNvPr>
          <p:cNvSpPr>
            <a:spLocks noGrp="1"/>
          </p:cNvSpPr>
          <p:nvPr>
            <p:ph type="title"/>
          </p:nvPr>
        </p:nvSpPr>
        <p:spPr>
          <a:xfrm>
            <a:off x="0" y="186423"/>
            <a:ext cx="10824673" cy="1325563"/>
          </a:xfrm>
        </p:spPr>
        <p:txBody>
          <a:bodyPr>
            <a:normAutofit/>
          </a:bodyPr>
          <a:lstStyle/>
          <a:p>
            <a:pPr algn="ctr"/>
            <a:r>
              <a:rPr lang="en-US" sz="4000" b="1" i="1" dirty="0">
                <a:latin typeface="+mn-lt"/>
              </a:rPr>
              <a:t>Understanding Digital Evidence For Todays Defense</a:t>
            </a:r>
          </a:p>
        </p:txBody>
      </p:sp>
      <p:pic>
        <p:nvPicPr>
          <p:cNvPr id="5" name="Picture 4">
            <a:extLst>
              <a:ext uri="{FF2B5EF4-FFF2-40B4-BE49-F238E27FC236}">
                <a16:creationId xmlns:a16="http://schemas.microsoft.com/office/drawing/2014/main" id="{CC57DD90-9CCD-98DF-FC54-FF592D58138A}"/>
              </a:ext>
            </a:extLst>
          </p:cNvPr>
          <p:cNvPicPr>
            <a:picLocks noChangeAspect="1"/>
          </p:cNvPicPr>
          <p:nvPr/>
        </p:nvPicPr>
        <p:blipFill>
          <a:blip r:embed="rId2"/>
          <a:stretch>
            <a:fillRect/>
          </a:stretch>
        </p:blipFill>
        <p:spPr>
          <a:xfrm>
            <a:off x="7609363" y="1579819"/>
            <a:ext cx="4344761" cy="2730015"/>
          </a:xfrm>
          <a:prstGeom prst="rect">
            <a:avLst/>
          </a:prstGeom>
        </p:spPr>
      </p:pic>
      <p:sp>
        <p:nvSpPr>
          <p:cNvPr id="7" name="TextBox 6">
            <a:extLst>
              <a:ext uri="{FF2B5EF4-FFF2-40B4-BE49-F238E27FC236}">
                <a16:creationId xmlns:a16="http://schemas.microsoft.com/office/drawing/2014/main" id="{35C36F7F-A718-40D0-886F-8DCAD97A68A3}"/>
              </a:ext>
            </a:extLst>
          </p:cNvPr>
          <p:cNvSpPr txBox="1"/>
          <p:nvPr/>
        </p:nvSpPr>
        <p:spPr>
          <a:xfrm>
            <a:off x="8964240" y="4442639"/>
            <a:ext cx="2386347" cy="246221"/>
          </a:xfrm>
          <a:prstGeom prst="rect">
            <a:avLst/>
          </a:prstGeom>
          <a:noFill/>
        </p:spPr>
        <p:txBody>
          <a:bodyPr wrap="square">
            <a:spAutoFit/>
          </a:bodyPr>
          <a:lstStyle/>
          <a:p>
            <a:r>
              <a:rPr lang="en-US" sz="1000" dirty="0"/>
              <a:t>https://www.digitalinnocence.com</a:t>
            </a:r>
            <a:endParaRPr lang="en-US" dirty="0"/>
          </a:p>
        </p:txBody>
      </p:sp>
      <p:sp>
        <p:nvSpPr>
          <p:cNvPr id="12" name="Content Placeholder 11">
            <a:extLst>
              <a:ext uri="{FF2B5EF4-FFF2-40B4-BE49-F238E27FC236}">
                <a16:creationId xmlns:a16="http://schemas.microsoft.com/office/drawing/2014/main" id="{2269C249-94B7-398A-5398-13A9D100A5BB}"/>
              </a:ext>
            </a:extLst>
          </p:cNvPr>
          <p:cNvSpPr>
            <a:spLocks noGrp="1"/>
          </p:cNvSpPr>
          <p:nvPr>
            <p:ph idx="1"/>
          </p:nvPr>
        </p:nvSpPr>
        <p:spPr>
          <a:xfrm>
            <a:off x="359636" y="1891012"/>
            <a:ext cx="10515600" cy="4351338"/>
          </a:xfrm>
        </p:spPr>
        <p:txBody>
          <a:bodyPr/>
          <a:lstStyle/>
          <a:p>
            <a:pPr>
              <a:lnSpc>
                <a:spcPct val="200000"/>
              </a:lnSpc>
            </a:pPr>
            <a:r>
              <a:rPr lang="en-US" b="1" dirty="0"/>
              <a:t>Digital Evidence Can Be Complicated</a:t>
            </a:r>
          </a:p>
          <a:p>
            <a:pPr>
              <a:lnSpc>
                <a:spcPct val="200000"/>
              </a:lnSpc>
            </a:pPr>
            <a:r>
              <a:rPr lang="en-US" b="1" dirty="0"/>
              <a:t>Large Amounts of Data - Many Sources</a:t>
            </a:r>
          </a:p>
          <a:p>
            <a:pPr>
              <a:lnSpc>
                <a:spcPct val="200000"/>
              </a:lnSpc>
            </a:pPr>
            <a:r>
              <a:rPr lang="en-US" b="1" dirty="0"/>
              <a:t>Encompass Related and Unrelated Evidence</a:t>
            </a:r>
          </a:p>
          <a:p>
            <a:pPr>
              <a:lnSpc>
                <a:spcPct val="200000"/>
              </a:lnSpc>
            </a:pPr>
            <a:r>
              <a:rPr lang="en-US" b="1" dirty="0"/>
              <a:t>Identify Weaknesses - Incomplete</a:t>
            </a:r>
          </a:p>
        </p:txBody>
      </p:sp>
    </p:spTree>
    <p:extLst>
      <p:ext uri="{BB962C8B-B14F-4D97-AF65-F5344CB8AC3E}">
        <p14:creationId xmlns:p14="http://schemas.microsoft.com/office/powerpoint/2010/main" val="172227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C44EB-3919-D560-4895-1989CDE37BB1}"/>
              </a:ext>
            </a:extLst>
          </p:cNvPr>
          <p:cNvSpPr>
            <a:spLocks noGrp="1"/>
          </p:cNvSpPr>
          <p:nvPr>
            <p:ph type="title"/>
          </p:nvPr>
        </p:nvSpPr>
        <p:spPr>
          <a:xfrm>
            <a:off x="838199" y="365125"/>
            <a:ext cx="8921097" cy="1325563"/>
          </a:xfrm>
        </p:spPr>
        <p:txBody>
          <a:bodyPr>
            <a:normAutofit fontScale="90000"/>
          </a:bodyPr>
          <a:lstStyle/>
          <a:p>
            <a:r>
              <a:rPr lang="en-US" b="1" i="1" dirty="0">
                <a:latin typeface="+mn-lt"/>
              </a:rPr>
              <a:t>Defendable Items</a:t>
            </a:r>
            <a:br>
              <a:rPr lang="en-US" b="1" i="1" dirty="0"/>
            </a:br>
            <a:r>
              <a:rPr lang="en-US" b="1" i="1" dirty="0">
                <a:latin typeface="+mn-lt"/>
              </a:rPr>
              <a:t>                          </a:t>
            </a:r>
            <a:r>
              <a:rPr lang="en-US" sz="3100" b="1" i="1" dirty="0">
                <a:latin typeface="+mn-lt"/>
              </a:rPr>
              <a:t>Re-Examination of Evidence</a:t>
            </a:r>
            <a:br>
              <a:rPr lang="en-US" dirty="0"/>
            </a:br>
            <a:endParaRPr lang="en-US" b="1" i="1" dirty="0"/>
          </a:p>
        </p:txBody>
      </p:sp>
      <p:sp>
        <p:nvSpPr>
          <p:cNvPr id="4" name="Content Placeholder 9">
            <a:extLst>
              <a:ext uri="{FF2B5EF4-FFF2-40B4-BE49-F238E27FC236}">
                <a16:creationId xmlns:a16="http://schemas.microsoft.com/office/drawing/2014/main" id="{33346AD8-56EB-3C88-3BC2-57B07839358C}"/>
              </a:ext>
            </a:extLst>
          </p:cNvPr>
          <p:cNvSpPr>
            <a:spLocks noGrp="1"/>
          </p:cNvSpPr>
          <p:nvPr>
            <p:ph idx="1"/>
          </p:nvPr>
        </p:nvSpPr>
        <p:spPr>
          <a:xfrm>
            <a:off x="838200" y="1825625"/>
            <a:ext cx="10515600" cy="4351338"/>
          </a:xfrm>
        </p:spPr>
        <p:txBody>
          <a:bodyPr/>
          <a:lstStyle/>
          <a:p>
            <a:pPr>
              <a:lnSpc>
                <a:spcPct val="200000"/>
              </a:lnSpc>
            </a:pPr>
            <a:r>
              <a:rPr lang="en-US" b="1" dirty="0"/>
              <a:t>Lack of Proper Chain of Custody</a:t>
            </a:r>
          </a:p>
          <a:p>
            <a:pPr>
              <a:lnSpc>
                <a:spcPct val="200000"/>
              </a:lnSpc>
            </a:pPr>
            <a:r>
              <a:rPr lang="en-US" b="1" dirty="0"/>
              <a:t>Data Loss or Corrupted </a:t>
            </a:r>
          </a:p>
          <a:p>
            <a:pPr>
              <a:lnSpc>
                <a:spcPct val="200000"/>
              </a:lnSpc>
            </a:pPr>
            <a:r>
              <a:rPr lang="en-US" b="1" dirty="0"/>
              <a:t>Authenticity and Integrity of Digital Evidence </a:t>
            </a:r>
          </a:p>
          <a:p>
            <a:pPr>
              <a:lnSpc>
                <a:spcPct val="200000"/>
              </a:lnSpc>
            </a:pPr>
            <a:r>
              <a:rPr lang="en-US" b="1" dirty="0"/>
              <a:t>Proper Forensic Tools</a:t>
            </a:r>
          </a:p>
        </p:txBody>
      </p:sp>
      <p:pic>
        <p:nvPicPr>
          <p:cNvPr id="6" name="Picture 5">
            <a:extLst>
              <a:ext uri="{FF2B5EF4-FFF2-40B4-BE49-F238E27FC236}">
                <a16:creationId xmlns:a16="http://schemas.microsoft.com/office/drawing/2014/main" id="{26566D80-BBF7-3DF8-FA44-F9F5F29439DA}"/>
              </a:ext>
            </a:extLst>
          </p:cNvPr>
          <p:cNvPicPr>
            <a:picLocks noChangeAspect="1"/>
          </p:cNvPicPr>
          <p:nvPr/>
        </p:nvPicPr>
        <p:blipFill>
          <a:blip r:embed="rId2"/>
          <a:stretch>
            <a:fillRect/>
          </a:stretch>
        </p:blipFill>
        <p:spPr>
          <a:xfrm>
            <a:off x="9299606" y="2378040"/>
            <a:ext cx="1382637" cy="1354817"/>
          </a:xfrm>
          <a:prstGeom prst="rect">
            <a:avLst/>
          </a:prstGeom>
        </p:spPr>
      </p:pic>
    </p:spTree>
    <p:extLst>
      <p:ext uri="{BB962C8B-B14F-4D97-AF65-F5344CB8AC3E}">
        <p14:creationId xmlns:p14="http://schemas.microsoft.com/office/powerpoint/2010/main" val="1990910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F675-196E-3193-AB10-39698C1A6EA6}"/>
              </a:ext>
            </a:extLst>
          </p:cNvPr>
          <p:cNvSpPr>
            <a:spLocks noGrp="1"/>
          </p:cNvSpPr>
          <p:nvPr>
            <p:ph type="title"/>
          </p:nvPr>
        </p:nvSpPr>
        <p:spPr/>
        <p:txBody>
          <a:bodyPr/>
          <a:lstStyle/>
          <a:p>
            <a:r>
              <a:rPr lang="en-US" b="1" i="1" dirty="0">
                <a:latin typeface="+mn-lt"/>
              </a:rPr>
              <a:t>Importance Of Moving Quickly</a:t>
            </a:r>
          </a:p>
        </p:txBody>
      </p:sp>
      <p:sp>
        <p:nvSpPr>
          <p:cNvPr id="3" name="Content Placeholder 2">
            <a:extLst>
              <a:ext uri="{FF2B5EF4-FFF2-40B4-BE49-F238E27FC236}">
                <a16:creationId xmlns:a16="http://schemas.microsoft.com/office/drawing/2014/main" id="{6F5139C3-728E-BF23-FCBC-FED1D9881516}"/>
              </a:ext>
            </a:extLst>
          </p:cNvPr>
          <p:cNvSpPr>
            <a:spLocks noGrp="1"/>
          </p:cNvSpPr>
          <p:nvPr>
            <p:ph idx="1"/>
          </p:nvPr>
        </p:nvSpPr>
        <p:spPr/>
        <p:txBody>
          <a:bodyPr/>
          <a:lstStyle/>
          <a:p>
            <a:r>
              <a:rPr lang="en-US" b="1" i="1" dirty="0"/>
              <a:t>User Impact</a:t>
            </a:r>
          </a:p>
          <a:p>
            <a:pPr lvl="1"/>
            <a:r>
              <a:rPr lang="en-US" dirty="0"/>
              <a:t>Missing/Deleted Information</a:t>
            </a:r>
          </a:p>
          <a:p>
            <a:pPr lvl="1"/>
            <a:r>
              <a:rPr lang="en-US" dirty="0"/>
              <a:t>Damaged or Lost/Stolen Devices</a:t>
            </a:r>
          </a:p>
          <a:p>
            <a:pPr lvl="1"/>
            <a:r>
              <a:rPr lang="en-US" dirty="0"/>
              <a:t>Traded or New  Devices</a:t>
            </a:r>
          </a:p>
          <a:p>
            <a:pPr marL="457200" lvl="1" indent="0">
              <a:buNone/>
            </a:pPr>
            <a:endParaRPr lang="en-US" dirty="0"/>
          </a:p>
          <a:p>
            <a:r>
              <a:rPr lang="en-US" b="1" i="1" dirty="0"/>
              <a:t>Provider Retention </a:t>
            </a:r>
          </a:p>
          <a:p>
            <a:pPr lvl="1"/>
            <a:r>
              <a:rPr lang="en-US" dirty="0"/>
              <a:t>Text Message Life</a:t>
            </a:r>
          </a:p>
          <a:p>
            <a:pPr lvl="1"/>
            <a:r>
              <a:rPr lang="en-US" dirty="0"/>
              <a:t>Detailed Call Records</a:t>
            </a:r>
          </a:p>
          <a:p>
            <a:pPr lvl="1"/>
            <a:r>
              <a:rPr lang="en-US" dirty="0"/>
              <a:t>Social Media Retention Policies</a:t>
            </a:r>
          </a:p>
        </p:txBody>
      </p:sp>
      <p:pic>
        <p:nvPicPr>
          <p:cNvPr id="7" name="Picture 6">
            <a:extLst>
              <a:ext uri="{FF2B5EF4-FFF2-40B4-BE49-F238E27FC236}">
                <a16:creationId xmlns:a16="http://schemas.microsoft.com/office/drawing/2014/main" id="{6EB6DB28-EC1F-13F7-0518-044D9183CD86}"/>
              </a:ext>
            </a:extLst>
          </p:cNvPr>
          <p:cNvPicPr>
            <a:picLocks noChangeAspect="1"/>
          </p:cNvPicPr>
          <p:nvPr/>
        </p:nvPicPr>
        <p:blipFill>
          <a:blip r:embed="rId2"/>
          <a:stretch>
            <a:fillRect/>
          </a:stretch>
        </p:blipFill>
        <p:spPr>
          <a:xfrm>
            <a:off x="8294069" y="2016606"/>
            <a:ext cx="1543265" cy="1667108"/>
          </a:xfrm>
          <a:prstGeom prst="rect">
            <a:avLst/>
          </a:prstGeom>
        </p:spPr>
      </p:pic>
      <p:pic>
        <p:nvPicPr>
          <p:cNvPr id="9" name="Picture 8">
            <a:extLst>
              <a:ext uri="{FF2B5EF4-FFF2-40B4-BE49-F238E27FC236}">
                <a16:creationId xmlns:a16="http://schemas.microsoft.com/office/drawing/2014/main" id="{289D48BA-690B-71F7-D400-38CB1CD0B2BC}"/>
              </a:ext>
            </a:extLst>
          </p:cNvPr>
          <p:cNvPicPr>
            <a:picLocks noChangeAspect="1"/>
          </p:cNvPicPr>
          <p:nvPr/>
        </p:nvPicPr>
        <p:blipFill>
          <a:blip r:embed="rId3"/>
          <a:stretch>
            <a:fillRect/>
          </a:stretch>
        </p:blipFill>
        <p:spPr>
          <a:xfrm>
            <a:off x="7484046" y="4138536"/>
            <a:ext cx="3163309" cy="1583605"/>
          </a:xfrm>
          <a:prstGeom prst="rect">
            <a:avLst/>
          </a:prstGeom>
        </p:spPr>
      </p:pic>
    </p:spTree>
    <p:extLst>
      <p:ext uri="{BB962C8B-B14F-4D97-AF65-F5344CB8AC3E}">
        <p14:creationId xmlns:p14="http://schemas.microsoft.com/office/powerpoint/2010/main" val="3374825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6E421-948C-9DF6-95CF-FFAA5614DB93}"/>
              </a:ext>
            </a:extLst>
          </p:cNvPr>
          <p:cNvSpPr>
            <a:spLocks noGrp="1"/>
          </p:cNvSpPr>
          <p:nvPr>
            <p:ph type="title"/>
          </p:nvPr>
        </p:nvSpPr>
        <p:spPr/>
        <p:txBody>
          <a:bodyPr>
            <a:normAutofit/>
          </a:bodyPr>
          <a:lstStyle/>
          <a:p>
            <a:r>
              <a:rPr lang="en-US" sz="4000" b="1" i="1" dirty="0">
                <a:latin typeface="+mn-lt"/>
              </a:rPr>
              <a:t>We Scrutinize &amp; Report</a:t>
            </a:r>
          </a:p>
        </p:txBody>
      </p:sp>
      <p:sp>
        <p:nvSpPr>
          <p:cNvPr id="3" name="Content Placeholder 2">
            <a:extLst>
              <a:ext uri="{FF2B5EF4-FFF2-40B4-BE49-F238E27FC236}">
                <a16:creationId xmlns:a16="http://schemas.microsoft.com/office/drawing/2014/main" id="{185ECE06-48AF-DBA4-344C-38E3494965B9}"/>
              </a:ext>
            </a:extLst>
          </p:cNvPr>
          <p:cNvSpPr>
            <a:spLocks noGrp="1"/>
          </p:cNvSpPr>
          <p:nvPr>
            <p:ph idx="1"/>
          </p:nvPr>
        </p:nvSpPr>
        <p:spPr/>
        <p:txBody>
          <a:bodyPr>
            <a:normAutofit fontScale="92500" lnSpcReduction="20000"/>
          </a:bodyPr>
          <a:lstStyle/>
          <a:p>
            <a:pPr>
              <a:lnSpc>
                <a:spcPct val="200000"/>
              </a:lnSpc>
            </a:pPr>
            <a:r>
              <a:rPr lang="en-US" b="1" dirty="0"/>
              <a:t>Authenticity/Reliability</a:t>
            </a:r>
          </a:p>
          <a:p>
            <a:pPr>
              <a:lnSpc>
                <a:spcPct val="200000"/>
              </a:lnSpc>
            </a:pPr>
            <a:r>
              <a:rPr lang="en-US" b="1" dirty="0"/>
              <a:t>Accuracy/Consistency</a:t>
            </a:r>
          </a:p>
          <a:p>
            <a:pPr>
              <a:lnSpc>
                <a:spcPct val="200000"/>
              </a:lnSpc>
            </a:pPr>
            <a:r>
              <a:rPr lang="en-US" sz="2800" b="1" dirty="0">
                <a:latin typeface="Calibri" panose="020F0502020204030204" pitchFamily="34" charset="0"/>
                <a:ea typeface="Calibri" panose="020F0502020204030204" pitchFamily="34" charset="0"/>
                <a:cs typeface="Calibri" panose="020F0502020204030204" pitchFamily="34" charset="0"/>
              </a:rPr>
              <a:t>First Impressions</a:t>
            </a:r>
            <a:r>
              <a:rPr lang="en-US" sz="2800" b="1" dirty="0">
                <a:latin typeface="Century Schoolbook" panose="02040604050505020304" pitchFamily="18" charset="0"/>
              </a:rPr>
              <a:t> </a:t>
            </a:r>
          </a:p>
          <a:p>
            <a:pPr>
              <a:lnSpc>
                <a:spcPct val="200000"/>
              </a:lnSpc>
            </a:pPr>
            <a:r>
              <a:rPr lang="en-US" sz="2800" b="1" dirty="0"/>
              <a:t>Corroboration Between Exhibits/ Checking Timestamps </a:t>
            </a:r>
          </a:p>
          <a:p>
            <a:pPr>
              <a:lnSpc>
                <a:spcPct val="200000"/>
              </a:lnSpc>
            </a:pPr>
            <a:r>
              <a:rPr lang="en-US" b="1" dirty="0"/>
              <a:t>Exculpatory Evidence</a:t>
            </a:r>
          </a:p>
          <a:p>
            <a:pPr>
              <a:lnSpc>
                <a:spcPct val="200000"/>
              </a:lnSpc>
            </a:pPr>
            <a:endParaRPr lang="en-US" sz="2800" b="1" dirty="0"/>
          </a:p>
          <a:p>
            <a:pPr>
              <a:lnSpc>
                <a:spcPct val="200000"/>
              </a:lnSpc>
            </a:pPr>
            <a:endParaRPr lang="en-US" dirty="0"/>
          </a:p>
          <a:p>
            <a:endParaRPr lang="en-US" dirty="0"/>
          </a:p>
        </p:txBody>
      </p:sp>
      <p:pic>
        <p:nvPicPr>
          <p:cNvPr id="5" name="Picture 4">
            <a:extLst>
              <a:ext uri="{FF2B5EF4-FFF2-40B4-BE49-F238E27FC236}">
                <a16:creationId xmlns:a16="http://schemas.microsoft.com/office/drawing/2014/main" id="{F0932A88-BEEB-9F3B-C2B9-BB5D3BECF170}"/>
              </a:ext>
            </a:extLst>
          </p:cNvPr>
          <p:cNvPicPr>
            <a:picLocks noChangeAspect="1"/>
          </p:cNvPicPr>
          <p:nvPr/>
        </p:nvPicPr>
        <p:blipFill>
          <a:blip r:embed="rId2"/>
          <a:stretch>
            <a:fillRect/>
          </a:stretch>
        </p:blipFill>
        <p:spPr>
          <a:xfrm>
            <a:off x="8904718" y="1690688"/>
            <a:ext cx="1944001" cy="2179234"/>
          </a:xfrm>
          <a:prstGeom prst="rect">
            <a:avLst/>
          </a:prstGeom>
        </p:spPr>
      </p:pic>
    </p:spTree>
    <p:extLst>
      <p:ext uri="{BB962C8B-B14F-4D97-AF65-F5344CB8AC3E}">
        <p14:creationId xmlns:p14="http://schemas.microsoft.com/office/powerpoint/2010/main" val="330633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20296</TotalTime>
  <Words>1218</Words>
  <Application>Microsoft Office PowerPoint</Application>
  <PresentationFormat>Widescreen</PresentationFormat>
  <Paragraphs>222</Paragraphs>
  <Slides>37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Algerian</vt:lpstr>
      <vt:lpstr>Aptos</vt:lpstr>
      <vt:lpstr>Arial</vt:lpstr>
      <vt:lpstr>Arial Rounded MT Bold</vt:lpstr>
      <vt:lpstr>Calibri</vt:lpstr>
      <vt:lpstr>Calibri Light</vt:lpstr>
      <vt:lpstr>Cambria</vt:lpstr>
      <vt:lpstr>Century Schoolbook</vt:lpstr>
      <vt:lpstr>Garamond</vt:lpstr>
      <vt:lpstr>Gill Sans MT</vt:lpstr>
      <vt:lpstr>Symbol</vt:lpstr>
      <vt:lpstr>Office Theme</vt:lpstr>
      <vt:lpstr>PowerPoint Presentation</vt:lpstr>
      <vt:lpstr>Who We Are</vt:lpstr>
      <vt:lpstr>Background</vt:lpstr>
      <vt:lpstr>Our Business Model</vt:lpstr>
      <vt:lpstr>Forensic Software </vt:lpstr>
      <vt:lpstr>Understanding Digital Evidence For Todays Defense</vt:lpstr>
      <vt:lpstr>Defendable Items                           Re-Examination of Evidence </vt:lpstr>
      <vt:lpstr>Importance Of Moving Quickly</vt:lpstr>
      <vt:lpstr>We Scrutinize &amp; Report</vt:lpstr>
      <vt:lpstr>Building Your Case - A Comprehensive Picture</vt:lpstr>
      <vt:lpstr>We Take The Extra Steps In Cases 10 - Common Digital Evidence Sources   </vt:lpstr>
      <vt:lpstr>What Is New</vt:lpstr>
      <vt:lpstr>Three Levels of Extractions</vt:lpstr>
      <vt:lpstr>PowerPoint Presentation</vt:lpstr>
      <vt:lpstr>PowerPoint Presentation</vt:lpstr>
      <vt:lpstr>Level 3 Full File System (FFS) Extraction Most Comprehensive </vt:lpstr>
      <vt:lpstr>Examples of What You Can Gain With Access to FFS Data</vt:lpstr>
      <vt:lpstr>Cell Phone Unlock Capabilities  </vt:lpstr>
      <vt:lpstr>PowerPoint Presentation</vt:lpstr>
      <vt:lpstr>Cellebrite Content</vt:lpstr>
      <vt:lpstr>File Details</vt:lpstr>
      <vt:lpstr>PowerPoint Presentation</vt:lpstr>
      <vt:lpstr>Cloud Access</vt:lpstr>
      <vt:lpstr>Cloud Access</vt:lpstr>
      <vt:lpstr>Custom Reporting</vt:lpstr>
      <vt:lpstr>PowerPoint Presentation</vt:lpstr>
      <vt:lpstr>PowerPoint Presentation</vt:lpstr>
      <vt:lpstr>PowerPoint Presentation</vt:lpstr>
      <vt:lpstr>Computer Forensics </vt:lpstr>
      <vt:lpstr>PowerPoint Presentation</vt:lpstr>
      <vt:lpstr>PowerPoint Presentation</vt:lpstr>
      <vt:lpstr>PowerPoint Presentation</vt:lpstr>
      <vt:lpstr>PowerPoint Presentation</vt:lpstr>
      <vt:lpstr>PowerPoint Presentation</vt:lpstr>
      <vt:lpstr>Digital Communications Inadvertently Compromised Privileged Status </vt:lpstr>
      <vt:lpstr>Case Capabilities &amp;  Examples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Hartkemeyer</dc:creator>
  <cp:lastModifiedBy>Robert Hartkemeyer</cp:lastModifiedBy>
  <cp:revision>48</cp:revision>
  <cp:lastPrinted>2024-09-12T00:19:44Z</cp:lastPrinted>
  <dcterms:created xsi:type="dcterms:W3CDTF">2023-06-06T23:48:12Z</dcterms:created>
  <dcterms:modified xsi:type="dcterms:W3CDTF">2024-09-13T00:46:15Z</dcterms:modified>
</cp:coreProperties>
</file>