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Override PartName="/customXml/item1.xml" ContentType="application/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2-->
<p:presentation xmlns:r="http://schemas.openxmlformats.org/officeDocument/2006/relationships" xmlns:a="http://schemas.openxmlformats.org/drawingml/2006/main" xmlns:p="http://schemas.openxmlformats.org/presentationml/2006/main" removePersonalInfoOnSave="1" saveSubsetFonts="1">
  <p:sldMasterIdLst>
    <p:sldMasterId id="2147483648" r:id="rId3"/>
  </p:sldMasterIdLst>
  <p:notesMasterIdLst>
    <p:notesMasterId r:id="rId4"/>
  </p:notesMasterIdLst>
  <p:handoutMasterIdLst>
    <p:handoutMasterId r:id="rId5"/>
  </p:handoutMasterIdLst>
  <p:sldIdLst>
    <p:sldId id="256" r:id="rId6"/>
    <p:sldId id="257" r:id="rId7"/>
    <p:sldId id="264" r:id="rId8"/>
    <p:sldId id="265" r:id="rId9"/>
    <p:sldId id="270" r:id="rId10"/>
    <p:sldId id="268" r:id="rId11"/>
    <p:sldId id="269" r:id="rId12"/>
    <p:sldId id="266" r:id="rId13"/>
    <p:sldId id="267" r:id="rId14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2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tags" Target="tags/tag1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commentAuthors" Target="commentAuthors.xml" /><Relationship Id="rId3" Type="http://schemas.openxmlformats.org/officeDocument/2006/relationships/slideMaster" Target="slideMasters/slideMaster1.xml" /><Relationship Id="rId4" Type="http://schemas.openxmlformats.org/officeDocument/2006/relationships/notesMaster" Target="notesMasters/notesMaster1.xml" /><Relationship Id="rId5" Type="http://schemas.openxmlformats.org/officeDocument/2006/relationships/handoutMaster" Target="handoutMasters/handout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Relationship Id="rId2" Type="http://schemas.microsoft.com/office/2011/relationships/chartColorStyle" Target="colors2.xml" /><Relationship Id="rId3" Type="http://schemas.microsoft.com/office/2011/relationships/chartStyle" Target="style2.xml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Relationship Id="rId2" Type="http://schemas.microsoft.com/office/2011/relationships/chartColorStyle" Target="colors3.xml" /><Relationship Id="rId3" Type="http://schemas.microsoft.com/office/2011/relationships/chartStyle" Target="style3.xml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Representatives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862" b="0" i="0" u="none" strike="noStrike" kern="1200" spc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862" b="0" i="0" u="none" strike="noStrike" kern="1200" spc="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title>
    <c:autoTitleDeleted val="0"/>
    <c:view3D>
      <c:rotX val="30"/>
      <c:rotY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invertIfNegative val="1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36B-4CB4-8BE8-5DBEFE7D924B}"/>
              </c:ext>
            </c:extLst>
          </c:dPt>
          <c:dPt>
            <c:idx val="1"/>
            <c:invertIfNegative val="1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B4-4C4B-8E59-DE00F0115C66}"/>
              </c:ext>
            </c:extLst>
          </c:dPt>
          <c:dPt>
            <c:idx val="2"/>
            <c:invertIfNegative val="1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0B4-4C4B-8E59-DE00F0115C66}"/>
              </c:ext>
            </c:extLst>
          </c:dPt>
          <c:dPt>
            <c:idx val="3"/>
            <c:invertIfNegative val="1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0B4-4C4B-8E59-DE00F0115C66}"/>
              </c:ext>
            </c:extLst>
          </c:dPt>
          <c:dLbls>
            <c:delete val="1"/>
            <c:extLst/>
          </c:dLbls>
          <c:cat>
            <c:strRef>
              <c:f>Sheet1!$A$2:$A$5</c:f>
              <c:strCache>
                <c:ptCount val="2"/>
                <c:pt idx="0">
                  <c:v>Republican</c:v>
                </c:pt>
                <c:pt idx="1">
                  <c:v>Democrat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64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6B-4CB4-8BE8-5DBEFE7D92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862" b="0" i="0" u="none" strike="noStrike" kern="1200" spc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862" b="0" i="0" u="none" strike="noStrike" kern="1200" spc="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title>
    <c:autoTitleDeleted val="0"/>
    <c:view3D>
      <c:rotX val="30"/>
      <c:rotY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Senators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invertIfNegative val="1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523-4F60-9EED-617F0133095B}"/>
              </c:ext>
            </c:extLst>
          </c:dPt>
          <c:dPt>
            <c:idx val="1"/>
            <c:invertIfNegative val="1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F80-49CC-B2A9-1C4F372F3EA2}"/>
              </c:ext>
            </c:extLst>
          </c:dPt>
          <c:dPt>
            <c:idx val="2"/>
            <c:invertIfNegative val="1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F80-49CC-B2A9-1C4F372F3EA2}"/>
              </c:ext>
            </c:extLst>
          </c:dPt>
          <c:dPt>
            <c:idx val="3"/>
            <c:invertIfNegative val="1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F80-49CC-B2A9-1C4F372F3EA2}"/>
              </c:ext>
            </c:extLst>
          </c:dPt>
          <c:dLbls>
            <c:delete val="1"/>
            <c:extLst/>
          </c:dLbls>
          <c:cat>
            <c:strRef>
              <c:f>Sheet1!$A$2:$A$5</c:f>
              <c:strCache>
                <c:ptCount val="2"/>
                <c:pt idx="0">
                  <c:v>Republican</c:v>
                </c:pt>
                <c:pt idx="1">
                  <c:v>Democrat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34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23-4F60-9EED-617F013309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2128" b="1" i="0" u="none" strike="noStrike" kern="1200" spc="100" baseline="0" smtId="4294967295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sz="2128" b="1" i="0" u="none" strike="noStrike" kern="1200" spc="100" baseline="0" smtId="4294967295">
            <a:solidFill>
              <a:schemeClr val="lt1">
                <a:lumMod val="9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+mn-lt"/>
            <a:ea typeface="+mn-ea"/>
            <a:cs typeface="+mn-cs"/>
          </a:endParaRPr>
        </a:p>
      </c:txPr>
    </c:title>
    <c:autoTitleDeleted val="0"/>
    <c:view3D>
      <c:rotX val="30"/>
      <c:rotY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Registration</c:v>
                </c:pt>
              </c:strCache>
            </c:strRef>
          </c:tx>
          <c:dPt>
            <c:idx val="0"/>
            <c:invertIfNegative val="1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559-4E88-A5A6-C92C2F32833C}"/>
              </c:ext>
            </c:extLst>
          </c:dPt>
          <c:dPt>
            <c:idx val="1"/>
            <c:invertIfNegative val="1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03F8-4299-AF7A-98C5508952E5}"/>
              </c:ext>
            </c:extLst>
          </c:dPt>
          <c:dPt>
            <c:idx val="2"/>
            <c:invertIfNegative val="1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559-4E88-A5A6-C92C2F32833C}"/>
              </c:ext>
            </c:extLst>
          </c:dPt>
          <c:dPt>
            <c:idx val="3"/>
            <c:invertIfNegative val="1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559-4E88-A5A6-C92C2F32833C}"/>
              </c:ext>
            </c:extLst>
          </c:dPt>
          <c:dLbls>
            <c:delete val="1"/>
            <c:extLst/>
          </c:dLbls>
          <c:cat>
            <c:strRef>
              <c:f>Sheet1!$A$2:$A$5</c:f>
              <c:strCache>
                <c:ptCount val="4"/>
                <c:pt idx="0">
                  <c:v>Democrat</c:v>
                </c:pt>
                <c:pt idx="1">
                  <c:v>Republican</c:v>
                </c:pt>
                <c:pt idx="2">
                  <c:v>No Party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31.9</c:v>
                </c:pt>
                <c:pt idx="1">
                  <c:v>39.5</c:v>
                </c:pt>
                <c:pt idx="2">
                  <c:v>27.8</c:v>
                </c:pt>
                <c:pt idx="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F8-4299-AF7A-98C550895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97" b="0" i="0" u="none" strike="noStrike" kern="1200" baseline="0" smtId="4294967295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sz="1197" b="0" i="0" u="none" strike="noStrike" kern="1200" baseline="0" smtId="4294967295">
            <a:solidFill>
              <a:schemeClr val="lt1">
                <a:lumMod val="8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</a:gradFill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19147C1-B5F1-4197-A220-CED476B3DD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6E3D88-8D3B-4770-ADF8-8D1207C6A5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097E1-7039-4C15-B16C-EC9AEB4EA9A9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DCFFE7-3075-431B-90C8-63DE3EE70C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3B9F4F-7B42-447A-856A-4DC5B1D550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1F58C-12DC-4E2F-992C-2444AA383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33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2460D-C18B-416D-ADA3-B956A7418F1A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86E1E-DA2F-484F-A72C-A36C8F6A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3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86E1E-DA2F-484F-A72C-A36C8F6AD8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01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86E1E-DA2F-484F-A72C-A36C8F6AD8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87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86E1E-DA2F-484F-A72C-A36C8F6AD8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40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86E1E-DA2F-484F-A72C-A36C8F6AD8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15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86E1E-DA2F-484F-A72C-A36C8F6AD8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15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86E1E-DA2F-484F-A72C-A36C8F6AD8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729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86E1E-DA2F-484F-A72C-A36C8F6AD8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75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86E1E-DA2F-484F-A72C-A36C8F6AD8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50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86E1E-DA2F-484F-A72C-A36C8F6AD8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2627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FB21B-9F86-48EA-86BB-0C5E7F6EB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69825F-13B9-46BE-A01C-3EC659FF3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3F9DA-C732-4A65-B30A-65B5BD163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6CA3-B878-4657-A59A-529E07F65B50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69FFF-E384-487D-9BD6-8CF4F57BF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4BEAD-6658-4ED2-9642-59FC63831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07C2-C04F-4719-8F28-FAD029681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1719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4B9CA-EFEB-4B8E-85BE-7FFAC8A5F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718DD5-E7BB-4C80-A8A7-E073F24A5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85C0B-1E5D-426B-B586-C8A84CDCF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6CA3-B878-4657-A59A-529E07F65B50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510B7-EFCA-4FFD-9006-D706B51C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05249-9CC0-4E67-AD72-1E8818A52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07C2-C04F-4719-8F28-FAD029681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7180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E73144-58A3-4ED4-85F7-CA7BDDF157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C3B417-E24E-4FF6-BA15-7EA1C726A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F81F0-8A54-4541-90C2-499600DAB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6CA3-B878-4657-A59A-529E07F65B50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C4C57-728A-4053-B994-6A676113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014F5-592A-40A3-96FD-13396CA3C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07C2-C04F-4719-8F28-FAD029681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906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C00D6-941D-4762-B826-D1B09453B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EA4ED-5BF8-40CF-B3DD-5C5481F4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04A4E-7C0B-4DF4-A3A3-54754A665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6CA3-B878-4657-A59A-529E07F65B50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6D09A-EA5D-4C1C-873F-C91CD1A4F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06560-FDBF-4FA8-85AA-673C4F40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07C2-C04F-4719-8F28-FAD029681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8000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A7DEC-2980-4C2A-84D2-34C90B01D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572E5-7059-4595-A6DB-D41541F47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A8177-8A40-41DF-BF88-4767088D6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6CA3-B878-4657-A59A-529E07F65B50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9B89A-2399-4F35-A448-7B2526C03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B863A-81B7-47A9-82B5-61375B9F0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07C2-C04F-4719-8F28-FAD029681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1815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03924-E9EE-40B8-A055-6C60FE82B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9C164-7621-41FF-805E-B7481CCDE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C35E77-69B0-4F4A-9C04-31B218ACEA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352E00-7F1C-4A20-80BD-C195B5AA4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6CA3-B878-4657-A59A-529E07F65B50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D3BEB0-DDB3-44CE-B55F-D42F2DB90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15D1FB-69A0-48ED-B8F2-64B7B69F7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07C2-C04F-4719-8F28-FAD029681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2596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E3726-0CB6-4522-AAEE-38B5C9867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947FC-60DC-4EDF-9139-3A65E31C9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FFB8CD-347C-4214-9C36-767690AA7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4D4DE6-C329-4C85-8290-FEA9D0040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A92DDB-B90D-4056-8060-5A73ABA12E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1E28F7-6A0B-4F9F-9E58-13D5CCCA2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6CA3-B878-4657-A59A-529E07F65B50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05C5CE-666D-43C8-B1DA-7ED696148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E0E3A0-B23B-441E-9EC8-2368CAAFD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07C2-C04F-4719-8F28-FAD029681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9604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969BE-4D3F-4557-9689-073610BDB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C474E9-DD64-44C9-AB40-02287928F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6CA3-B878-4657-A59A-529E07F65B50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BDBFF5-A798-4764-9953-E03220808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4EC690-67FA-4B5A-8B5F-32564AA7A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07C2-C04F-4719-8F28-FAD029681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4971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299175-5CDD-4B81-BA97-87506B17B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6CA3-B878-4657-A59A-529E07F65B50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521CAB-3600-479C-967A-F07AB78F6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CAA41-E48F-4308-978B-667893A68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07C2-C04F-4719-8F28-FAD029681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4409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9EF55-9C30-4DB9-BC65-4C98CF05D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E175D-F2BD-4126-8A4A-F5D803CF5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82AA6-C5D4-4A81-B133-5AAF7CC1D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81638-87AB-42F8-83C8-BE3BEA557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6CA3-B878-4657-A59A-529E07F65B50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15AB6-3315-42C9-A221-547A2C5B6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7479B-A83E-4794-A22E-7C2BF1F24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07C2-C04F-4719-8F28-FAD029681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4340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BCE81-8605-4624-8E7B-80B3E281D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CA96A-B3AC-48B5-8FC5-50BD2BED69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FADD1-0922-4ECE-8F7F-98B77BEF6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239081-C348-442C-BE83-A22765920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6CA3-B878-4657-A59A-529E07F65B50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C8D044-AC02-44E5-9001-7AC30F79B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54067-4449-4247-B2B4-BC853514D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07C2-C04F-4719-8F28-FAD029681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09013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F71267-FE89-4697-9BEA-D78E20472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8DB67-0333-4D59-804F-0F322435C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5E025-CC29-4C5B-9009-5E5786C203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A6CA3-B878-4657-A59A-529E07F65B50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AB7A6-2895-4CD7-95FF-F5379BC7E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6D43A-907F-4B79-A3BA-6BC9D97557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D07C2-C04F-4719-8F28-FAD029681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8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2.xml" /><Relationship Id="rId3" Type="http://schemas.openxmlformats.org/officeDocument/2006/relationships/chart" Target="../charts/chart1.xml" /><Relationship Id="rId4" Type="http://schemas.openxmlformats.org/officeDocument/2006/relationships/chart" Target="../charts/char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jpeg" /><Relationship Id="rId6" Type="http://schemas.openxmlformats.org/officeDocument/2006/relationships/image" Target="../media/image5.jpeg" /><Relationship Id="rId7" Type="http://schemas.openxmlformats.org/officeDocument/2006/relationships/image" Target="../media/image6.jpeg" /><Relationship Id="rId8" Type="http://schemas.openxmlformats.org/officeDocument/2006/relationships/image" Target="../media/image7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png" /><Relationship Id="rId6" Type="http://schemas.openxmlformats.org/officeDocument/2006/relationships/image" Target="../media/image11.jpeg" /><Relationship Id="rId7" Type="http://schemas.openxmlformats.org/officeDocument/2006/relationships/image" Target="../media/image12.jpeg" /><Relationship Id="rId8" Type="http://schemas.openxmlformats.org/officeDocument/2006/relationships/image" Target="../media/image1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5.xml" /><Relationship Id="rId3" Type="http://schemas.openxmlformats.org/officeDocument/2006/relationships/chart" Target="../charts/chart3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4.jpeg" /><Relationship Id="rId4" Type="http://schemas.openxmlformats.org/officeDocument/2006/relationships/image" Target="../media/image15.jpeg" /><Relationship Id="rId5" Type="http://schemas.openxmlformats.org/officeDocument/2006/relationships/image" Target="../media/image16.jpeg" /><Relationship Id="rId6" Type="http://schemas.openxmlformats.org/officeDocument/2006/relationships/image" Target="../media/image17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204344-1282-4C86-910B-2D3D10088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/>
              <a:t>2023 LEGISLATIVE SESSION 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6801527-7040-4179-AD06-2C9E4972C4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00362" y="2477294"/>
            <a:ext cx="63912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95626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31C24-02C0-4783-8589-368E42C4C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LEGISLATIVE COMPOSITION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3551C-11A6-494E-B1E9-639A4A2904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House		64R – 36D	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7EFDF7D-C682-4E44-A6DA-CB66BACD9F1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35272012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BA5A3-1A6F-4805-9846-A9B5E19578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Senate		34R – 16D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E18F7957-84E1-41B7-AEF2-3873C1E6C492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68017447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</p:spTree>
    <p:extLst>
      <p:ext uri="{BB962C8B-B14F-4D97-AF65-F5344CB8AC3E}">
        <p14:creationId xmlns:p14="http://schemas.microsoft.com/office/powerpoint/2010/main" val="4253854346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DEC9885-9D96-406F-B4FD-BF3646D00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881" y="1481136"/>
            <a:ext cx="2376488" cy="2255044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F0130A9-0160-4F19-A061-B21234232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9277"/>
          </a:xfrm>
        </p:spPr>
        <p:txBody>
          <a:bodyPr/>
          <a:lstStyle/>
          <a:p>
            <a:r>
              <a:rPr lang="en-US"/>
              <a:t>Statewide Offices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8487A11-098C-4EB2-8C40-56FA3F1F5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669" y="1481136"/>
            <a:ext cx="1788319" cy="2255044"/>
          </a:xfr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E0C83C-3666-463C-A269-73B5E8E7C4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28" y="4074734"/>
            <a:ext cx="1788319" cy="22550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FAA447B-D884-40C3-A51A-228640A76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831" y="4074734"/>
            <a:ext cx="1788319" cy="22550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406ED6F-927B-41D4-8C3C-9954CEA2B0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288" y="1481136"/>
            <a:ext cx="2288381" cy="225504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EF39F30-BDEA-4557-BF4E-3CE5BED4B1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556" y="4131468"/>
            <a:ext cx="1972913" cy="225504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2448A14-72D3-4413-AC42-84B204D5CB80}"/>
              </a:ext>
            </a:extLst>
          </p:cNvPr>
          <p:cNvSpPr txBox="1"/>
          <p:nvPr/>
        </p:nvSpPr>
        <p:spPr>
          <a:xfrm>
            <a:off x="1178719" y="3736180"/>
            <a:ext cx="2152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Governor Reynolds - 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42AF36-E911-42DC-A6D6-70E61AC2ED38}"/>
              </a:ext>
            </a:extLst>
          </p:cNvPr>
          <p:cNvSpPr txBox="1"/>
          <p:nvPr/>
        </p:nvSpPr>
        <p:spPr>
          <a:xfrm>
            <a:off x="3445669" y="3736180"/>
            <a:ext cx="1902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Sec of State Pate - 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A0815E-F8A1-45DD-83A8-F3EAF3E49F98}"/>
              </a:ext>
            </a:extLst>
          </p:cNvPr>
          <p:cNvSpPr txBox="1"/>
          <p:nvPr/>
        </p:nvSpPr>
        <p:spPr>
          <a:xfrm>
            <a:off x="5348288" y="3736180"/>
            <a:ext cx="2376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Sec of Agriculture Naig - 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DCF61D-D7C8-4AB5-B33E-BA9E192BD1E6}"/>
              </a:ext>
            </a:extLst>
          </p:cNvPr>
          <p:cNvSpPr txBox="1"/>
          <p:nvPr/>
        </p:nvSpPr>
        <p:spPr>
          <a:xfrm>
            <a:off x="2005013" y="6386512"/>
            <a:ext cx="2152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Sec Treasury Smith - 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195DE3-ED66-4B59-91E8-E915982D4769}"/>
              </a:ext>
            </a:extLst>
          </p:cNvPr>
          <p:cNvSpPr txBox="1"/>
          <p:nvPr/>
        </p:nvSpPr>
        <p:spPr>
          <a:xfrm>
            <a:off x="4225528" y="6386512"/>
            <a:ext cx="2064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Attorney Gen. Bird - 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A52032-319F-4A29-979F-D0E85B71730C}"/>
              </a:ext>
            </a:extLst>
          </p:cNvPr>
          <p:cNvSpPr txBox="1"/>
          <p:nvPr/>
        </p:nvSpPr>
        <p:spPr>
          <a:xfrm>
            <a:off x="8260555" y="6386512"/>
            <a:ext cx="2576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Auditor  of State Sand - D</a:t>
            </a:r>
          </a:p>
        </p:txBody>
      </p:sp>
    </p:spTree>
    <p:extLst>
      <p:ext uri="{BB962C8B-B14F-4D97-AF65-F5344CB8AC3E}">
        <p14:creationId xmlns:p14="http://schemas.microsoft.com/office/powerpoint/2010/main" val="2066250413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5F2AD-BEAE-48AE-B66B-C66710DD9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Congressional Delegation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231AC6-7AB3-42E8-BF8E-F88DDA0A2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06" y="1443831"/>
            <a:ext cx="1714500" cy="21431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487873-2847-407E-9241-4FCE74BC81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12" y="1443831"/>
            <a:ext cx="1714500" cy="2143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0913C3-FB3C-4E3B-A09D-DFD9960297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05" y="4185314"/>
            <a:ext cx="1714501" cy="21431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96FCC8-8DE8-41DA-A9C9-E05073DD49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12" y="4189228"/>
            <a:ext cx="1714500" cy="21392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E0A02C-8FE4-4D44-8197-5F020C5365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118" y="4185314"/>
            <a:ext cx="1714500" cy="21431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1D6A85-84A9-4F48-A69F-B7A22DE7D0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24" y="4185313"/>
            <a:ext cx="1714500" cy="213921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13DC857-816D-45FD-9413-1E603D330CC2}"/>
              </a:ext>
            </a:extLst>
          </p:cNvPr>
          <p:cNvSpPr txBox="1"/>
          <p:nvPr/>
        </p:nvSpPr>
        <p:spPr>
          <a:xfrm>
            <a:off x="1002505" y="3586956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Sen. Grassley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825E1A-0D8B-4D22-990B-775842C30D4B}"/>
              </a:ext>
            </a:extLst>
          </p:cNvPr>
          <p:cNvSpPr txBox="1"/>
          <p:nvPr/>
        </p:nvSpPr>
        <p:spPr>
          <a:xfrm>
            <a:off x="2881312" y="3586956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Sen. Ernst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BA67C1-040F-448B-9590-9113F72019A6}"/>
              </a:ext>
            </a:extLst>
          </p:cNvPr>
          <p:cNvSpPr txBox="1"/>
          <p:nvPr/>
        </p:nvSpPr>
        <p:spPr>
          <a:xfrm>
            <a:off x="893134" y="6324524"/>
            <a:ext cx="1892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Rep. Miller-Meeks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5EA440-4ACC-4FA2-9BF2-A5B9FEB892F3}"/>
              </a:ext>
            </a:extLst>
          </p:cNvPr>
          <p:cNvSpPr txBox="1"/>
          <p:nvPr/>
        </p:nvSpPr>
        <p:spPr>
          <a:xfrm>
            <a:off x="2881312" y="6324524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Rep. Hinson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C34027-C36D-452A-9572-49E3DAEB9C19}"/>
              </a:ext>
            </a:extLst>
          </p:cNvPr>
          <p:cNvSpPr txBox="1"/>
          <p:nvPr/>
        </p:nvSpPr>
        <p:spPr>
          <a:xfrm>
            <a:off x="4760118" y="6324524"/>
            <a:ext cx="1661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Rep. Nunn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BEA5C2-111C-4EA6-AA07-40A755C6B484}"/>
              </a:ext>
            </a:extLst>
          </p:cNvPr>
          <p:cNvSpPr txBox="1"/>
          <p:nvPr/>
        </p:nvSpPr>
        <p:spPr>
          <a:xfrm>
            <a:off x="6638924" y="6324524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Rep. Feenstra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78219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461F7-F01D-49AD-A5E0-E1BADE894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Active Party Registration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4423857-2E31-44D2-8092-294E5C0BEE9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74495003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13000C-FAFF-49FC-9C44-16497B0395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Republican – 39.5%</a:t>
            </a:r>
          </a:p>
          <a:p>
            <a:endParaRPr lang="en-US"/>
          </a:p>
          <a:p>
            <a:r>
              <a:rPr lang="en-US"/>
              <a:t>Democrat – 31.9%</a:t>
            </a:r>
          </a:p>
          <a:p>
            <a:endParaRPr lang="en-US"/>
          </a:p>
          <a:p>
            <a:r>
              <a:rPr lang="en-US"/>
              <a:t>No Party – 27.8%</a:t>
            </a:r>
          </a:p>
          <a:p>
            <a:endParaRPr lang="en-US"/>
          </a:p>
          <a:p>
            <a:r>
              <a:rPr lang="en-US"/>
              <a:t>Other – 0.8% </a:t>
            </a:r>
          </a:p>
        </p:txBody>
      </p:sp>
    </p:spTree>
    <p:extLst>
      <p:ext uri="{BB962C8B-B14F-4D97-AF65-F5344CB8AC3E}">
        <p14:creationId xmlns:p14="http://schemas.microsoft.com/office/powerpoint/2010/main" val="3879798798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D404C-CC02-4659-A482-564F53DB8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2020 Session – Major 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F41AB-3347-4AC5-A73C-4DF686E81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 Savings Accounts </a:t>
            </a:r>
          </a:p>
          <a:p>
            <a:endParaRPr lang="en-US"/>
          </a:p>
          <a:p>
            <a:r>
              <a:rPr lang="en-US"/>
              <a:t>Medical Malpractice Reform – Noneconomic Damages Caps</a:t>
            </a:r>
          </a:p>
          <a:p>
            <a:endParaRPr lang="en-US"/>
          </a:p>
          <a:p>
            <a:r>
              <a:rPr lang="en-US"/>
              <a:t>Government Reorganization – Consolidated Agencies from 37-16</a:t>
            </a:r>
          </a:p>
          <a:p>
            <a:endParaRPr lang="en-US"/>
          </a:p>
          <a:p>
            <a:r>
              <a:rPr lang="en-US"/>
              <a:t>Property Tax Reform</a:t>
            </a:r>
          </a:p>
        </p:txBody>
      </p:sp>
    </p:spTree>
    <p:extLst>
      <p:ext uri="{BB962C8B-B14F-4D97-AF65-F5344CB8AC3E}">
        <p14:creationId xmlns:p14="http://schemas.microsoft.com/office/powerpoint/2010/main" val="3353282535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7C2AA-6E10-4262-ADB4-2A4D4265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Tort Reform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9ADB3-7809-42B8-8C18-894E2F4B2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27199"/>
          </a:xfrm>
        </p:spPr>
        <p:txBody>
          <a:bodyPr/>
          <a:lstStyle/>
          <a:p>
            <a:r>
              <a:rPr lang="en-US"/>
              <a:t>Medical Malpractice – HF 161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40C86-71FE-4F59-AAF0-F6DCE8885E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/>
              <a:t>$1M cap on noneconomic damages</a:t>
            </a:r>
          </a:p>
          <a:p>
            <a:r>
              <a:rPr lang="en-US" sz="2400"/>
              <a:t>$2M cap if suit includes a hospital</a:t>
            </a:r>
          </a:p>
          <a:p>
            <a:r>
              <a:rPr lang="en-US" sz="2400"/>
              <a:t>Caps increase 2.1% annually beginning Jan. 1, 2028</a:t>
            </a:r>
          </a:p>
          <a:p>
            <a:r>
              <a:rPr lang="en-US" sz="2400"/>
              <a:t>Punitive damages awards all go to claimant if against a healthcare provider</a:t>
            </a:r>
          </a:p>
          <a:p>
            <a:r>
              <a:rPr lang="en-US" sz="2400"/>
              <a:t>Childcare not included as noneconomic damages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A87814-32E9-4682-8C25-2C3E37334E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27199"/>
          </a:xfrm>
        </p:spPr>
        <p:txBody>
          <a:bodyPr/>
          <a:lstStyle/>
          <a:p>
            <a:r>
              <a:rPr lang="en-US"/>
              <a:t>Commercial Truck – SF 228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06A5EE-6F69-4001-B4CA-D85BD7DBE03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sz="2400"/>
              <a:t>Caps noneconomic damages at $5 mil</a:t>
            </a:r>
          </a:p>
          <a:p>
            <a:r>
              <a:rPr lang="en-US" sz="2400"/>
              <a:t>Allows for a list of exceptions</a:t>
            </a:r>
          </a:p>
          <a:p>
            <a:r>
              <a:rPr lang="en-US" sz="2400"/>
              <a:t>Negligent hiring adjudged as Respondeat Superior if employer admits employee relationship and course and scope of employment</a:t>
            </a:r>
          </a:p>
          <a:p>
            <a:r>
              <a:rPr lang="en-US" sz="2400"/>
              <a:t>Commercial vehicle does not include common carriers or those engaged primarily in the transportation of passengers</a:t>
            </a:r>
          </a:p>
          <a:p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670551606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B012F-6D26-41E0-BDAE-FF03B890C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2024 Legislative Priorities?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7C71E-68ED-4341-A5D9-71AC4D397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884"/>
            <a:ext cx="10515600" cy="4582079"/>
          </a:xfrm>
        </p:spPr>
        <p:txBody>
          <a:bodyPr/>
          <a:lstStyle/>
          <a:p>
            <a:r>
              <a:rPr lang="en-US"/>
              <a:t>More individual income tax reductions</a:t>
            </a:r>
          </a:p>
          <a:p>
            <a:r>
              <a:rPr lang="en-US"/>
              <a:t>Election year </a:t>
            </a:r>
          </a:p>
          <a:p>
            <a:r>
              <a:rPr lang="en-US"/>
              <a:t>2023 session heavy lifting – Governor priorities</a:t>
            </a:r>
          </a:p>
          <a:p>
            <a:pPr lvl="1"/>
            <a:r>
              <a:rPr lang="en-US"/>
              <a:t>School choice</a:t>
            </a:r>
          </a:p>
          <a:p>
            <a:pPr lvl="1"/>
            <a:r>
              <a:rPr lang="en-US"/>
              <a:t>Medical malpractice noneconomic damages caps</a:t>
            </a:r>
          </a:p>
          <a:p>
            <a:pPr lvl="1"/>
            <a:r>
              <a:rPr lang="en-US"/>
              <a:t>Government reorganization</a:t>
            </a:r>
          </a:p>
          <a:p>
            <a:endParaRPr lang="en-US"/>
          </a:p>
          <a:p>
            <a:r>
              <a:rPr lang="en-US"/>
              <a:t>Look for a lot of smaller rank and file bills to get consideration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93978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78C8F-555D-4ECE-861B-5A31C8E82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5124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DBA284-8516-4D10-A6EC-8FB440496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26611"/>
            <a:ext cx="2684721" cy="303699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FB763F-C699-49AB-84D7-7A58D2B176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620" y="2626611"/>
            <a:ext cx="2684721" cy="30369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764582-B803-4A2D-91A3-4DB0AC85D9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040" y="2626611"/>
            <a:ext cx="2857500" cy="30369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1F64D8-1A7F-491C-80AA-5A360ED4AB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80" y="554923"/>
            <a:ext cx="3810000" cy="17716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044802-6023-4A7F-98C7-1E28207F33AC}"/>
              </a:ext>
            </a:extLst>
          </p:cNvPr>
          <p:cNvSpPr txBox="1"/>
          <p:nvPr/>
        </p:nvSpPr>
        <p:spPr>
          <a:xfrm>
            <a:off x="838200" y="5663609"/>
            <a:ext cx="2684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Brad Epperly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A40BAC-548D-4A93-AD41-B234A137AD18}"/>
              </a:ext>
            </a:extLst>
          </p:cNvPr>
          <p:cNvSpPr txBox="1"/>
          <p:nvPr/>
        </p:nvSpPr>
        <p:spPr>
          <a:xfrm>
            <a:off x="4378620" y="5663609"/>
            <a:ext cx="2684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Dustin Miller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D70835-A5D8-4769-9BF7-B38BF000528C}"/>
              </a:ext>
            </a:extLst>
          </p:cNvPr>
          <p:cNvSpPr txBox="1"/>
          <p:nvPr/>
        </p:nvSpPr>
        <p:spPr>
          <a:xfrm>
            <a:off x="7919040" y="5663608"/>
            <a:ext cx="2869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Casey Nickel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4FBEA0-E5D4-4ED5-B9D3-1CCD934E0A50}"/>
              </a:ext>
            </a:extLst>
          </p:cNvPr>
          <p:cNvSpPr txBox="1"/>
          <p:nvPr/>
        </p:nvSpPr>
        <p:spPr>
          <a:xfrm>
            <a:off x="838200" y="6188149"/>
            <a:ext cx="10515600" cy="669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3518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9044.0"/>
  <p:tag name="AS_RELEASE_DATE" val="2019.02.14"/>
  <p:tag name="AS_TITLE" val="Aspose.Slides for .NET 4.0 Client Profile"/>
  <p:tag name="AS_VERSION" val="19.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item1.xml>��< ? x m l   v e r s i o n = " 1 . 0 "   e n c o d i n g = " u t f - 1 6 " ? > < p r o p e r t i e s   x m l n s = " h t t p : / / w w w . i m a n a g e . c o m / w o r k / x m l s c h e m a " >  
     < d o c u m e n t i d > W O R K S I T E ! 1 2 8 5 7 1 4 2 . 1 < / d o c u m e n t i d >  
     < s e n d e r i d > B C E P P E R L < / s e n d e r i d >  
     < s e n d e r e m a i l > B C E P P E R L Y @ N Y E M A S T E R . C O M < / s e n d e r e m a i l >  
     < l a s t m o d i f i e d > 2 0 2 3 - 0 9 - 0 1 T 0 9 : 2 0 : 3 3 . 0 0 0 0 0 0 0 - 0 5 : 0 0 < / l a s t m o d i f i e d >  
     < d a t a b a s e > W O R K S I T E < / d a t a b a s e >  
 < / p r o p e r t i e s > 
</file>

<file path=customXml/itemProps1.xml><?xml version="1.0" encoding="utf-8"?>
<ds:datastoreItem xmlns:ds="http://schemas.openxmlformats.org/officeDocument/2006/customXml" ds:itemID="{AD33A12B-29D9-4679-8B07-002CCFF1A9EE}">
  <ds:schemaRefs>
    <ds:schemaRef ds:uri="http://www.imanage.com/work/xmlschema"/>
  </ds:schemaRefs>
</ds:datastoreItem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Widescreen</PresentationFormat>
  <Paragraphs>0</Paragraphs>
  <Slides>0</Slides>
  <Notes>0</Notes>
  <TotalTime>0</TotalTime>
  <HiddenSlides>0</HiddenSlides>
  <MMClips>0</MMClips>
  <ScaleCrop>0</ScaleCrop>
  <LinksUpToDate>0</LinksUpToDate>
  <SharedDoc>0</SharedDoc>
  <HyperlinksChanged>0</HyperlinksChanged>
  <Application>Aspose.Slides for .NET</Application>
  <AppVersion>19.0200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dcterms:created xsi:type="dcterms:W3CDTF">1601-01-01T00:00:00Z</dcterms:created>
  <dcterms:modified xsi:type="dcterms:W3CDTF">1601-01-01T00:00:00Z</dcterms:modified>
</cp:coreProperties>
</file>