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5" r:id="rId5"/>
    <p:sldId id="266" r:id="rId6"/>
    <p:sldId id="261" r:id="rId7"/>
    <p:sldId id="268" r:id="rId8"/>
    <p:sldId id="267" r:id="rId9"/>
    <p:sldId id="262" r:id="rId10"/>
    <p:sldId id="263" r:id="rId11"/>
    <p:sldId id="264" r:id="rId12"/>
    <p:sldId id="269" r:id="rId13"/>
    <p:sldId id="270" r:id="rId14"/>
    <p:sldId id="271" r:id="rId15"/>
    <p:sldId id="28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CF48-AC0B-6DA1-1B33-1601FACAD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BD858-E721-6469-0E78-50B2D4F95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943C0-8CE5-B81D-0171-F53D23C3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60084-137D-5C96-B3BE-DE0975F0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F464E-B32F-5105-C919-0F9998D1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5D9BC-CE18-0B74-C137-A68D9744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2D0CB-1F07-DE9D-30D1-195588524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4ABC3-6BE8-FEF1-C85F-12593BD9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096C0-BE85-8B5E-6021-D71413C8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EE3D-9605-8041-35FA-252F9C26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F0E9C6-9B49-9D66-E140-4263B2243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64E6A-B15C-DF1D-4370-5EA83665B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81483-A832-D7AE-D479-3F0109F6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9249-FF78-5778-EE81-CCFA6576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EF786-BF71-BB46-9A26-1DFAB2F9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F7C5-02C9-B310-0175-DEB21930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E1454-C95E-DA09-9C65-2CEA1B86F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8A7B5-95C8-9F6C-B27E-F9FEA1D8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D53B0-B9E1-69D9-75C8-021052E5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67C05-CBA9-D5A8-26FE-788189D8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653B-F31E-EEE3-1F5B-1A0FCA85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B7CA1-16EE-907C-651D-E40FA6BAD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29EED-9EAB-1014-2A2A-67E226E0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68841-91B4-6984-482A-9726E4B3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F7E36-09D0-D671-B406-17248FD8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7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F6D5-C805-CADF-9FB8-E729A93C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50D8B-C64F-0EBC-A0E8-880E6EFA9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3E3B3-25B7-FC53-F7FD-558DDFBA8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FDDF3-BAF9-1650-E6AE-F7F3B432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E27C2-59FD-2B72-9866-05314DFB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888D0-6E85-1C3F-3876-94EFDB45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993A-88D3-0743-EA70-D028F253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57A20-D678-ABAF-E665-08A696C62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3BA2B-BC35-3BB4-807D-8D9FB6FBB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53749-5AB6-09A1-2909-2F5BFE82D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03465-896E-41B4-6F9B-8D7086F0E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A9E2CE-7100-E055-A4DD-E2CC1A1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451EA-C3FF-BF2D-19CC-D315D88E2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BBBD0-5AF3-3D56-DB8F-40E48200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1FB8-A7C9-E149-55D5-9A624D8B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24DA9-1965-71A9-6488-1B32C87E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0088F-126A-C578-9053-AC311722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FA402-D7FB-D5E3-71ED-E5F841C6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DEB81-7EA4-3272-68B6-AA88F31C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D5948-342F-A231-162B-E1FC0011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ADA7D-3B6A-0952-8FA6-8E2597E3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AAFE-E4E8-F5B0-6F23-B6FE75F8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59C7-1379-D2B2-CD04-2B598DAA4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82469-3671-9F2B-5776-B93A227D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7756B-B42F-CEBC-2CD2-9F1D0CEA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3210D-CB13-9E3C-78FC-97BC91DB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04183-E8D4-3944-28BF-4F7CC048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E639-717A-619F-4EB4-9A12D442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EC8CB-14C5-4E84-BF6D-6ECB7DB4C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1600B-4D7E-51CD-9CDE-A5712C40A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F26DD-52EB-1B42-1930-F6DE6055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CC23A-6E6A-213D-4674-4843167C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60DE9-D29B-C4F6-C9F5-AC62048C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8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BEF44-CDAF-7C1F-4846-6A1C0469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074F0-C945-2085-98D5-79F346A64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47AA9-30D5-D080-B089-553A9C8D5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683C4-3451-4B77-8886-D15848D0D02A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2C4F4-3548-4B67-7A08-B29863839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675F8-578E-2FF4-DD55-8B093C983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17A3-1BAE-473B-B860-1D1F7AF7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CA9FD-C4ED-B118-8EAD-F0337707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317" y="2385291"/>
            <a:ext cx="4557319" cy="170824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Kristen ITC" panose="03050502040202030202" pitchFamily="66" charset="0"/>
              </a:rPr>
              <a:t>Whitaker’s</a:t>
            </a:r>
            <a:br>
              <a:rPr lang="en-US" sz="7200" b="1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r>
              <a:rPr lang="en-US" sz="7200" b="1" dirty="0">
                <a:solidFill>
                  <a:schemeClr val="bg1"/>
                </a:solidFill>
                <a:latin typeface="Kristen ITC" panose="03050502040202030202" pitchFamily="66" charset="0"/>
              </a:rPr>
              <a:t>Corny</a:t>
            </a:r>
            <a:br>
              <a:rPr lang="en-US" sz="7200" b="1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br>
              <a:rPr lang="en-US" sz="3600" b="1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r>
              <a:rPr lang="en-US" sz="3600" b="1" dirty="0">
                <a:solidFill>
                  <a:schemeClr val="bg1"/>
                </a:solidFill>
                <a:latin typeface="Kristen ITC" panose="03050502040202030202" pitchFamily="66" charset="0"/>
              </a:rPr>
              <a:t>(but a-maize-</a:t>
            </a:r>
            <a:r>
              <a:rPr lang="en-US" sz="3600" b="1" dirty="0" err="1">
                <a:solidFill>
                  <a:schemeClr val="bg1"/>
                </a:solidFill>
                <a:latin typeface="Kristen ITC" panose="03050502040202030202" pitchFamily="66" charset="0"/>
              </a:rPr>
              <a:t>ing</a:t>
            </a:r>
            <a:r>
              <a:rPr lang="en-US" sz="3600" b="1" dirty="0">
                <a:solidFill>
                  <a:schemeClr val="bg1"/>
                </a:solidFill>
                <a:latin typeface="Kristen ITC" panose="03050502040202030202" pitchFamily="66" charset="0"/>
              </a:rPr>
              <a:t>)</a:t>
            </a:r>
            <a:br>
              <a:rPr lang="en-US" sz="3600" b="1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br>
              <a:rPr lang="en-US" sz="3600" b="1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r>
              <a:rPr lang="en-US" sz="7200" b="1" dirty="0">
                <a:solidFill>
                  <a:schemeClr val="bg1"/>
                </a:solidFill>
                <a:latin typeface="Kristen ITC" panose="03050502040202030202" pitchFamily="66" charset="0"/>
              </a:rPr>
              <a:t>Legal Quiz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BA952-5F69-7022-415A-9178451B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9" r="17070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E8D8D-3D69-88B4-8FEF-9A60D8F00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67" r="95833">
                        <a14:foregroundMark x1="40000" y1="73167" x2="48500" y2="56833"/>
                        <a14:foregroundMark x1="6167" y1="44167" x2="11000" y2="41333"/>
                        <a14:foregroundMark x1="86000" y1="54000" x2="91000" y2="59000"/>
                        <a14:foregroundMark x1="95833" y1="59667" x2="95167" y2="58333"/>
                        <a14:foregroundMark x1="71833" y1="70333" x2="73333" y2="73167"/>
                        <a14:foregroundMark x1="59167" y1="75167" x2="60500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3897" y="5660736"/>
            <a:ext cx="1197264" cy="11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0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211A-5B17-67B0-5861-F5099EB7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517525"/>
            <a:ext cx="1020127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What Rule did the Plaintiff’s right to voluntarily dismiss come from?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5D142-1D1D-314A-E39E-9C5F0AEE5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756" y="2847975"/>
            <a:ext cx="5146043" cy="28897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85EC3-496D-DBB2-F2A8-B1B8ABDC5A46}"/>
              </a:ext>
            </a:extLst>
          </p:cNvPr>
          <p:cNvSpPr txBox="1"/>
          <p:nvPr/>
        </p:nvSpPr>
        <p:spPr>
          <a:xfrm>
            <a:off x="428625" y="2524125"/>
            <a:ext cx="6287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risten ITC" panose="03050502040202030202" pitchFamily="66" charset="0"/>
              </a:rPr>
              <a:t>A.	Iowa Rule of Civil Procedure 1.943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C0686-1628-38B8-59A1-7193C950374B}"/>
              </a:ext>
            </a:extLst>
          </p:cNvPr>
          <p:cNvSpPr txBox="1"/>
          <p:nvPr/>
        </p:nvSpPr>
        <p:spPr>
          <a:xfrm>
            <a:off x="428625" y="3666827"/>
            <a:ext cx="532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risten ITC" panose="03050502040202030202" pitchFamily="66" charset="0"/>
              </a:rPr>
              <a:t>B.	Iowa Rule of Evidence 5.601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336A4-CCB1-4C76-08D4-B9CD578E5CD9}"/>
              </a:ext>
            </a:extLst>
          </p:cNvPr>
          <p:cNvSpPr txBox="1"/>
          <p:nvPr/>
        </p:nvSpPr>
        <p:spPr>
          <a:xfrm>
            <a:off x="428624" y="4809529"/>
            <a:ext cx="6287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risten ITC" panose="03050502040202030202" pitchFamily="66" charset="0"/>
              </a:rPr>
              <a:t>C.	Iowa Rule of Civil Procedure 1.394</a:t>
            </a:r>
          </a:p>
        </p:txBody>
      </p:sp>
    </p:spTree>
    <p:extLst>
      <p:ext uri="{BB962C8B-B14F-4D97-AF65-F5344CB8AC3E}">
        <p14:creationId xmlns:p14="http://schemas.microsoft.com/office/powerpoint/2010/main" val="189196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FB2FC-9B25-C78C-5F8F-B7847B5B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How did the Court describe the right to voluntarily dismiss?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9C06C-74D2-62F0-215F-A6D65B57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0" t="10244" r="22130" b="17361"/>
          <a:stretch/>
        </p:blipFill>
        <p:spPr>
          <a:xfrm>
            <a:off x="561974" y="1690688"/>
            <a:ext cx="3571876" cy="4937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03F3E-D0C9-26A7-8C0D-90BDB90B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035" y="2200616"/>
            <a:ext cx="6915579" cy="780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A9216-12FD-38B8-0494-BA8E37C9F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045" y="3429000"/>
            <a:ext cx="6919560" cy="780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EE6BE-32B8-AE53-3DD3-E18E50E67D89}"/>
              </a:ext>
            </a:extLst>
          </p:cNvPr>
          <p:cNvSpPr txBox="1"/>
          <p:nvPr/>
        </p:nvSpPr>
        <p:spPr>
          <a:xfrm>
            <a:off x="4748452" y="3557568"/>
            <a:ext cx="599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B.	Self-executing and absolute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0B08D-38E6-E7C7-7345-59FA2F4BC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045" y="4657030"/>
            <a:ext cx="6919560" cy="780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78CDE-6E45-7534-3298-051BA68B6A22}"/>
              </a:ext>
            </a:extLst>
          </p:cNvPr>
          <p:cNvSpPr txBox="1"/>
          <p:nvPr/>
        </p:nvSpPr>
        <p:spPr>
          <a:xfrm>
            <a:off x="4748452" y="2329361"/>
            <a:ext cx="5246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A.	Annoying but necessary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59D17-9EE5-244E-DC5F-C7DB8D1ABDD5}"/>
              </a:ext>
            </a:extLst>
          </p:cNvPr>
          <p:cNvSpPr txBox="1"/>
          <p:nvPr/>
        </p:nvSpPr>
        <p:spPr>
          <a:xfrm>
            <a:off x="4748452" y="4785598"/>
            <a:ext cx="547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C.	Powerful and formidable</a:t>
            </a:r>
          </a:p>
        </p:txBody>
      </p:sp>
    </p:spTree>
    <p:extLst>
      <p:ext uri="{BB962C8B-B14F-4D97-AF65-F5344CB8AC3E}">
        <p14:creationId xmlns:p14="http://schemas.microsoft.com/office/powerpoint/2010/main" val="204624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F2E0-C771-9D26-EDEC-13A2D662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At what point in the litigation process does a party require consent from the court to voluntarily dismiss?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9725D-4D30-0845-91E6-D199CFB7F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28839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A.	After the motion deadline has run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B.	30 days prior to trial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C.	10 days prior to trial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40A59-E82E-94C5-6E64-26067E5D5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458" y="2483282"/>
            <a:ext cx="3889808" cy="3889808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50031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BCA3D0-E8EC-0434-3218-BEE02C412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3152907"/>
            <a:ext cx="6919560" cy="179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E173B-5B7D-8AC3-BFC2-4E310B4D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65" y="2106179"/>
            <a:ext cx="6919560" cy="951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69E7E-E292-E3F7-0268-A97B91ED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584709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What is the effect of a voluntary dismissal?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1359F-3082-22F9-EFA3-DD93B682B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" y="2296680"/>
            <a:ext cx="632921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A.	It dismisses everything, with the 	exception of pending motions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B.	It terminates the court’s 	jurisdiction and renders 	everything 	before unreviewable, 	with the exception of collateral 	issues 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C.	The court’s jurisdiction is 	severed and everything prior is 	unreviewable</a:t>
            </a:r>
          </a:p>
        </p:txBody>
      </p:sp>
      <p:pic>
        <p:nvPicPr>
          <p:cNvPr id="2050" name="Picture 2" descr="Smoke and mirrors | (technically just one mirror, but i'm ge… | Flickr">
            <a:extLst>
              <a:ext uri="{FF2B5EF4-FFF2-40B4-BE49-F238E27FC236}">
                <a16:creationId xmlns:a16="http://schemas.microsoft.com/office/drawing/2014/main" id="{460D695E-9199-6D36-FFB9-F8EEE77C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92301"/>
            <a:ext cx="4381499" cy="43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124AF-1B11-91BE-3DE0-5C92C5E03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5038857"/>
            <a:ext cx="6919560" cy="13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62E9-980A-F793-37A4-2F8BFB91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77" y="1515188"/>
            <a:ext cx="5266390" cy="1402470"/>
          </a:xfrm>
        </p:spPr>
        <p:txBody>
          <a:bodyPr anchor="t">
            <a:noAutofit/>
          </a:bodyPr>
          <a:lstStyle/>
          <a:p>
            <a:r>
              <a:rPr lang="en-US" sz="8800" dirty="0">
                <a:solidFill>
                  <a:srgbClr val="002060"/>
                </a:solidFill>
                <a:latin typeface="Kristen ITC" panose="03050502040202030202" pitchFamily="66" charset="0"/>
              </a:rPr>
              <a:t>Time goes by…</a:t>
            </a:r>
            <a:br>
              <a:rPr lang="en-US" sz="8800" dirty="0">
                <a:solidFill>
                  <a:srgbClr val="002060"/>
                </a:solidFill>
                <a:latin typeface="Kristen ITC" panose="03050502040202030202" pitchFamily="66" charset="0"/>
              </a:rPr>
            </a:br>
            <a:r>
              <a:rPr lang="en-US" sz="8800" dirty="0">
                <a:solidFill>
                  <a:srgbClr val="002060"/>
                </a:solidFill>
                <a:latin typeface="Kristen ITC" panose="03050502040202030202" pitchFamily="66" charset="0"/>
              </a:rPr>
              <a:t>so slowly</a:t>
            </a:r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3773BCE-798A-EB90-8425-817AED9B2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5" r="1" b="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D7F7-B7C8-043B-F3C5-13EB7666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Newly Adopted Rules of Remote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CC7D2-EB3C-3D2B-C265-B3495A3A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09" y="1945698"/>
            <a:ext cx="607983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Motion Content: Any party can move to have a virtual/remote hearing. </a:t>
            </a:r>
            <a:r>
              <a:rPr lang="en-US" dirty="0">
                <a:solidFill>
                  <a:srgbClr val="FF0000"/>
                </a:solidFill>
              </a:rPr>
              <a:t>It must include a certification </a:t>
            </a:r>
            <a:r>
              <a:rPr lang="en-US" dirty="0">
                <a:solidFill>
                  <a:schemeClr val="bg1"/>
                </a:solidFill>
              </a:rPr>
              <a:t>that the moving party “has </a:t>
            </a:r>
            <a:r>
              <a:rPr lang="en-US" dirty="0">
                <a:solidFill>
                  <a:srgbClr val="FF0000"/>
                </a:solidFill>
              </a:rPr>
              <a:t>in good faith</a:t>
            </a:r>
            <a:r>
              <a:rPr lang="en-US" dirty="0">
                <a:solidFill>
                  <a:schemeClr val="bg1"/>
                </a:solidFill>
              </a:rPr>
              <a:t> communicated or attempted to communicate with </a:t>
            </a:r>
            <a:r>
              <a:rPr lang="en-US" dirty="0">
                <a:solidFill>
                  <a:srgbClr val="FF0000"/>
                </a:solidFill>
              </a:rPr>
              <a:t>all other affected parties</a:t>
            </a:r>
            <a:r>
              <a:rPr lang="en-US" dirty="0">
                <a:solidFill>
                  <a:schemeClr val="bg1"/>
                </a:solidFill>
              </a:rPr>
              <a:t> to determine </a:t>
            </a:r>
            <a:r>
              <a:rPr lang="en-US" dirty="0">
                <a:solidFill>
                  <a:srgbClr val="FF0000"/>
                </a:solidFill>
              </a:rPr>
              <a:t>whether the motion is unresisted</a:t>
            </a:r>
            <a:r>
              <a:rPr lang="en-US" dirty="0">
                <a:solidFill>
                  <a:schemeClr val="bg1"/>
                </a:solidFill>
              </a:rPr>
              <a:t>, that such communication was not feasible under the circumstances, or that such communication is prohibited by prior court order.”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Court Consideration: The Court is directed to look at several factors including </a:t>
            </a:r>
            <a:r>
              <a:rPr lang="en-US" dirty="0">
                <a:solidFill>
                  <a:srgbClr val="FF0000"/>
                </a:solidFill>
              </a:rPr>
              <a:t>ability of the parties, timeliness of the motion, court facilities and type of motion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D2C48-299B-FE02-670B-080F198B2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100" y="2231736"/>
            <a:ext cx="5009342" cy="31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0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8F495-E3F6-8181-E750-84AB7638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70" y="525982"/>
            <a:ext cx="5174329" cy="1200361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Kristen ITC" panose="03050502040202030202" pitchFamily="66" charset="0"/>
              </a:rPr>
              <a:t>Feeback v. Swift Pork 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2F92E-17C0-4626-7D60-B033AD4A3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96" y="2352451"/>
            <a:ext cx="5318600" cy="62995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What reason did Swift Pork give for terminating David Feeback in this case?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FC943-233B-A657-BCBD-4766F8BDA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608" y="650494"/>
            <a:ext cx="4858278" cy="5324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2D7D7D-B471-5AF1-30E9-B6F02D67EC93}"/>
              </a:ext>
            </a:extLst>
          </p:cNvPr>
          <p:cNvSpPr txBox="1"/>
          <p:nvPr/>
        </p:nvSpPr>
        <p:spPr>
          <a:xfrm>
            <a:off x="470718" y="3362513"/>
            <a:ext cx="4755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A.	To make a point, David dressed as a 	donkey at his performance review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B.	As a practical joke, David released a 	group of piglets at the facility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C.	After a negative performance review, 	David texted his manager “F*CK you!”</a:t>
            </a:r>
          </a:p>
        </p:txBody>
      </p:sp>
    </p:spTree>
    <p:extLst>
      <p:ext uri="{BB962C8B-B14F-4D97-AF65-F5344CB8AC3E}">
        <p14:creationId xmlns:p14="http://schemas.microsoft.com/office/powerpoint/2010/main" val="355516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E648-D31C-AAD6-8FF0-245809C0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What was the Plaintiff’s argument?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8FBF-36E8-A5C2-8FCC-39274B9DE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6" y="1952625"/>
            <a:ext cx="66294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A.	That he meant to text another 	person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B.	That Swift Pork retaliated 	against him for making safety 	complaints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C.	That swearing was common in the 	workplace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D.	That Swift Pork had a practice of 	discriminating against older 	employees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C32D0-79B6-EFCD-2550-2F0DDEB2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78"/>
          <a:stretch/>
        </p:blipFill>
        <p:spPr>
          <a:xfrm>
            <a:off x="7480300" y="1472426"/>
            <a:ext cx="3406775" cy="48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0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517A4-14C0-EEDA-315F-DC7CD775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rgbClr val="002060"/>
                </a:solidFill>
                <a:latin typeface="Kristen ITC" panose="03050502040202030202" pitchFamily="66" charset="0"/>
              </a:rPr>
              <a:t>Question for the court:</a:t>
            </a:r>
            <a:br>
              <a:rPr lang="en-US" sz="3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3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Should the McDonnell Douglas framework be applied on summary judgment for ICRA discrimination claims that rest on indirect evidence?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0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8779C-CED5-70E7-2424-87191682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Kristen ITC" panose="03050502040202030202" pitchFamily="66" charset="0"/>
              </a:rPr>
              <a:t>Step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A09CB-B683-EA46-50A4-FBE704049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03" y="2111008"/>
            <a:ext cx="4785717" cy="35119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The employee must show: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They are a member of a protected group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That they were qualified for their position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That the circumstances of their discharge raised an inference of discrimination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9D45A-97A5-55E3-3F7D-11B0627FE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0" r="20472" b="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C1142-CD77-4325-E680-6B6EC661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5371">
            <a:off x="6905466" y="2186073"/>
            <a:ext cx="3987130" cy="3779848"/>
          </a:xfrm>
          <a:prstGeom prst="rect">
            <a:avLst/>
          </a:prstGeom>
        </p:spPr>
      </p:pic>
      <p:pic>
        <p:nvPicPr>
          <p:cNvPr id="1028" name="Picture 4" descr="Amanda M. Richards | Betty, Neuman &amp; McMahon, P.L.C. | Davenport, Iowa">
            <a:extLst>
              <a:ext uri="{FF2B5EF4-FFF2-40B4-BE49-F238E27FC236}">
                <a16:creationId xmlns:a16="http://schemas.microsoft.com/office/drawing/2014/main" id="{45B9900D-7FB4-F27B-8D4B-76FE8712F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r="15177"/>
          <a:stretch/>
        </p:blipFill>
        <p:spPr bwMode="auto">
          <a:xfrm rot="20855704">
            <a:off x="1507387" y="2384612"/>
            <a:ext cx="3390319" cy="31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26891-748F-5C8B-7DFB-C11BF8EB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Kristen ITC" panose="03050502040202030202" pitchFamily="66" charset="0"/>
              </a:rPr>
              <a:t>The Rules…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B8D51-45E8-4E5C-0028-8A002B205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8" b="96763" l="1288" r="95494">
                        <a14:foregroundMark x1="36481" y1="7554" x2="54077" y2="10432"/>
                        <a14:foregroundMark x1="54077" y1="10432" x2="65021" y2="8993"/>
                        <a14:foregroundMark x1="36481" y1="3957" x2="39485" y2="4317"/>
                        <a14:foregroundMark x1="59871" y1="3237" x2="62017" y2="3957"/>
                        <a14:foregroundMark x1="37124" y1="2518" x2="39056" y2="3237"/>
                        <a14:foregroundMark x1="5579" y1="46403" x2="15880" y2="67266"/>
                        <a14:foregroundMark x1="92489" y1="57554" x2="95708" y2="50719"/>
                        <a14:foregroundMark x1="4077" y1="33453" x2="1502" y2="39209"/>
                        <a14:foregroundMark x1="21888" y1="89209" x2="50429" y2="96763"/>
                        <a14:foregroundMark x1="72729" y1="95524" x2="72821" y2="95519"/>
                        <a14:foregroundMark x1="50429" y1="96763" x2="70400" y2="95653"/>
                        <a14:backgroundMark x1="76609" y1="93165" x2="81974" y2="94964"/>
                        <a14:backgroundMark x1="82403" y1="95324" x2="72747" y2="95324"/>
                        <a14:backgroundMark x1="69957" y1="97122" x2="71459" y2="96043"/>
                        <a14:backgroundMark x1="83476" y1="94964" x2="81545" y2="94964"/>
                        <a14:backgroundMark x1="71030" y1="96043" x2="72532" y2="96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82035">
            <a:off x="1764220" y="1877141"/>
            <a:ext cx="2111125" cy="1259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AE68A-5697-78DC-4B91-93EEE8AD2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15" b="94671" l="3929" r="96667">
                        <a14:foregroundMark x1="25714" y1="7419" x2="45476" y2="9195"/>
                        <a14:foregroundMark x1="9286" y1="36468" x2="26667" y2="43365"/>
                        <a14:foregroundMark x1="26667" y1="43365" x2="40119" y2="54127"/>
                        <a14:foregroundMark x1="40119" y1="54127" x2="41190" y2="56844"/>
                        <a14:foregroundMark x1="3929" y1="38976" x2="5000" y2="41066"/>
                        <a14:foregroundMark x1="30000" y1="66353" x2="35714" y2="79833"/>
                        <a14:foregroundMark x1="35714" y1="79833" x2="54881" y2="86416"/>
                        <a14:foregroundMark x1="54881" y1="86416" x2="66786" y2="86625"/>
                        <a14:foregroundMark x1="66786" y1="86625" x2="77381" y2="85998"/>
                        <a14:foregroundMark x1="77381" y1="85998" x2="77738" y2="85998"/>
                        <a14:foregroundMark x1="35714" y1="94671" x2="42738" y2="94671"/>
                        <a14:foregroundMark x1="28810" y1="87043" x2="57738" y2="87879"/>
                        <a14:foregroundMark x1="33571" y1="91641" x2="47619" y2="92059"/>
                        <a14:foregroundMark x1="47619" y1="92059" x2="53333" y2="92059"/>
                        <a14:foregroundMark x1="53690" y1="77011" x2="84405" y2="83386"/>
                        <a14:foregroundMark x1="92143" y1="53605" x2="91429" y2="60293"/>
                        <a14:foregroundMark x1="96667" y1="58516" x2="95833" y2="60920"/>
                        <a14:foregroundMark x1="25714" y1="75131" x2="42738" y2="74295"/>
                        <a14:foregroundMark x1="42738" y1="74295" x2="63571" y2="75340"/>
                        <a14:foregroundMark x1="27381" y1="59457" x2="36429" y2="63636"/>
                        <a14:foregroundMark x1="22143" y1="57785" x2="25595" y2="59457"/>
                        <a14:foregroundMark x1="39762" y1="64681" x2="58929" y2="71682"/>
                        <a14:foregroundMark x1="58452" y1="70428" x2="78810" y2="69592"/>
                        <a14:foregroundMark x1="78810" y1="69592" x2="80952" y2="68025"/>
                        <a14:foregroundMark x1="71429" y1="74086" x2="67381" y2="90282"/>
                        <a14:foregroundMark x1="35357" y1="70219" x2="25119" y2="64995"/>
                        <a14:foregroundMark x1="25119" y1="64995" x2="24167" y2="85057"/>
                        <a14:foregroundMark x1="24167" y1="85057" x2="26071" y2="88715"/>
                        <a14:foregroundMark x1="58333" y1="92685" x2="76310" y2="91850"/>
                        <a14:foregroundMark x1="76310" y1="91850" x2="77500" y2="90073"/>
                        <a14:foregroundMark x1="82024" y1="67503" x2="83452" y2="67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83996">
            <a:off x="9295247" y="4279966"/>
            <a:ext cx="1795145" cy="2045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7BCAB2-B6E5-A8ED-57DF-C82325A574E0}"/>
              </a:ext>
            </a:extLst>
          </p:cNvPr>
          <p:cNvSpPr txBox="1"/>
          <p:nvPr/>
        </p:nvSpPr>
        <p:spPr>
          <a:xfrm rot="909770">
            <a:off x="7476660" y="5737910"/>
            <a:ext cx="194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Kristen ITC" panose="03050502040202030202" pitchFamily="66" charset="0"/>
              </a:rPr>
              <a:t>Winner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E71ADA-95D9-4E89-9963-1C9371F850BF}"/>
              </a:ext>
            </a:extLst>
          </p:cNvPr>
          <p:cNvSpPr txBox="1"/>
          <p:nvPr/>
        </p:nvSpPr>
        <p:spPr>
          <a:xfrm rot="20850642">
            <a:off x="2877147" y="5662789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Kristen ITC" panose="03050502040202030202" pitchFamily="66" charset="0"/>
              </a:rPr>
              <a:t>Loser</a:t>
            </a:r>
          </a:p>
        </p:txBody>
      </p:sp>
    </p:spTree>
    <p:extLst>
      <p:ext uri="{BB962C8B-B14F-4D97-AF65-F5344CB8AC3E}">
        <p14:creationId xmlns:p14="http://schemas.microsoft.com/office/powerpoint/2010/main" val="293313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FAC53-43CF-38C1-F122-28AB368F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Kristen ITC" panose="03050502040202030202" pitchFamily="66" charset="0"/>
              </a:rPr>
              <a:t>Step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B4DDE-55B4-20B2-AAA2-5F82C3AE4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99" r="2" b="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42F09-0B6E-AF46-CCD0-3B857E1A7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975" y="2470245"/>
            <a:ext cx="4738463" cy="3727501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What does the employer have to articulate?</a:t>
            </a: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Kristen ITC" panose="03050502040202030202" pitchFamily="66" charset="0"/>
            </a:endParaRPr>
          </a:p>
          <a:p>
            <a:pPr marL="457200" indent="-457200">
              <a:buAutoNum type="alphaUcPeriod"/>
            </a:pPr>
            <a:r>
              <a:rPr 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That the employee had it coming to them and they were universally disliked</a:t>
            </a:r>
          </a:p>
          <a:p>
            <a:pPr marL="457200" indent="-457200">
              <a:buAutoNum type="alphaUcPeriod"/>
            </a:pPr>
            <a:endParaRPr lang="en-US" sz="2000" dirty="0">
              <a:solidFill>
                <a:srgbClr val="002060"/>
              </a:solidFill>
              <a:latin typeface="Kristen ITC" panose="03050502040202030202" pitchFamily="66" charset="0"/>
            </a:endParaRPr>
          </a:p>
          <a:p>
            <a:pPr marL="457200" indent="-457200">
              <a:buAutoNum type="alphaUcPeriod"/>
            </a:pPr>
            <a:r>
              <a:rPr 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That they went through the proper HR procedure to terminate the employee</a:t>
            </a:r>
          </a:p>
          <a:p>
            <a:pPr marL="457200" indent="-457200">
              <a:buAutoNum type="alphaUcPeriod"/>
            </a:pPr>
            <a:endParaRPr lang="en-US" sz="2000" dirty="0">
              <a:solidFill>
                <a:srgbClr val="002060"/>
              </a:solidFill>
              <a:latin typeface="Kristen ITC" panose="03050502040202030202" pitchFamily="66" charset="0"/>
            </a:endParaRPr>
          </a:p>
          <a:p>
            <a:pPr marL="457200" indent="-457200">
              <a:buAutoNum type="alphaUcPeriod"/>
            </a:pPr>
            <a:r>
              <a:rPr 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Any legitimate, non-discriminatory reason for its actions</a:t>
            </a:r>
          </a:p>
        </p:txBody>
      </p:sp>
    </p:spTree>
    <p:extLst>
      <p:ext uri="{BB962C8B-B14F-4D97-AF65-F5344CB8AC3E}">
        <p14:creationId xmlns:p14="http://schemas.microsoft.com/office/powerpoint/2010/main" val="150600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A59FD-8CAB-3FCF-1303-EBB1705C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Kristen ITC" panose="03050502040202030202" pitchFamily="66" charset="0"/>
              </a:rPr>
              <a:t>Step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EAC36-6737-77D8-96C6-0930CD3E3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5" y="2449993"/>
            <a:ext cx="5672809" cy="36771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Employee must prove: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That the employer’s offered explanation is </a:t>
            </a:r>
            <a:r>
              <a:rPr lang="en-US" dirty="0">
                <a:solidFill>
                  <a:srgbClr val="FF0000"/>
                </a:solidFill>
                <a:latin typeface="Kristen ITC" panose="03050502040202030202" pitchFamily="66" charset="0"/>
              </a:rPr>
              <a:t>pretextual</a:t>
            </a:r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 or, while true, was not the only reason for their termination; their protected class was </a:t>
            </a:r>
            <a:r>
              <a:rPr lang="en-US" dirty="0">
                <a:solidFill>
                  <a:srgbClr val="FF0000"/>
                </a:solidFill>
                <a:latin typeface="Kristen ITC" panose="03050502040202030202" pitchFamily="66" charset="0"/>
              </a:rPr>
              <a:t>another motivating factor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BEAC31-202E-0313-7385-E1F88D8FC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0" r="31889" b="1"/>
          <a:stretch/>
        </p:blipFill>
        <p:spPr>
          <a:xfrm>
            <a:off x="6870947" y="608401"/>
            <a:ext cx="4565417" cy="55934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0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EEA0-1222-3284-C0AA-8CFEE7EB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91" y="17228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Kristen ITC" panose="03050502040202030202" pitchFamily="66" charset="0"/>
              </a:rPr>
              <a:t>Was Feeback’s unruly conduct considered a pretext for age discrimination?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E05CFB-5BB0-4380-F216-D0819FD4EDA0}"/>
              </a:ext>
            </a:extLst>
          </p:cNvPr>
          <p:cNvSpPr/>
          <p:nvPr/>
        </p:nvSpPr>
        <p:spPr>
          <a:xfrm>
            <a:off x="1034473" y="4091709"/>
            <a:ext cx="4313382" cy="2161309"/>
          </a:xfrm>
          <a:prstGeom prst="roundRect">
            <a:avLst/>
          </a:prstGeom>
          <a:solidFill>
            <a:srgbClr val="FFC000">
              <a:alpha val="68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Kristen ITC" panose="03050502040202030202" pitchFamily="66" charset="0"/>
              </a:rPr>
              <a:t>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8E3C1-CD99-7487-59C7-3A144095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147" y="4062795"/>
            <a:ext cx="4365114" cy="2219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09268F-C691-9DB1-F110-DB59F3BAE0EF}"/>
              </a:ext>
            </a:extLst>
          </p:cNvPr>
          <p:cNvSpPr txBox="1"/>
          <p:nvPr/>
        </p:nvSpPr>
        <p:spPr>
          <a:xfrm>
            <a:off x="7937303" y="4449088"/>
            <a:ext cx="21788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Kristen ITC" panose="03050502040202030202" pitchFamily="66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307056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6588F-9704-2177-E142-586FBD4A5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2" r="334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A0107-B6E3-3924-92CD-17A74AEF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914758" cy="1559301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Kristen ITC" panose="03050502040202030202" pitchFamily="66" charset="0"/>
              </a:rPr>
              <a:t>Honest Belief Rule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C5741-7216-2128-F130-CCA82D91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“Critical inquiry… is </a:t>
            </a:r>
            <a:r>
              <a:rPr lang="en-US" dirty="0">
                <a:solidFill>
                  <a:srgbClr val="FF0000"/>
                </a:solidFill>
              </a:rPr>
              <a:t>not whether the employee actually engaged in the conduct</a:t>
            </a:r>
            <a:r>
              <a:rPr lang="en-US" dirty="0">
                <a:solidFill>
                  <a:srgbClr val="002060"/>
                </a:solidFill>
              </a:rPr>
              <a:t> for which he was terminated, but whether the employer </a:t>
            </a:r>
            <a:r>
              <a:rPr lang="en-US" dirty="0">
                <a:solidFill>
                  <a:srgbClr val="FF0000"/>
                </a:solidFill>
              </a:rPr>
              <a:t>in good faith believed that the employee was guilty</a:t>
            </a:r>
            <a:r>
              <a:rPr lang="en-US" dirty="0">
                <a:solidFill>
                  <a:srgbClr val="002060"/>
                </a:solidFill>
              </a:rPr>
              <a:t> of the conduct justifying discharge”</a:t>
            </a:r>
          </a:p>
        </p:txBody>
      </p:sp>
    </p:spTree>
    <p:extLst>
      <p:ext uri="{BB962C8B-B14F-4D97-AF65-F5344CB8AC3E}">
        <p14:creationId xmlns:p14="http://schemas.microsoft.com/office/powerpoint/2010/main" val="378111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0CAF-9D39-9756-1F9A-C3431D4D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96418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Kristen ITC" panose="03050502040202030202" pitchFamily="66" charset="0"/>
              </a:rPr>
              <a:t>Martin v. Tovar and the City of Muscatine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F07C2-9186-0B14-FD9C-E795FE65D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7" y="1839785"/>
            <a:ext cx="10515600" cy="14255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Traffic stop of a vehicle driven by David Faust</a:t>
            </a:r>
          </a:p>
          <a:p>
            <a:r>
              <a:rPr lang="en-US" sz="2400" dirty="0">
                <a:solidFill>
                  <a:srgbClr val="002060"/>
                </a:solidFill>
              </a:rPr>
              <a:t>Faust was arrested on the charge of driving while intoxicated and transported to the police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8851C-6E0D-31AB-1335-53F3B6E9A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9" b="43880"/>
          <a:stretch/>
        </p:blipFill>
        <p:spPr>
          <a:xfrm>
            <a:off x="5523345" y="3360882"/>
            <a:ext cx="6382328" cy="3257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53FE7-733B-3BA9-93FC-E482715348BC}"/>
              </a:ext>
            </a:extLst>
          </p:cNvPr>
          <p:cNvSpPr txBox="1"/>
          <p:nvPr/>
        </p:nvSpPr>
        <p:spPr>
          <a:xfrm>
            <a:off x="440267" y="3076555"/>
            <a:ext cx="50576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Shari Martin was a passenger in the vehicle and was also intoxicated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Police departments common practice for officers to give passengers not under arrest a courtesy ride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Officer Thomas Tovar drove Shari to a nearby hotel where he sexually assaulted her </a:t>
            </a:r>
          </a:p>
        </p:txBody>
      </p:sp>
    </p:spTree>
    <p:extLst>
      <p:ext uri="{BB962C8B-B14F-4D97-AF65-F5344CB8AC3E}">
        <p14:creationId xmlns:p14="http://schemas.microsoft.com/office/powerpoint/2010/main" val="344958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6127-0798-1A2F-C831-4418263D5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Scope of employment?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11EF-1055-1B1B-B770-ACFA4F35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82" y="1827501"/>
            <a:ext cx="641234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 within the scope of his employment</a:t>
            </a:r>
          </a:p>
          <a:p>
            <a:r>
              <a:rPr lang="en-US" dirty="0">
                <a:solidFill>
                  <a:schemeClr val="bg1"/>
                </a:solidFill>
              </a:rPr>
              <a:t>His act was “so unusual or startling under the circumstances, and such a departure from the officer’s duty”</a:t>
            </a:r>
          </a:p>
          <a:p>
            <a:r>
              <a:rPr lang="en-US" dirty="0">
                <a:solidFill>
                  <a:schemeClr val="bg1"/>
                </a:solidFill>
              </a:rPr>
              <a:t>Furthered no purpose or aim of the city</a:t>
            </a:r>
          </a:p>
          <a:p>
            <a:r>
              <a:rPr lang="en-US" dirty="0">
                <a:solidFill>
                  <a:schemeClr val="bg1"/>
                </a:solidFill>
              </a:rPr>
              <a:t>No foreseeability for his actions</a:t>
            </a:r>
          </a:p>
          <a:p>
            <a:r>
              <a:rPr lang="en-US" dirty="0">
                <a:solidFill>
                  <a:schemeClr val="bg1"/>
                </a:solidFill>
              </a:rPr>
              <a:t>Accusation regarding previous SA only surfaced after lawsuit was filed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A8AD1-BA26-AFE7-4C97-98C27C1A5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209" y="1390650"/>
            <a:ext cx="3396719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09B987B-5E3E-B97E-5BA5-643787FDC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6" r="3744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0E435-EC3C-44E8-A4A1-8B79C5EE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Kristen ITC" panose="03050502040202030202" pitchFamily="66" charset="0"/>
              </a:rPr>
              <a:t>Aided by Agency?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1ED5A-2110-972A-16A9-E0A27149D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rgbClr val="002060"/>
                </a:solidFill>
              </a:rPr>
              <a:t>Section 219 of the Second Restatement </a:t>
            </a:r>
          </a:p>
          <a:p>
            <a:r>
              <a:rPr lang="en-US" sz="1700" dirty="0">
                <a:solidFill>
                  <a:srgbClr val="002060"/>
                </a:solidFill>
              </a:rPr>
              <a:t>An employer may be held vicariously liable for an employee’s tortious conduct if the employee “was aided in accomplishing the tort by the existence of the agency relationship”</a:t>
            </a:r>
          </a:p>
          <a:p>
            <a:r>
              <a:rPr lang="en-US" sz="1700" dirty="0">
                <a:solidFill>
                  <a:srgbClr val="002060"/>
                </a:solidFill>
              </a:rPr>
              <a:t>Previously narrowly used in hostile work environment claims</a:t>
            </a:r>
          </a:p>
          <a:p>
            <a:r>
              <a:rPr lang="en-US" sz="1700" dirty="0">
                <a:solidFill>
                  <a:srgbClr val="002060"/>
                </a:solidFill>
              </a:rPr>
              <a:t>The court rejected the theory</a:t>
            </a:r>
          </a:p>
          <a:p>
            <a:r>
              <a:rPr lang="en-US" sz="1700" dirty="0">
                <a:solidFill>
                  <a:srgbClr val="002060"/>
                </a:solidFill>
              </a:rPr>
              <a:t>“It comes close to creating strict liability for employers, and, despite purporting to be an exception, it nearly swallows the general rule that respondeat superior does not attach to intentional torts.”</a:t>
            </a:r>
          </a:p>
        </p:txBody>
      </p:sp>
    </p:spTree>
    <p:extLst>
      <p:ext uri="{BB962C8B-B14F-4D97-AF65-F5344CB8AC3E}">
        <p14:creationId xmlns:p14="http://schemas.microsoft.com/office/powerpoint/2010/main" val="2265306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8F6FF-0EAD-097C-A01D-8EED44EA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743" y="2151592"/>
            <a:ext cx="5126057" cy="1899912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Kristen ITC" panose="03050502040202030202" pitchFamily="66" charset="0"/>
              </a:rPr>
              <a:t>Husk me anything!</a:t>
            </a:r>
          </a:p>
        </p:txBody>
      </p:sp>
      <p:pic>
        <p:nvPicPr>
          <p:cNvPr id="4" name="Picture 3" descr="A cartoon of a corn cob waving&#10;&#10;Description automatically generated">
            <a:extLst>
              <a:ext uri="{FF2B5EF4-FFF2-40B4-BE49-F238E27FC236}">
                <a16:creationId xmlns:a16="http://schemas.microsoft.com/office/drawing/2014/main" id="{BF319AC5-342D-2EF1-D62C-3CAE205BC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6667" l="10000" r="89167">
                        <a14:foregroundMark x1="48889" y1="8611" x2="57222" y2="4167"/>
                        <a14:foregroundMark x1="57222" y1="4167" x2="63333" y2="8611"/>
                        <a14:foregroundMark x1="63333" y1="8611" x2="63333" y2="8611"/>
                        <a14:foregroundMark x1="53611" y1="4167" x2="59444" y2="3611"/>
                        <a14:foregroundMark x1="30278" y1="16389" x2="32778" y2="15000"/>
                        <a14:foregroundMark x1="29167" y1="15833" x2="32222" y2="10000"/>
                        <a14:foregroundMark x1="28889" y1="11111" x2="28889" y2="8889"/>
                        <a14:foregroundMark x1="44444" y1="34167" x2="46111" y2="30000"/>
                        <a14:foregroundMark x1="52500" y1="35833" x2="56389" y2="32222"/>
                        <a14:foregroundMark x1="41667" y1="32222" x2="43889" y2="30000"/>
                        <a14:foregroundMark x1="61944" y1="67500" x2="63333" y2="74167"/>
                        <a14:foregroundMark x1="52222" y1="32222" x2="53056" y2="39167"/>
                        <a14:foregroundMark x1="44444" y1="90556" x2="51389" y2="92500"/>
                        <a14:foregroundMark x1="51389" y1="92500" x2="53889" y2="91667"/>
                        <a14:foregroundMark x1="48611" y1="96667" x2="53889" y2="96389"/>
                      </a14:backgroundRemoval>
                    </a14:imgEffect>
                  </a14:imgLayer>
                </a14:imgProps>
              </a:ext>
            </a:extLst>
          </a:blip>
          <a:srcRect r="1" b="113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527E8-BA88-B647-C5A7-C12D80B0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002060"/>
                </a:solidFill>
                <a:latin typeface="Kristen ITC" panose="03050502040202030202" pitchFamily="66" charset="0"/>
              </a:rPr>
              <a:t>Kirlin v. Monaster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DC299-DCF9-E4D1-A061-DB7867640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Patient involved in a motor vehicle accident</a:t>
            </a:r>
          </a:p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Reported symptoms: sporadic headaches, neck pain and pressure behind the eyes</a:t>
            </a:r>
          </a:p>
          <a:p>
            <a:endParaRPr lang="en-US" sz="20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138D-0346-187E-7B43-200D12794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0" r="24701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7F674-A4DE-6DB1-F339-8DEC2BD6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002060"/>
                </a:solidFill>
                <a:latin typeface="Kristen ITC" panose="03050502040202030202" pitchFamily="66" charset="0"/>
              </a:rPr>
              <a:t>Kirlin v. Monaster</a:t>
            </a:r>
            <a:endParaRPr lang="en-US" sz="3700" dirty="0">
              <a:solidFill>
                <a:srgbClr val="0020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13E25-D13A-A84D-7729-04AF768A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2485783"/>
            <a:ext cx="4803113" cy="3979585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Visits with two different family physicians</a:t>
            </a:r>
          </a:p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Has a head CT scan which is normal</a:t>
            </a:r>
          </a:p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Visits with pain management physician</a:t>
            </a:r>
          </a:p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Prescribed medication for his headache</a:t>
            </a:r>
          </a:p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Come to the ER if symptoms worsen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ctor holding a stethoscope&#10;&#10;Description automatically generated">
            <a:extLst>
              <a:ext uri="{FF2B5EF4-FFF2-40B4-BE49-F238E27FC236}">
                <a16:creationId xmlns:a16="http://schemas.microsoft.com/office/drawing/2014/main" id="{2E96912E-78E6-76B2-C872-D9F299F68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2" r="399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8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652D6-4590-32EA-5662-524E9CB1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002060"/>
                </a:solidFill>
                <a:latin typeface="Kristen ITC" panose="03050502040202030202" pitchFamily="66" charset="0"/>
              </a:rPr>
              <a:t>Kirlin v. Monaster</a:t>
            </a:r>
            <a:endParaRPr lang="en-US" sz="3700" dirty="0">
              <a:solidFill>
                <a:srgbClr val="0020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A0367-7124-74A1-D755-E36CE8040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88" y="2136184"/>
            <a:ext cx="5259035" cy="3979585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Adjustment at chiropractor: experiences stroke and is sent to Emergency Department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0C20A-574D-B68D-4630-8B17AFC5F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2" r="2338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2353-5B1F-99AC-9E8D-812CB478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Procedural history…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1EF8D-2B1C-15C4-CEBD-E81862C29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First petition is filed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Non-compliant certificate of merit is served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Motion to dismiss filed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Less than a week later: </a:t>
            </a:r>
            <a:r>
              <a:rPr lang="en-US" dirty="0">
                <a:solidFill>
                  <a:srgbClr val="FF0000"/>
                </a:solidFill>
                <a:latin typeface="Kristen ITC" panose="03050502040202030202" pitchFamily="66" charset="0"/>
              </a:rPr>
              <a:t>voluntary dismissal without prejudice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Second petition filed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Motion for summary judgment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Case dismissed</a:t>
            </a:r>
          </a:p>
          <a:p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Plaintiff’s appeal</a:t>
            </a:r>
          </a:p>
        </p:txBody>
      </p:sp>
    </p:spTree>
    <p:extLst>
      <p:ext uri="{BB962C8B-B14F-4D97-AF65-F5344CB8AC3E}">
        <p14:creationId xmlns:p14="http://schemas.microsoft.com/office/powerpoint/2010/main" val="133318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0D474-AA6B-DA6A-62F7-31A4CF09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 kern="1200" dirty="0">
                <a:solidFill>
                  <a:srgbClr val="002060"/>
                </a:solidFill>
              </a:rPr>
              <a:t>“Failure to substantially comply… </a:t>
            </a:r>
            <a:r>
              <a:rPr lang="en-US" sz="5500" b="1" kern="1200" dirty="0">
                <a:solidFill>
                  <a:srgbClr val="FF0000"/>
                </a:solidFill>
              </a:rPr>
              <a:t>shall result</a:t>
            </a:r>
            <a:r>
              <a:rPr lang="en-US" sz="5500" b="1" kern="1200" dirty="0">
                <a:solidFill>
                  <a:schemeClr val="tx1"/>
                </a:solidFill>
              </a:rPr>
              <a:t>, </a:t>
            </a:r>
            <a:r>
              <a:rPr lang="en-US" sz="5500" b="1" kern="1200" dirty="0">
                <a:solidFill>
                  <a:srgbClr val="002060"/>
                </a:solidFill>
              </a:rPr>
              <a:t>upon motion, in dismissal with prejudice”</a:t>
            </a:r>
          </a:p>
        </p:txBody>
      </p:sp>
    </p:spTree>
    <p:extLst>
      <p:ext uri="{BB962C8B-B14F-4D97-AF65-F5344CB8AC3E}">
        <p14:creationId xmlns:p14="http://schemas.microsoft.com/office/powerpoint/2010/main" val="283898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E80F-0C27-E03D-0F0A-63227EDA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19" y="32894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Kristen ITC" panose="03050502040202030202" pitchFamily="66" charset="0"/>
              </a:rPr>
              <a:t>Questions for the Court:</a:t>
            </a:r>
            <a:br>
              <a:rPr lang="en-US" sz="5400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b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</a:br>
            <a:r>
              <a:rPr lang="en-US" dirty="0">
                <a:solidFill>
                  <a:schemeClr val="bg1"/>
                </a:solidFill>
              </a:rPr>
              <a:t>Whether the dismissal right under 147.140 attached upon a motion to dismiss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Would there be an exception to Plaintiff’s right to voluntarily dismiss?</a:t>
            </a:r>
            <a:br>
              <a:rPr lang="en-US" dirty="0">
                <a:latin typeface="Kristen ITC" panose="03050502040202030202" pitchFamily="66" charset="0"/>
              </a:rPr>
            </a:br>
            <a:br>
              <a:rPr lang="en-US" dirty="0">
                <a:latin typeface="Kristen ITC" panose="03050502040202030202" pitchFamily="66" charset="0"/>
              </a:rPr>
            </a:br>
            <a:endParaRPr lang="en-US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9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64CD21-F7F3-C8D6-E684-73DAD6FB6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4904107"/>
            <a:ext cx="6567919" cy="1487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ED7C9-7FA7-5CA6-2A41-638E91C8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48" y="3741513"/>
            <a:ext cx="4611513" cy="3043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C70F47-7150-4FE5-A2A6-E3C305EB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069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Kristen ITC" panose="03050502040202030202" pitchFamily="66" charset="0"/>
              </a:rPr>
              <a:t>What did the Supreme Court decide?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B7D91-97AA-5A94-770B-D6E5E9F823FE}"/>
              </a:ext>
            </a:extLst>
          </p:cNvPr>
          <p:cNvSpPr txBox="1"/>
          <p:nvPr/>
        </p:nvSpPr>
        <p:spPr>
          <a:xfrm>
            <a:off x="1176479" y="3608000"/>
            <a:ext cx="46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Kristen ITC" panose="03050502040202030202" pitchFamily="66" charset="0"/>
              </a:rPr>
              <a:t>B.	Reverse and remand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5236A-D5A4-DD6B-3CC0-D662435B1C04}"/>
              </a:ext>
            </a:extLst>
          </p:cNvPr>
          <p:cNvSpPr txBox="1"/>
          <p:nvPr/>
        </p:nvSpPr>
        <p:spPr>
          <a:xfrm>
            <a:off x="1130764" y="5179993"/>
            <a:ext cx="6100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C.	Made no decision and took 	a trip to the Bahamas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85E4-DAFF-E6F9-40CD-F42DB81A5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111" l="9921" r="89881">
                        <a14:foregroundMark x1="43849" y1="25278" x2="43849" y2="32222"/>
                        <a14:foregroundMark x1="43651" y1="24167" x2="43452" y2="24167"/>
                        <a14:foregroundMark x1="42659" y1="23333" x2="44841" y2="24167"/>
                        <a14:foregroundMark x1="42857" y1="32222" x2="45635" y2="31944"/>
                        <a14:foregroundMark x1="44048" y1="23056" x2="44643" y2="22500"/>
                        <a14:foregroundMark x1="60317" y1="30833" x2="60714" y2="39722"/>
                        <a14:foregroundMark x1="59325" y1="28889" x2="63095" y2="31667"/>
                        <a14:foregroundMark x1="75992" y1="23333" x2="76786" y2="29167"/>
                        <a14:foregroundMark x1="67460" y1="77778" x2="69841" y2="94444"/>
                        <a14:foregroundMark x1="69841" y1="94444" x2="77976" y2="81389"/>
                        <a14:foregroundMark x1="77976" y1="81389" x2="77976" y2="80278"/>
                        <a14:foregroundMark x1="45238" y1="78611" x2="48611" y2="95278"/>
                        <a14:foregroundMark x1="48611" y1="95278" x2="56349" y2="81944"/>
                        <a14:foregroundMark x1="56349" y1="81944" x2="56349" y2="81389"/>
                        <a14:foregroundMark x1="23016" y1="96389" x2="33135" y2="96111"/>
                        <a14:foregroundMark x1="33135" y1="96111" x2="34325" y2="96111"/>
                        <a14:foregroundMark x1="74603" y1="22500" x2="77183" y2="22500"/>
                        <a14:foregroundMark x1="23413" y1="29444" x2="24008" y2="21389"/>
                        <a14:foregroundMark x1="45635" y1="25000" x2="45635" y2="30000"/>
                        <a14:foregroundMark x1="76389" y1="32778" x2="75794" y2="33611"/>
                        <a14:foregroundMark x1="74603" y1="34444" x2="77778" y2="34167"/>
                        <a14:foregroundMark x1="74802" y1="33333" x2="76984" y2="33611"/>
                        <a14:foregroundMark x1="21825" y1="25000" x2="22024" y2="25556"/>
                        <a14:foregroundMark x1="23413" y1="19444" x2="25000" y2="19444"/>
                        <a14:foregroundMark x1="16865" y1="62500" x2="17659" y2="63611"/>
                        <a14:foregroundMark x1="17460" y1="64444" x2="18254" y2="65556"/>
                        <a14:foregroundMark x1="41071" y1="26667" x2="42262" y2="29444"/>
                        <a14:foregroundMark x1="83929" y1="62222" x2="83532" y2="63611"/>
                        <a14:backgroundMark x1="53175" y1="40833" x2="53770" y2="3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37" y="3922169"/>
            <a:ext cx="4008120" cy="286294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1A7D7E-6A5A-0320-7347-C8ED72A61240}"/>
              </a:ext>
            </a:extLst>
          </p:cNvPr>
          <p:cNvSpPr/>
          <p:nvPr/>
        </p:nvSpPr>
        <p:spPr>
          <a:xfrm>
            <a:off x="695325" y="1888093"/>
            <a:ext cx="9867900" cy="89535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19ECA-F829-F450-A75D-93E483BA19B2}"/>
              </a:ext>
            </a:extLst>
          </p:cNvPr>
          <p:cNvSpPr txBox="1"/>
          <p:nvPr/>
        </p:nvSpPr>
        <p:spPr>
          <a:xfrm>
            <a:off x="1176479" y="2074158"/>
            <a:ext cx="6994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A.	Affirm the lower court’s decision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FA9305-835A-D9AA-1A8A-AF6773211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3403226"/>
            <a:ext cx="656791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31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1054</Words>
  <Application>Microsoft Office PowerPoint</Application>
  <PresentationFormat>Widescreen</PresentationFormat>
  <Paragraphs>112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Kristen ITC</vt:lpstr>
      <vt:lpstr>Office Theme</vt:lpstr>
      <vt:lpstr>Whitaker’s Corny  (but a-maize-ing)  Legal Quiz</vt:lpstr>
      <vt:lpstr>The Rules…</vt:lpstr>
      <vt:lpstr>Kirlin v. Monaster</vt:lpstr>
      <vt:lpstr>Kirlin v. Monaster</vt:lpstr>
      <vt:lpstr>Kirlin v. Monaster</vt:lpstr>
      <vt:lpstr>Procedural history…</vt:lpstr>
      <vt:lpstr>“Failure to substantially comply… shall result, upon motion, in dismissal with prejudice”</vt:lpstr>
      <vt:lpstr>Questions for the Court:  Whether the dismissal right under 147.140 attached upon a motion to dismiss  Would there be an exception to Plaintiff’s right to voluntarily dismiss?  </vt:lpstr>
      <vt:lpstr>What did the Supreme Court decide?</vt:lpstr>
      <vt:lpstr>What Rule did the Plaintiff’s right to voluntarily dismiss come from?</vt:lpstr>
      <vt:lpstr>How did the Court describe the right to voluntarily dismiss?</vt:lpstr>
      <vt:lpstr>At what point in the litigation process does a party require consent from the court to voluntarily dismiss?</vt:lpstr>
      <vt:lpstr>What is the effect of a voluntary dismissal? </vt:lpstr>
      <vt:lpstr>Time goes by… so slowly</vt:lpstr>
      <vt:lpstr>Newly Adopted Rules of Remote Procedure</vt:lpstr>
      <vt:lpstr>Feeback v. Swift Pork Company</vt:lpstr>
      <vt:lpstr>What was the Plaintiff’s argument?</vt:lpstr>
      <vt:lpstr>Question for the court:  Should the McDonnell Douglas framework be applied on summary judgment for ICRA discrimination claims that rest on indirect evidence?</vt:lpstr>
      <vt:lpstr>Step 1</vt:lpstr>
      <vt:lpstr>Step 2</vt:lpstr>
      <vt:lpstr>Step 3</vt:lpstr>
      <vt:lpstr>Was Feeback’s unruly conduct considered a pretext for age discrimination? </vt:lpstr>
      <vt:lpstr>Honest Belief Rule </vt:lpstr>
      <vt:lpstr>Martin v. Tovar and the City of Muscatine</vt:lpstr>
      <vt:lpstr>Scope of employment?</vt:lpstr>
      <vt:lpstr>Aided by Agency?</vt:lpstr>
      <vt:lpstr>Husk me anything!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Whitaker’s Corny  (but a-maize-ing)  Legal Quiz</dc:title>
  <dc:creator>Whitaker, Bryony</dc:creator>
  <cp:lastModifiedBy>Whitaker, Bryony</cp:lastModifiedBy>
  <cp:revision>13</cp:revision>
  <dcterms:created xsi:type="dcterms:W3CDTF">2023-09-11T18:39:04Z</dcterms:created>
  <dcterms:modified xsi:type="dcterms:W3CDTF">2023-09-13T19:13:56Z</dcterms:modified>
</cp:coreProperties>
</file>